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69" r:id="rId4"/>
  </p:sldMasterIdLst>
  <p:notesMasterIdLst>
    <p:notesMasterId r:id="rId47"/>
  </p:notesMasterIdLst>
  <p:handoutMasterIdLst>
    <p:handoutMasterId r:id="rId138"/>
  </p:handoutMasterIdLst>
  <p:sldIdLst>
    <p:sldId id="505" r:id="rId5"/>
    <p:sldId id="884" r:id="rId6"/>
    <p:sldId id="885" r:id="rId7"/>
    <p:sldId id="886" r:id="rId8"/>
    <p:sldId id="603" r:id="rId9"/>
    <p:sldId id="614" r:id="rId10"/>
    <p:sldId id="731" r:id="rId11"/>
    <p:sldId id="739" r:id="rId12"/>
    <p:sldId id="732" r:id="rId13"/>
    <p:sldId id="740" r:id="rId14"/>
    <p:sldId id="741" r:id="rId15"/>
    <p:sldId id="733" r:id="rId16"/>
    <p:sldId id="743" r:id="rId17"/>
    <p:sldId id="742" r:id="rId18"/>
    <p:sldId id="735" r:id="rId19"/>
    <p:sldId id="736" r:id="rId20"/>
    <p:sldId id="755" r:id="rId21"/>
    <p:sldId id="609" r:id="rId22"/>
    <p:sldId id="610" r:id="rId23"/>
    <p:sldId id="611" r:id="rId24"/>
    <p:sldId id="605" r:id="rId25"/>
    <p:sldId id="606" r:id="rId26"/>
    <p:sldId id="879" r:id="rId27"/>
    <p:sldId id="880" r:id="rId28"/>
    <p:sldId id="361" r:id="rId29"/>
    <p:sldId id="281" r:id="rId30"/>
    <p:sldId id="287" r:id="rId31"/>
    <p:sldId id="459" r:id="rId32"/>
    <p:sldId id="465" r:id="rId33"/>
    <p:sldId id="753" r:id="rId34"/>
    <p:sldId id="754" r:id="rId35"/>
    <p:sldId id="615" r:id="rId36"/>
    <p:sldId id="364" r:id="rId37"/>
    <p:sldId id="468" r:id="rId38"/>
    <p:sldId id="426" r:id="rId39"/>
    <p:sldId id="370" r:id="rId40"/>
    <p:sldId id="469" r:id="rId41"/>
    <p:sldId id="470" r:id="rId42"/>
    <p:sldId id="471" r:id="rId43"/>
    <p:sldId id="472" r:id="rId44"/>
    <p:sldId id="473" r:id="rId45"/>
    <p:sldId id="474" r:id="rId46"/>
    <p:sldId id="569" r:id="rId48"/>
    <p:sldId id="570" r:id="rId49"/>
    <p:sldId id="571" r:id="rId50"/>
    <p:sldId id="572" r:id="rId51"/>
    <p:sldId id="573" r:id="rId52"/>
    <p:sldId id="574" r:id="rId53"/>
    <p:sldId id="578" r:id="rId54"/>
    <p:sldId id="579" r:id="rId55"/>
    <p:sldId id="353" r:id="rId56"/>
    <p:sldId id="536" r:id="rId57"/>
    <p:sldId id="881" r:id="rId58"/>
    <p:sldId id="882" r:id="rId59"/>
    <p:sldId id="539" r:id="rId60"/>
    <p:sldId id="540" r:id="rId61"/>
    <p:sldId id="546" r:id="rId62"/>
    <p:sldId id="548" r:id="rId63"/>
    <p:sldId id="549" r:id="rId64"/>
    <p:sldId id="553" r:id="rId65"/>
    <p:sldId id="565" r:id="rId66"/>
    <p:sldId id="566" r:id="rId67"/>
    <p:sldId id="567" r:id="rId68"/>
    <p:sldId id="585" r:id="rId69"/>
    <p:sldId id="587" r:id="rId70"/>
    <p:sldId id="357" r:id="rId71"/>
    <p:sldId id="371" r:id="rId72"/>
    <p:sldId id="551" r:id="rId73"/>
    <p:sldId id="552" r:id="rId74"/>
    <p:sldId id="300" r:id="rId75"/>
    <p:sldId id="477" r:id="rId76"/>
    <p:sldId id="478" r:id="rId77"/>
    <p:sldId id="301" r:id="rId78"/>
    <p:sldId id="302" r:id="rId79"/>
    <p:sldId id="479" r:id="rId80"/>
    <p:sldId id="399" r:id="rId81"/>
    <p:sldId id="303" r:id="rId82"/>
    <p:sldId id="305" r:id="rId83"/>
    <p:sldId id="447" r:id="rId84"/>
    <p:sldId id="397" r:id="rId85"/>
    <p:sldId id="400" r:id="rId86"/>
    <p:sldId id="309" r:id="rId87"/>
    <p:sldId id="310" r:id="rId88"/>
    <p:sldId id="435" r:id="rId89"/>
    <p:sldId id="358" r:id="rId90"/>
    <p:sldId id="480" r:id="rId91"/>
    <p:sldId id="509" r:id="rId92"/>
    <p:sldId id="510" r:id="rId93"/>
    <p:sldId id="372" r:id="rId94"/>
    <p:sldId id="523" r:id="rId95"/>
    <p:sldId id="484" r:id="rId96"/>
    <p:sldId id="589" r:id="rId97"/>
    <p:sldId id="436" r:id="rId98"/>
    <p:sldId id="311" r:id="rId99"/>
    <p:sldId id="485" r:id="rId100"/>
    <p:sldId id="428" r:id="rId101"/>
    <p:sldId id="429" r:id="rId102"/>
    <p:sldId id="584" r:id="rId103"/>
    <p:sldId id="312" r:id="rId104"/>
    <p:sldId id="313" r:id="rId105"/>
    <p:sldId id="314" r:id="rId106"/>
    <p:sldId id="449" r:id="rId107"/>
    <p:sldId id="450" r:id="rId108"/>
    <p:sldId id="451" r:id="rId109"/>
    <p:sldId id="452" r:id="rId110"/>
    <p:sldId id="316" r:id="rId111"/>
    <p:sldId id="317" r:id="rId112"/>
    <p:sldId id="318" r:id="rId113"/>
    <p:sldId id="359" r:id="rId114"/>
    <p:sldId id="373" r:id="rId115"/>
    <p:sldId id="486" r:id="rId116"/>
    <p:sldId id="487" r:id="rId117"/>
    <p:sldId id="488" r:id="rId118"/>
    <p:sldId id="489" r:id="rId119"/>
    <p:sldId id="499" r:id="rId120"/>
    <p:sldId id="500" r:id="rId121"/>
    <p:sldId id="493" r:id="rId122"/>
    <p:sldId id="503" r:id="rId123"/>
    <p:sldId id="506" r:id="rId124"/>
    <p:sldId id="321" r:id="rId125"/>
    <p:sldId id="327" r:id="rId126"/>
    <p:sldId id="328" r:id="rId127"/>
    <p:sldId id="745" r:id="rId128"/>
    <p:sldId id="746" r:id="rId129"/>
    <p:sldId id="747" r:id="rId130"/>
    <p:sldId id="748" r:id="rId131"/>
    <p:sldId id="749" r:id="rId132"/>
    <p:sldId id="750" r:id="rId133"/>
    <p:sldId id="751" r:id="rId134"/>
    <p:sldId id="329" r:id="rId135"/>
    <p:sldId id="504" r:id="rId136"/>
    <p:sldId id="752" r:id="rId137"/>
  </p:sldIdLst>
  <p:sldSz cx="7315200" cy="5486400" type="B5JIS"/>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766" userDrawn="1">
          <p15:clr>
            <a:srgbClr val="A4A3A4"/>
          </p15:clr>
        </p15:guide>
        <p15:guide id="2" pos="23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CC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78" autoAdjust="0"/>
    <p:restoredTop sz="94660" autoAdjust="0"/>
  </p:normalViewPr>
  <p:slideViewPr>
    <p:cSldViewPr showGuides="1">
      <p:cViewPr varScale="1">
        <p:scale>
          <a:sx n="144" d="100"/>
          <a:sy n="144" d="100"/>
        </p:scale>
        <p:origin x="1638" y="126"/>
      </p:cViewPr>
      <p:guideLst>
        <p:guide orient="horz" pos="1766"/>
        <p:guide pos="230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746"/>
    </p:cViewPr>
  </p:sorter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slide" Target="slides/slide94.xml"/><Relationship Id="rId98" Type="http://schemas.openxmlformats.org/officeDocument/2006/relationships/slide" Target="slides/slide93.xml"/><Relationship Id="rId97" Type="http://schemas.openxmlformats.org/officeDocument/2006/relationships/slide" Target="slides/slide92.xml"/><Relationship Id="rId96" Type="http://schemas.openxmlformats.org/officeDocument/2006/relationships/slide" Target="slides/slide91.xml"/><Relationship Id="rId95" Type="http://schemas.openxmlformats.org/officeDocument/2006/relationships/slide" Target="slides/slide90.xml"/><Relationship Id="rId94" Type="http://schemas.openxmlformats.org/officeDocument/2006/relationships/slide" Target="slides/slide89.xml"/><Relationship Id="rId93" Type="http://schemas.openxmlformats.org/officeDocument/2006/relationships/slide" Target="slides/slide88.xml"/><Relationship Id="rId92" Type="http://schemas.openxmlformats.org/officeDocument/2006/relationships/slide" Target="slides/slide87.xml"/><Relationship Id="rId91" Type="http://schemas.openxmlformats.org/officeDocument/2006/relationships/slide" Target="slides/slide86.xml"/><Relationship Id="rId90" Type="http://schemas.openxmlformats.org/officeDocument/2006/relationships/slide" Target="slides/slide85.xml"/><Relationship Id="rId9" Type="http://schemas.openxmlformats.org/officeDocument/2006/relationships/slide" Target="slides/slide5.xml"/><Relationship Id="rId89" Type="http://schemas.openxmlformats.org/officeDocument/2006/relationships/slide" Target="slides/slide84.xml"/><Relationship Id="rId88" Type="http://schemas.openxmlformats.org/officeDocument/2006/relationships/slide" Target="slides/slide83.xml"/><Relationship Id="rId87" Type="http://schemas.openxmlformats.org/officeDocument/2006/relationships/slide" Target="slides/slide82.xml"/><Relationship Id="rId86" Type="http://schemas.openxmlformats.org/officeDocument/2006/relationships/slide" Target="slides/slide81.xml"/><Relationship Id="rId85" Type="http://schemas.openxmlformats.org/officeDocument/2006/relationships/slide" Target="slides/slide80.xml"/><Relationship Id="rId84" Type="http://schemas.openxmlformats.org/officeDocument/2006/relationships/slide" Target="slides/slide79.xml"/><Relationship Id="rId83" Type="http://schemas.openxmlformats.org/officeDocument/2006/relationships/slide" Target="slides/slide78.xml"/><Relationship Id="rId82" Type="http://schemas.openxmlformats.org/officeDocument/2006/relationships/slide" Target="slides/slide77.xml"/><Relationship Id="rId81" Type="http://schemas.openxmlformats.org/officeDocument/2006/relationships/slide" Target="slides/slide76.xml"/><Relationship Id="rId80" Type="http://schemas.openxmlformats.org/officeDocument/2006/relationships/slide" Target="slides/slide75.xml"/><Relationship Id="rId8" Type="http://schemas.openxmlformats.org/officeDocument/2006/relationships/slide" Target="slides/slide4.xml"/><Relationship Id="rId79" Type="http://schemas.openxmlformats.org/officeDocument/2006/relationships/slide" Target="slides/slide74.xml"/><Relationship Id="rId78" Type="http://schemas.openxmlformats.org/officeDocument/2006/relationships/slide" Target="slides/slide73.xml"/><Relationship Id="rId77" Type="http://schemas.openxmlformats.org/officeDocument/2006/relationships/slide" Target="slides/slide72.xml"/><Relationship Id="rId76" Type="http://schemas.openxmlformats.org/officeDocument/2006/relationships/slide" Target="slides/slide71.xml"/><Relationship Id="rId75" Type="http://schemas.openxmlformats.org/officeDocument/2006/relationships/slide" Target="slides/slide70.xml"/><Relationship Id="rId74" Type="http://schemas.openxmlformats.org/officeDocument/2006/relationships/slide" Target="slides/slide69.xml"/><Relationship Id="rId73" Type="http://schemas.openxmlformats.org/officeDocument/2006/relationships/slide" Target="slides/slide68.xml"/><Relationship Id="rId72" Type="http://schemas.openxmlformats.org/officeDocument/2006/relationships/slide" Target="slides/slide67.xml"/><Relationship Id="rId71" Type="http://schemas.openxmlformats.org/officeDocument/2006/relationships/slide" Target="slides/slide66.xml"/><Relationship Id="rId70" Type="http://schemas.openxmlformats.org/officeDocument/2006/relationships/slide" Target="slides/slide65.xml"/><Relationship Id="rId7" Type="http://schemas.openxmlformats.org/officeDocument/2006/relationships/slide" Target="slides/slide3.xml"/><Relationship Id="rId69" Type="http://schemas.openxmlformats.org/officeDocument/2006/relationships/slide" Target="slides/slide64.xml"/><Relationship Id="rId68" Type="http://schemas.openxmlformats.org/officeDocument/2006/relationships/slide" Target="slides/slide63.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notesMaster" Target="notesMasters/notesMaster1.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Master" Target="slideMasters/slideMaster3.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2" Type="http://schemas.openxmlformats.org/officeDocument/2006/relationships/commentAuthors" Target="commentAuthors.xml"/><Relationship Id="rId141" Type="http://schemas.openxmlformats.org/officeDocument/2006/relationships/tableStyles" Target="tableStyles.xml"/><Relationship Id="rId140" Type="http://schemas.openxmlformats.org/officeDocument/2006/relationships/viewProps" Target="viewProps.xml"/><Relationship Id="rId14" Type="http://schemas.openxmlformats.org/officeDocument/2006/relationships/slide" Target="slides/slide10.xml"/><Relationship Id="rId139" Type="http://schemas.openxmlformats.org/officeDocument/2006/relationships/presProps" Target="presProps.xml"/><Relationship Id="rId138" Type="http://schemas.openxmlformats.org/officeDocument/2006/relationships/handoutMaster" Target="handoutMasters/handoutMaster1.xml"/><Relationship Id="rId137" Type="http://schemas.openxmlformats.org/officeDocument/2006/relationships/slide" Target="slides/slide132.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 Type="http://schemas.openxmlformats.org/officeDocument/2006/relationships/slide" Target="slides/slide9.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125" Type="http://schemas.openxmlformats.org/officeDocument/2006/relationships/slide" Target="slides/slide120.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121" Type="http://schemas.openxmlformats.org/officeDocument/2006/relationships/slide" Target="slides/slide116.xml"/><Relationship Id="rId120" Type="http://schemas.openxmlformats.org/officeDocument/2006/relationships/slide" Target="slides/slide115.xml"/><Relationship Id="rId12" Type="http://schemas.openxmlformats.org/officeDocument/2006/relationships/slide" Target="slides/slide8.xml"/><Relationship Id="rId119" Type="http://schemas.openxmlformats.org/officeDocument/2006/relationships/slide" Target="slides/slide114.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4" Type="http://schemas.openxmlformats.org/officeDocument/2006/relationships/slide" Target="slides/slide109.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110" Type="http://schemas.openxmlformats.org/officeDocument/2006/relationships/slide" Target="slides/slide105.xml"/><Relationship Id="rId11" Type="http://schemas.openxmlformats.org/officeDocument/2006/relationships/slide" Target="slides/slide7.xml"/><Relationship Id="rId109" Type="http://schemas.openxmlformats.org/officeDocument/2006/relationships/slide" Target="slides/slide104.xml"/><Relationship Id="rId108" Type="http://schemas.openxmlformats.org/officeDocument/2006/relationships/slide" Target="slides/slide103.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4964E2-0872-4E8D-B7FE-9992FD2E09E9}" type="datetimeFigureOut">
              <a:rPr lang="en-US" smtClean="0"/>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AAA6E7-20E8-4FE0-AC69-19FA658D1923}"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a:defRPr/>
            </a:pPr>
            <a:fld id="{167374D2-B5B2-4FE2-BDCB-BE243BFCAD08}" type="datetimeFigureOut">
              <a:rPr lang="en-US"/>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a:defRPr/>
            </a:pPr>
            <a:fld id="{1865467C-D9BC-48B3-8269-E3DAC28AA5A1}" type="slidenum">
              <a:rPr 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ln>
        </p:spPr>
        <p:txBody>
          <a:bodyPr/>
          <a:lstStyle/>
          <a:p>
            <a:fld id="{0DA92FD8-0858-4092-BDBC-6C02BF3D1502}" type="slidenum">
              <a:rPr lang="en-US" smtClean="0"/>
            </a:fld>
            <a:endParaRPr lang="en-US"/>
          </a:p>
        </p:txBody>
      </p:sp>
      <p:sp>
        <p:nvSpPr>
          <p:cNvPr id="90115" name="Rectangle 2"/>
          <p:cNvSpPr>
            <a:spLocks noGrp="1" noRot="1" noChangeAspect="1" noChangeArrowheads="1" noTextEdit="1"/>
          </p:cNvSpPr>
          <p:nvPr>
            <p:ph type="sldImg"/>
          </p:nvPr>
        </p:nvSpPr>
        <p:spPr bwMode="auto">
          <a:noFill/>
          <a:ln>
            <a:solidFill>
              <a:srgbClr val="000000"/>
            </a:solidFill>
            <a:miter lim="800000"/>
          </a:ln>
        </p:spPr>
      </p:sp>
      <p:sp>
        <p:nvSpPr>
          <p:cNvPr id="90116" name="Rectangle 3"/>
          <p:cNvSpPr>
            <a:spLocks noGrp="1" noChangeArrowheads="1"/>
          </p:cNvSpPr>
          <p:nvPr>
            <p:ph type="body" idx="1"/>
          </p:nvPr>
        </p:nvSpPr>
        <p:spPr bwMode="auto">
          <a:noFill/>
        </p:spPr>
        <p:txBody>
          <a:bodyPr wrap="square" numCol="1" anchor="t" anchorCtr="0" compatLnSpc="1"/>
          <a:lstStyle/>
          <a:p>
            <a:pPr eaLnBrk="1" hangingPunct="1">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ln>
            <a:miter lim="800000"/>
          </a:ln>
        </p:spPr>
        <p:txBody>
          <a:bodyPr/>
          <a:lstStyle/>
          <a:p>
            <a:fld id="{B5BC4168-FD37-4054-BA83-ADDF6997C12C}" type="slidenum">
              <a:rPr lang="en-US" smtClean="0"/>
            </a:fld>
            <a:endParaRPr lang="en-US"/>
          </a:p>
        </p:txBody>
      </p:sp>
      <p:sp>
        <p:nvSpPr>
          <p:cNvPr id="91139" name="Rectangle 2"/>
          <p:cNvSpPr>
            <a:spLocks noGrp="1" noRot="1" noChangeAspect="1" noChangeArrowheads="1" noTextEdit="1"/>
          </p:cNvSpPr>
          <p:nvPr>
            <p:ph type="sldImg"/>
          </p:nvPr>
        </p:nvSpPr>
        <p:spPr bwMode="auto">
          <a:noFill/>
          <a:ln>
            <a:solidFill>
              <a:srgbClr val="000000"/>
            </a:solidFill>
            <a:miter lim="800000"/>
          </a:ln>
        </p:spPr>
      </p:sp>
      <p:sp>
        <p:nvSpPr>
          <p:cNvPr id="91140" name="Rectangle 3"/>
          <p:cNvSpPr>
            <a:spLocks noGrp="1" noChangeArrowheads="1"/>
          </p:cNvSpPr>
          <p:nvPr>
            <p:ph type="body" idx="1"/>
          </p:nvPr>
        </p:nvSpPr>
        <p:spPr bwMode="auto">
          <a:noFill/>
        </p:spPr>
        <p:txBody>
          <a:bodyPr wrap="square" numCol="1" anchor="t" anchorCtr="0" compatLnSpc="1"/>
          <a:lstStyle/>
          <a:p>
            <a:pPr eaLnBrk="1" hangingPunct="1">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704340"/>
            <a:ext cx="6217920" cy="1176020"/>
          </a:xfrm>
        </p:spPr>
        <p:txBody>
          <a:bodyPr/>
          <a:lstStyle/>
          <a:p>
            <a:r>
              <a:rPr lang="en-US"/>
              <a:t>Click to edit Master title style</a:t>
            </a:r>
            <a:endParaRPr lang="en-US"/>
          </a:p>
        </p:txBody>
      </p:sp>
      <p:sp>
        <p:nvSpPr>
          <p:cNvPr id="3" name="Subtitle 2"/>
          <p:cNvSpPr>
            <a:spLocks noGrp="1"/>
          </p:cNvSpPr>
          <p:nvPr>
            <p:ph type="subTitle" idx="1"/>
          </p:nvPr>
        </p:nvSpPr>
        <p:spPr>
          <a:xfrm>
            <a:off x="1097280" y="3108960"/>
            <a:ext cx="5120640" cy="1402080"/>
          </a:xfrm>
        </p:spPr>
        <p:txBody>
          <a:bodyPr/>
          <a:lstStyle>
            <a:lvl1pPr marL="0" indent="0" algn="ctr">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56A1F07-F728-4248-AF59-40E1ADD76B51}"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24680E-473C-4DFF-9C67-B913001B8283}"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9288CF5B-26F4-47A8-B8D4-53DAF04436FD}"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D6980D-8C49-40DC-A5A4-B74B3379ACFC}"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43071" y="175260"/>
            <a:ext cx="1316990" cy="374523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92101" y="175260"/>
            <a:ext cx="3829050" cy="374523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5EEAF28B-0136-4893-9C8F-9AA0B4E63DAB}"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2744D7-7886-4FB8-9A5A-43620C913A51}"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8982" y="381338"/>
            <a:ext cx="5365670" cy="4698639"/>
          </a:xfrm>
        </p:spPr>
        <p:txBody>
          <a:bodyPr/>
          <a:lstStyle>
            <a:lvl1pPr>
              <a:defRPr sz="2240" b="1"/>
            </a:lvl1pPr>
            <a:lvl2pPr>
              <a:defRPr sz="1920"/>
            </a:lvl2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IN" dirty="0"/>
          </a:p>
        </p:txBody>
      </p:sp>
      <p:sp>
        <p:nvSpPr>
          <p:cNvPr id="5" name="Footer Placeholder 4"/>
          <p:cNvSpPr>
            <a:spLocks noGrp="1"/>
          </p:cNvSpPr>
          <p:nvPr>
            <p:ph type="ftr" sz="quarter" idx="11"/>
          </p:nvPr>
        </p:nvSpPr>
        <p:spPr>
          <a:xfrm>
            <a:off x="2692717" y="5216228"/>
            <a:ext cx="2316480" cy="292100"/>
          </a:xfrm>
          <a:prstGeom prst="rect">
            <a:avLst/>
          </a:prstGeom>
        </p:spPr>
        <p:txBody>
          <a:bodyPr lIns="91436" tIns="45718" rIns="91436" bIns="45718"/>
          <a:lstStyle/>
          <a:p>
            <a:pPr>
              <a:defRPr/>
            </a:pPr>
            <a:endParaRPr lang="en-IN" sz="1050" kern="0">
              <a:solidFill>
                <a:srgbClr val="000000"/>
              </a:solidFill>
              <a:cs typeface="Arial" panose="020B0604020202020204"/>
              <a:sym typeface="Arial" panose="020B0604020202020204"/>
            </a:endParaRPr>
          </a:p>
        </p:txBody>
      </p:sp>
      <p:sp>
        <p:nvSpPr>
          <p:cNvPr id="6" name="Slide Number Placeholder 5"/>
          <p:cNvSpPr>
            <a:spLocks noGrp="1"/>
          </p:cNvSpPr>
          <p:nvPr>
            <p:ph type="sldNum" sz="quarter" idx="12"/>
          </p:nvPr>
        </p:nvSpPr>
        <p:spPr>
          <a:xfrm>
            <a:off x="5579923" y="5216228"/>
            <a:ext cx="1706880" cy="292100"/>
          </a:xfrm>
        </p:spPr>
        <p:txBody>
          <a:bodyPr/>
          <a:lstStyle/>
          <a:p>
            <a:pPr>
              <a:defRPr/>
            </a:pPr>
            <a:fld id="{BE00A46B-BD61-4118-AFD1-193B415A7BAC}" type="slidenum">
              <a:rPr lang="en-IN" sz="1050" kern="0" smtClean="0">
                <a:solidFill>
                  <a:srgbClr val="000000"/>
                </a:solidFill>
                <a:cs typeface="Arial" panose="020B0604020202020204"/>
                <a:sym typeface="Arial" panose="020B0604020202020204"/>
              </a:rPr>
            </a:fld>
            <a:endParaRPr lang="en-IN" sz="1050" kern="0">
              <a:solidFill>
                <a:srgbClr val="000000"/>
              </a:solidFill>
              <a:cs typeface="Arial" panose="020B0604020202020204"/>
              <a:sym typeface="Arial" panose="020B0604020202020204"/>
            </a:endParaRPr>
          </a:p>
        </p:txBody>
      </p:sp>
      <p:sp>
        <p:nvSpPr>
          <p:cNvPr id="9" name="Rectangle 8"/>
          <p:cNvSpPr/>
          <p:nvPr userDrawn="1"/>
        </p:nvSpPr>
        <p:spPr>
          <a:xfrm>
            <a:off x="143614" y="93306"/>
            <a:ext cx="1324947" cy="4988066"/>
          </a:xfrm>
          <a:prstGeom prst="rect">
            <a:avLst/>
          </a:prstGeom>
          <a:blipFill>
            <a:blip r:embed="rId2"/>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48" tIns="36574" rIns="73148" bIns="36574" rtlCol="0" anchor="ctr"/>
          <a:lstStyle/>
          <a:p>
            <a:pPr algn="ctr">
              <a:defRPr/>
            </a:pPr>
            <a:endParaRPr lang="en-IN" sz="1120" kern="0" dirty="0">
              <a:solidFill>
                <a:srgbClr val="FFFFFF"/>
              </a:solidFill>
              <a:sym typeface="Arial" panose="020B0604020202020204"/>
            </a:endParaRPr>
          </a:p>
        </p:txBody>
      </p:sp>
      <p:sp>
        <p:nvSpPr>
          <p:cNvPr id="11" name="Rectangle 10"/>
          <p:cNvSpPr/>
          <p:nvPr userDrawn="1"/>
        </p:nvSpPr>
        <p:spPr>
          <a:xfrm>
            <a:off x="28397" y="5081389"/>
            <a:ext cx="1583770" cy="367030"/>
          </a:xfrm>
          <a:prstGeom prst="rect">
            <a:avLst/>
          </a:prstGeom>
          <a:ln w="28575">
            <a:solidFill>
              <a:schemeClr val="bg1"/>
            </a:solidFill>
          </a:ln>
        </p:spPr>
        <p:txBody>
          <a:bodyPr wrap="square" lIns="73148" tIns="36574" rIns="73148" bIns="36574">
            <a:spAutoFit/>
          </a:bodyPr>
          <a:lstStyle/>
          <a:p>
            <a:pPr algn="ctr">
              <a:defRPr/>
            </a:pPr>
            <a:r>
              <a:rPr lang="en-US" sz="960" kern="0" dirty="0">
                <a:solidFill>
                  <a:srgbClr val="000000"/>
                </a:solidFill>
                <a:latin typeface="Eras Medium ITC" panose="020B0602030504020804" pitchFamily="34" charset="0"/>
                <a:cs typeface="Arial" panose="020B0604020202020204"/>
                <a:sym typeface="Arial" panose="020B0604020202020204"/>
              </a:rPr>
              <a:t>Greater Participation for </a:t>
            </a:r>
            <a:r>
              <a:rPr lang="en-US" sz="960" u="sng" kern="0" dirty="0">
                <a:solidFill>
                  <a:srgbClr val="000000"/>
                </a:solidFill>
                <a:latin typeface="Eras Medium ITC" panose="020B0602030504020804" pitchFamily="34" charset="0"/>
                <a:cs typeface="Arial" panose="020B0604020202020204"/>
                <a:sym typeface="Arial" panose="020B0604020202020204"/>
              </a:rPr>
              <a:t>Stronger</a:t>
            </a:r>
            <a:r>
              <a:rPr lang="en-US" sz="960" kern="0" dirty="0">
                <a:solidFill>
                  <a:srgbClr val="000000"/>
                </a:solidFill>
                <a:latin typeface="Eras Medium ITC" panose="020B0602030504020804" pitchFamily="34" charset="0"/>
                <a:cs typeface="Arial" panose="020B0604020202020204"/>
                <a:sym typeface="Arial" panose="020B0604020202020204"/>
              </a:rPr>
              <a:t> Democracy</a:t>
            </a:r>
            <a:endParaRPr lang="en-IN" sz="960" kern="0" dirty="0">
              <a:solidFill>
                <a:srgbClr val="000000"/>
              </a:solidFill>
              <a:latin typeface="Eras Medium ITC" panose="020B0602030504020804" pitchFamily="34" charset="0"/>
              <a:cs typeface="Arial" panose="020B0604020202020204"/>
              <a:sym typeface="Arial" panose="020B0604020202020204"/>
            </a:endParaRPr>
          </a:p>
        </p:txBody>
      </p:sp>
      <p:sp>
        <p:nvSpPr>
          <p:cNvPr id="12" name="Rectangle 11"/>
          <p:cNvSpPr/>
          <p:nvPr userDrawn="1"/>
        </p:nvSpPr>
        <p:spPr>
          <a:xfrm>
            <a:off x="1641376" y="5047456"/>
            <a:ext cx="5530214" cy="5760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73148" tIns="36574" rIns="73148" bIns="36574" rtlCol="0" anchor="ctr"/>
          <a:lstStyle/>
          <a:p>
            <a:pPr algn="ctr">
              <a:defRPr/>
            </a:pPr>
            <a:endParaRPr lang="en-IN" sz="1120" kern="0">
              <a:solidFill>
                <a:srgbClr val="FFFFFF"/>
              </a:solidFill>
              <a:sym typeface="Arial" panose="020B0604020202020204"/>
            </a:endParaRPr>
          </a:p>
        </p:txBody>
      </p:sp>
      <p:sp>
        <p:nvSpPr>
          <p:cNvPr id="13" name="Rectangle 12"/>
          <p:cNvSpPr/>
          <p:nvPr userDrawn="1"/>
        </p:nvSpPr>
        <p:spPr>
          <a:xfrm>
            <a:off x="157810" y="1072614"/>
            <a:ext cx="1324942" cy="1793875"/>
          </a:xfrm>
          <a:prstGeom prst="rect">
            <a:avLst/>
          </a:prstGeom>
        </p:spPr>
        <p:txBody>
          <a:bodyPr wrap="square" lIns="73148" tIns="36574" rIns="73148" bIns="36574">
            <a:spAutoFit/>
          </a:bodyPr>
          <a:lstStyle/>
          <a:p>
            <a:pPr algn="r">
              <a:defRPr/>
            </a:pPr>
            <a:r>
              <a:rPr lang="en-US" sz="2240" b="1" kern="0" dirty="0">
                <a:solidFill>
                  <a:srgbClr val="FFFFFF">
                    <a:lumMod val="95000"/>
                  </a:srgbClr>
                </a:solidFill>
                <a:cs typeface="Arial" panose="020B0604020202020204"/>
                <a:sym typeface="Arial" panose="020B0604020202020204"/>
              </a:rPr>
              <a:t>Gujarat</a:t>
            </a:r>
            <a:endParaRPr lang="en-US" sz="2240" b="1" kern="0" dirty="0">
              <a:solidFill>
                <a:srgbClr val="FFFFFF">
                  <a:lumMod val="95000"/>
                </a:srgbClr>
              </a:solidFill>
              <a:cs typeface="Arial" panose="020B0604020202020204"/>
              <a:sym typeface="Arial" panose="020B0604020202020204"/>
            </a:endParaRPr>
          </a:p>
          <a:p>
            <a:pPr algn="r">
              <a:defRPr/>
            </a:pPr>
            <a:r>
              <a:rPr lang="en-US" sz="2240" b="1" kern="0" dirty="0">
                <a:solidFill>
                  <a:srgbClr val="FFFFFF">
                    <a:lumMod val="95000"/>
                  </a:srgbClr>
                </a:solidFill>
                <a:cs typeface="Arial" panose="020B0604020202020204"/>
                <a:sym typeface="Arial" panose="020B0604020202020204"/>
              </a:rPr>
              <a:t>Assembly</a:t>
            </a:r>
            <a:r>
              <a:rPr lang="en-US" sz="2240" b="1" kern="0" dirty="0">
                <a:solidFill>
                  <a:srgbClr val="FFFFFF"/>
                </a:solidFill>
                <a:cs typeface="Arial" panose="020B0604020202020204"/>
                <a:sym typeface="Arial" panose="020B0604020202020204"/>
              </a:rPr>
              <a:t> Election 2018</a:t>
            </a:r>
            <a:endParaRPr lang="en-IN" sz="2240" b="1" kern="0" dirty="0">
              <a:solidFill>
                <a:srgbClr val="FFFFFF"/>
              </a:solidFill>
              <a:cs typeface="Arial" panose="020B0604020202020204"/>
              <a:sym typeface="Arial" panose="020B0604020202020204"/>
            </a:endParaRPr>
          </a:p>
        </p:txBody>
      </p:sp>
      <p:pic>
        <p:nvPicPr>
          <p:cNvPr id="6146" name="Picture 2" descr="C:\Users\Pritesh\Downloads\IMG-20170504-WA0009.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3098" y="93307"/>
            <a:ext cx="1317245" cy="979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1967" y="145593"/>
            <a:ext cx="6539989" cy="508473"/>
          </a:xfrm>
        </p:spPr>
        <p:txBody>
          <a:bodyPr anchor="b">
            <a:normAutofit/>
          </a:bodyPr>
          <a:lstStyle>
            <a:lvl1pPr algn="l">
              <a:defRPr sz="2160"/>
            </a:lvl1pPr>
          </a:lstStyle>
          <a:p>
            <a:r>
              <a:rPr lang="en-US"/>
              <a:t>Click to edit Master title style</a:t>
            </a:r>
            <a:endParaRPr lang="en-US" dirty="0"/>
          </a:p>
        </p:txBody>
      </p:sp>
      <p:sp>
        <p:nvSpPr>
          <p:cNvPr id="6" name="Slide Number Placeholder 5"/>
          <p:cNvSpPr>
            <a:spLocks noGrp="1"/>
          </p:cNvSpPr>
          <p:nvPr>
            <p:ph type="sldNum" sz="quarter" idx="12"/>
          </p:nvPr>
        </p:nvSpPr>
        <p:spPr>
          <a:xfrm>
            <a:off x="6990319" y="5073815"/>
            <a:ext cx="229264" cy="292100"/>
          </a:xfrm>
        </p:spPr>
        <p:txBody>
          <a:bodyPr/>
          <a:lstStyle>
            <a:lvl1pPr>
              <a:defRPr sz="720" b="1" i="1"/>
            </a:lvl1pPr>
          </a:lstStyle>
          <a:p>
            <a:fld id="{86239562-C3DE-4C54-95F4-488A22A8AEE9}" type="slidenum">
              <a:rPr lang="en-IN" smtClean="0">
                <a:solidFill>
                  <a:prstClr val="black"/>
                </a:solidFill>
              </a:rPr>
            </a:fld>
            <a:endParaRPr lang="en-IN" dirty="0">
              <a:solidFill>
                <a:prstClr val="black"/>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315200" cy="54864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48264" y="1893674"/>
            <a:ext cx="6218296" cy="273928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endParaRPr lang="en-IN">
              <a:solidFill>
                <a:prstClr val="black"/>
              </a:solidFill>
            </a:endParaRPr>
          </a:p>
        </p:txBody>
      </p:sp>
      <p:sp>
        <p:nvSpPr>
          <p:cNvPr id="5" name="Footer Placeholder 4"/>
          <p:cNvSpPr>
            <a:spLocks noGrp="1"/>
          </p:cNvSpPr>
          <p:nvPr>
            <p:ph type="ftr" sz="quarter" idx="11"/>
          </p:nvPr>
        </p:nvSpPr>
        <p:spPr/>
        <p:txBody>
          <a:bodyPr/>
          <a:lstStyle/>
          <a:p>
            <a:endParaRPr lang="en-IN">
              <a:solidFill>
                <a:prstClr val="black"/>
              </a:solidFill>
            </a:endParaRPr>
          </a:p>
        </p:txBody>
      </p:sp>
      <p:sp>
        <p:nvSpPr>
          <p:cNvPr id="6" name="Slide Number Placeholder 5"/>
          <p:cNvSpPr>
            <a:spLocks noGrp="1"/>
          </p:cNvSpPr>
          <p:nvPr>
            <p:ph type="sldNum" sz="quarter" idx="12"/>
          </p:nvPr>
        </p:nvSpPr>
        <p:spPr/>
        <p:txBody>
          <a:bodyPr/>
          <a:lstStyle/>
          <a:p>
            <a:fld id="{E15017EA-835B-4BF6-A69F-183D69D9E5F3}" type="slidenum">
              <a:rPr lang="en-IN" smtClean="0">
                <a:solidFill>
                  <a:prstClr val="black"/>
                </a:solidFill>
              </a:rPr>
            </a:fld>
            <a:endParaRPr lang="en-IN" dirty="0">
              <a:solidFill>
                <a:prstClr val="black"/>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IN">
              <a:solidFill>
                <a:prstClr val="black"/>
              </a:solidFill>
            </a:endParaRPr>
          </a:p>
        </p:txBody>
      </p:sp>
      <p:sp>
        <p:nvSpPr>
          <p:cNvPr id="4" name="Footer Placeholder 3"/>
          <p:cNvSpPr>
            <a:spLocks noGrp="1"/>
          </p:cNvSpPr>
          <p:nvPr>
            <p:ph type="ftr" sz="quarter" idx="11"/>
          </p:nvPr>
        </p:nvSpPr>
        <p:spPr/>
        <p:txBody>
          <a:bodyPr/>
          <a:lstStyle/>
          <a:p>
            <a:endParaRPr lang="en-IN">
              <a:solidFill>
                <a:prstClr val="black"/>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315200" cy="5486400"/>
          </a:xfrm>
          <a:prstGeom prst="rect">
            <a:avLst/>
          </a:prstGeom>
        </p:spPr>
      </p:pic>
      <p:sp>
        <p:nvSpPr>
          <p:cNvPr id="2" name="Date Placeholder 1"/>
          <p:cNvSpPr>
            <a:spLocks noGrp="1"/>
          </p:cNvSpPr>
          <p:nvPr>
            <p:ph type="dt" sz="half" idx="10"/>
          </p:nvPr>
        </p:nvSpPr>
        <p:spPr/>
        <p:txBody>
          <a:bodyPr/>
          <a:lstStyle/>
          <a:p>
            <a:endParaRPr lang="en-IN">
              <a:solidFill>
                <a:prstClr val="black"/>
              </a:solidFill>
            </a:endParaRPr>
          </a:p>
        </p:txBody>
      </p:sp>
      <p:sp>
        <p:nvSpPr>
          <p:cNvPr id="3" name="Footer Placeholder 2"/>
          <p:cNvSpPr>
            <a:spLocks noGrp="1"/>
          </p:cNvSpPr>
          <p:nvPr>
            <p:ph type="ftr" sz="quarter" idx="11"/>
          </p:nvPr>
        </p:nvSpPr>
        <p:spPr/>
        <p:txBody>
          <a:bodyPr/>
          <a:lstStyle/>
          <a:p>
            <a:endParaRPr lang="en-IN">
              <a:solidFill>
                <a:prstClr val="black"/>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ColTx" showMasterSp="0">
  <p:cSld name="Title + 2 columns">
    <p:spTree>
      <p:nvGrpSpPr>
        <p:cNvPr id="1" name="Shape 81"/>
        <p:cNvGrpSpPr/>
        <p:nvPr/>
      </p:nvGrpSpPr>
      <p:grpSpPr>
        <a:xfrm>
          <a:off x="0" y="0"/>
          <a:ext cx="0" cy="0"/>
          <a:chOff x="0" y="0"/>
          <a:chExt cx="0" cy="0"/>
        </a:xfrm>
      </p:grpSpPr>
      <p:grpSp>
        <p:nvGrpSpPr>
          <p:cNvPr id="2" name="Shape 82"/>
          <p:cNvGrpSpPr/>
          <p:nvPr/>
        </p:nvGrpSpPr>
        <p:grpSpPr bwMode="auto">
          <a:xfrm>
            <a:off x="2" y="1"/>
            <a:ext cx="5657850" cy="668867"/>
            <a:chOff x="-3" y="40"/>
            <a:chExt cx="7072430" cy="1327314"/>
          </a:xfrm>
        </p:grpSpPr>
        <p:sp>
          <p:nvSpPr>
            <p:cNvPr id="3" name="Shape 83"/>
            <p:cNvSpPr>
              <a:spLocks noChangeArrowheads="1"/>
            </p:cNvSpPr>
            <p:nvPr/>
          </p:nvSpPr>
          <p:spPr bwMode="auto">
            <a:xfrm>
              <a:off x="6292951" y="127731"/>
              <a:ext cx="779476" cy="258743"/>
            </a:xfrm>
            <a:prstGeom prst="triangle">
              <a:avLst>
                <a:gd name="adj" fmla="val 32426"/>
              </a:avLst>
            </a:prstGeom>
            <a:solidFill>
              <a:srgbClr val="26324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latin typeface="Arvo"/>
                <a:ea typeface="Arvo"/>
                <a:cs typeface="Arvo"/>
                <a:sym typeface="Arvo"/>
              </a:endParaRPr>
            </a:p>
          </p:txBody>
        </p:sp>
        <p:grpSp>
          <p:nvGrpSpPr>
            <p:cNvPr id="4" name="Shape 84"/>
            <p:cNvGrpSpPr/>
            <p:nvPr/>
          </p:nvGrpSpPr>
          <p:grpSpPr bwMode="auto">
            <a:xfrm rot="10800000" flipH="1">
              <a:off x="-15878" y="-100769"/>
              <a:ext cx="6788261" cy="1394520"/>
              <a:chOff x="-2188469" y="373103"/>
              <a:chExt cx="8691754" cy="1785555"/>
            </a:xfrm>
          </p:grpSpPr>
          <p:sp>
            <p:nvSpPr>
              <p:cNvPr id="8" name="Shape 85"/>
              <p:cNvSpPr>
                <a:spLocks noChangeArrowheads="1"/>
              </p:cNvSpPr>
              <p:nvPr/>
            </p:nvSpPr>
            <p:spPr bwMode="auto">
              <a:xfrm>
                <a:off x="-2196600" y="476364"/>
                <a:ext cx="6957877" cy="1699504"/>
              </a:xfrm>
              <a:prstGeom prst="rect">
                <a:avLst/>
              </a:prstGeom>
              <a:solidFill>
                <a:srgbClr val="C7D3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latin typeface="Arvo"/>
                  <a:ea typeface="Arvo"/>
                  <a:cs typeface="Arvo"/>
                  <a:sym typeface="Arvo"/>
                </a:endParaRPr>
              </a:p>
            </p:txBody>
          </p:sp>
          <p:sp>
            <p:nvSpPr>
              <p:cNvPr id="9" name="Shape 86"/>
              <p:cNvSpPr>
                <a:spLocks noChangeArrowheads="1"/>
              </p:cNvSpPr>
              <p:nvPr/>
            </p:nvSpPr>
            <p:spPr bwMode="auto">
              <a:xfrm>
                <a:off x="4803963" y="373103"/>
                <a:ext cx="1699324" cy="1699504"/>
              </a:xfrm>
              <a:prstGeom prst="rtTriangle">
                <a:avLst/>
              </a:prstGeom>
              <a:solidFill>
                <a:srgbClr val="C7D3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latin typeface="Arvo"/>
                  <a:ea typeface="Arvo"/>
                  <a:cs typeface="Arvo"/>
                  <a:sym typeface="Arvo"/>
                </a:endParaRPr>
              </a:p>
            </p:txBody>
          </p:sp>
        </p:grpSp>
        <p:grpSp>
          <p:nvGrpSpPr>
            <p:cNvPr id="5" name="Shape 87"/>
            <p:cNvGrpSpPr/>
            <p:nvPr/>
          </p:nvGrpSpPr>
          <p:grpSpPr bwMode="auto">
            <a:xfrm rot="10800000" flipH="1">
              <a:off x="-15878" y="346151"/>
              <a:ext cx="7104180" cy="840072"/>
              <a:chOff x="-9127044" y="256362"/>
              <a:chExt cx="15644530" cy="1849967"/>
            </a:xfrm>
          </p:grpSpPr>
          <p:sp>
            <p:nvSpPr>
              <p:cNvPr id="6" name="Shape 88"/>
              <p:cNvSpPr>
                <a:spLocks noChangeArrowheads="1"/>
              </p:cNvSpPr>
              <p:nvPr/>
            </p:nvSpPr>
            <p:spPr bwMode="auto">
              <a:xfrm>
                <a:off x="-9127044" y="433959"/>
                <a:ext cx="13882556" cy="1701970"/>
              </a:xfrm>
              <a:prstGeom prst="rect">
                <a:avLst/>
              </a:prstGeom>
              <a:solidFill>
                <a:srgbClr val="3F53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latin typeface="Arvo"/>
                  <a:ea typeface="Arvo"/>
                  <a:cs typeface="Arvo"/>
                  <a:sym typeface="Arvo"/>
                </a:endParaRPr>
              </a:p>
            </p:txBody>
          </p:sp>
          <p:sp>
            <p:nvSpPr>
              <p:cNvPr id="7" name="Shape 89"/>
              <p:cNvSpPr>
                <a:spLocks noChangeArrowheads="1"/>
              </p:cNvSpPr>
              <p:nvPr/>
            </p:nvSpPr>
            <p:spPr bwMode="auto">
              <a:xfrm>
                <a:off x="4832424" y="256362"/>
                <a:ext cx="1699049" cy="1701970"/>
              </a:xfrm>
              <a:prstGeom prst="rtTriangle">
                <a:avLst/>
              </a:prstGeom>
              <a:solidFill>
                <a:srgbClr val="3F53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latin typeface="Arvo"/>
                  <a:ea typeface="Arvo"/>
                  <a:cs typeface="Arvo"/>
                  <a:sym typeface="Arvo"/>
                </a:endParaRPr>
              </a:p>
            </p:txBody>
          </p:sp>
        </p:grpSp>
      </p:grpSp>
      <p:grpSp>
        <p:nvGrpSpPr>
          <p:cNvPr id="10" name="Shape 90"/>
          <p:cNvGrpSpPr/>
          <p:nvPr userDrawn="1"/>
        </p:nvGrpSpPr>
        <p:grpSpPr bwMode="auto">
          <a:xfrm>
            <a:off x="6699252" y="4990257"/>
            <a:ext cx="621030" cy="496146"/>
            <a:chOff x="5575241" y="4472722"/>
            <a:chExt cx="2202829" cy="670794"/>
          </a:xfrm>
        </p:grpSpPr>
        <p:sp>
          <p:nvSpPr>
            <p:cNvPr id="11" name="Shape 91"/>
            <p:cNvSpPr>
              <a:spLocks noChangeArrowheads="1"/>
            </p:cNvSpPr>
            <p:nvPr/>
          </p:nvSpPr>
          <p:spPr bwMode="auto">
            <a:xfrm rot="10800000">
              <a:off x="5575241" y="4948918"/>
              <a:ext cx="396419" cy="130495"/>
            </a:xfrm>
            <a:prstGeom prst="triangle">
              <a:avLst>
                <a:gd name="adj" fmla="val 32426"/>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p>
          </p:txBody>
        </p:sp>
        <p:grpSp>
          <p:nvGrpSpPr>
            <p:cNvPr id="12" name="Shape 92"/>
            <p:cNvGrpSpPr/>
            <p:nvPr/>
          </p:nvGrpSpPr>
          <p:grpSpPr bwMode="auto">
            <a:xfrm flipH="1">
              <a:off x="5732907" y="4472722"/>
              <a:ext cx="2040659" cy="670794"/>
              <a:chOff x="1303322" y="330075"/>
              <a:chExt cx="5168841" cy="1699505"/>
            </a:xfrm>
          </p:grpSpPr>
          <p:sp>
            <p:nvSpPr>
              <p:cNvPr id="16" name="Shape 93"/>
              <p:cNvSpPr>
                <a:spLocks noChangeArrowheads="1"/>
              </p:cNvSpPr>
              <p:nvPr/>
            </p:nvSpPr>
            <p:spPr bwMode="auto">
              <a:xfrm>
                <a:off x="1303322" y="330075"/>
                <a:ext cx="3480126" cy="1699505"/>
              </a:xfrm>
              <a:prstGeom prst="rect">
                <a:avLst/>
              </a:prstGeom>
              <a:solidFill>
                <a:srgbClr val="C7D3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p>
            </p:txBody>
          </p:sp>
          <p:sp>
            <p:nvSpPr>
              <p:cNvPr id="17" name="Shape 94"/>
              <p:cNvSpPr>
                <a:spLocks noChangeArrowheads="1"/>
              </p:cNvSpPr>
              <p:nvPr/>
            </p:nvSpPr>
            <p:spPr bwMode="auto">
              <a:xfrm>
                <a:off x="4772034" y="330075"/>
                <a:ext cx="1700129" cy="1699505"/>
              </a:xfrm>
              <a:prstGeom prst="rtTriangle">
                <a:avLst/>
              </a:prstGeom>
              <a:solidFill>
                <a:srgbClr val="C7D3E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p>
            </p:txBody>
          </p:sp>
        </p:grpSp>
        <p:grpSp>
          <p:nvGrpSpPr>
            <p:cNvPr id="13" name="Shape 95"/>
            <p:cNvGrpSpPr/>
            <p:nvPr/>
          </p:nvGrpSpPr>
          <p:grpSpPr bwMode="auto">
            <a:xfrm flipH="1">
              <a:off x="5579743" y="4646717"/>
              <a:ext cx="2198327" cy="304490"/>
              <a:chOff x="-5827152" y="329962"/>
              <a:chExt cx="12267450" cy="1699166"/>
            </a:xfrm>
          </p:grpSpPr>
          <p:sp>
            <p:nvSpPr>
              <p:cNvPr id="14" name="Shape 96"/>
              <p:cNvSpPr>
                <a:spLocks noChangeArrowheads="1"/>
              </p:cNvSpPr>
              <p:nvPr/>
            </p:nvSpPr>
            <p:spPr bwMode="auto">
              <a:xfrm>
                <a:off x="-5827152" y="329962"/>
                <a:ext cx="10608328" cy="169916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p>
            </p:txBody>
          </p:sp>
          <p:sp>
            <p:nvSpPr>
              <p:cNvPr id="15" name="Shape 97"/>
              <p:cNvSpPr>
                <a:spLocks noChangeArrowheads="1"/>
              </p:cNvSpPr>
              <p:nvPr/>
            </p:nvSpPr>
            <p:spPr bwMode="auto">
              <a:xfrm>
                <a:off x="4730899" y="329962"/>
                <a:ext cx="1709399" cy="1699166"/>
              </a:xfrm>
              <a:prstGeom prst="rtTriangle">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3140" tIns="73140" rIns="73140" bIns="7314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342900">
                  <a:defRPr/>
                </a:pPr>
                <a:endParaRPr lang="en-US" altLang="en-US" sz="1120"/>
              </a:p>
            </p:txBody>
          </p:sp>
        </p:grpSp>
      </p:grpSp>
      <p:sp>
        <p:nvSpPr>
          <p:cNvPr id="98" name="Shape 98"/>
          <p:cNvSpPr txBox="1">
            <a:spLocks noGrp="1"/>
          </p:cNvSpPr>
          <p:nvPr>
            <p:ph type="title"/>
          </p:nvPr>
        </p:nvSpPr>
        <p:spPr>
          <a:xfrm>
            <a:off x="604461" y="194786"/>
            <a:ext cx="4206720" cy="386538"/>
          </a:xfrm>
          <a:prstGeom prst="rect">
            <a:avLst/>
          </a:prstGeom>
        </p:spPr>
        <p:txBody>
          <a:bodyPr/>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99" name="Shape 99"/>
          <p:cNvSpPr txBox="1">
            <a:spLocks noGrp="1"/>
          </p:cNvSpPr>
          <p:nvPr>
            <p:ph type="body" idx="1"/>
          </p:nvPr>
        </p:nvSpPr>
        <p:spPr>
          <a:xfrm>
            <a:off x="651420" y="1640519"/>
            <a:ext cx="2702640" cy="2905920"/>
          </a:xfrm>
          <a:prstGeom prst="rect">
            <a:avLst/>
          </a:prstGeom>
        </p:spPr>
        <p:txBody>
          <a:bodyPr anchor="t"/>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p:txBody>
      </p:sp>
      <p:sp>
        <p:nvSpPr>
          <p:cNvPr id="100" name="Shape 100"/>
          <p:cNvSpPr txBox="1">
            <a:spLocks noGrp="1"/>
          </p:cNvSpPr>
          <p:nvPr>
            <p:ph type="body" idx="2"/>
          </p:nvPr>
        </p:nvSpPr>
        <p:spPr>
          <a:xfrm>
            <a:off x="3516900" y="1640519"/>
            <a:ext cx="2702639" cy="2905920"/>
          </a:xfrm>
          <a:prstGeom prst="rect">
            <a:avLst/>
          </a:prstGeom>
        </p:spPr>
        <p:txBody>
          <a:bodyPr anchor="t"/>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p:txBody>
      </p:sp>
      <p:sp>
        <p:nvSpPr>
          <p:cNvPr id="18" name="Shape 101"/>
          <p:cNvSpPr txBox="1">
            <a:spLocks noGrp="1"/>
          </p:cNvSpPr>
          <p:nvPr>
            <p:ph type="sldNum" idx="10"/>
          </p:nvPr>
        </p:nvSpPr>
        <p:spPr>
          <a:xfrm>
            <a:off x="6932932" y="4946230"/>
            <a:ext cx="351790" cy="492759"/>
          </a:xfrm>
        </p:spPr>
        <p:txBody>
          <a:bodyPr/>
          <a:lstStyle>
            <a:lvl1pPr algn="l">
              <a:defRPr sz="1120">
                <a:solidFill>
                  <a:schemeClr val="tx1"/>
                </a:solidFill>
                <a:latin typeface="Arial" panose="020B0604020202020204" pitchFamily="34" charset="0"/>
                <a:sym typeface="Arial" panose="020B0604020202020204" pitchFamily="34" charset="0"/>
              </a:defRPr>
            </a:lvl1pPr>
          </a:lstStyle>
          <a:p>
            <a:fld id="{F7ED399C-173F-4D25-AD13-6E1EFB514DDA}" type="slidenum">
              <a:rPr lang="en-US" altLang="en-US">
                <a:solidFill>
                  <a:prstClr val="black"/>
                </a:solidFill>
              </a:rPr>
            </a:fld>
            <a:endParaRPr lang="en-US" altLang="en-US">
              <a:solidFill>
                <a:prstClr val="black"/>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98982" y="381338"/>
            <a:ext cx="5365670" cy="4698639"/>
          </a:xfrm>
        </p:spPr>
        <p:txBody>
          <a:bodyPr/>
          <a:lstStyle>
            <a:lvl1pPr>
              <a:defRPr sz="2240" b="1"/>
            </a:lvl1pPr>
            <a:lvl2pPr>
              <a:defRPr sz="1920"/>
            </a:lvl2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IN" dirty="0"/>
          </a:p>
        </p:txBody>
      </p:sp>
      <p:sp>
        <p:nvSpPr>
          <p:cNvPr id="5" name="Footer Placeholder 4"/>
          <p:cNvSpPr>
            <a:spLocks noGrp="1"/>
          </p:cNvSpPr>
          <p:nvPr>
            <p:ph type="ftr" sz="quarter" idx="11"/>
          </p:nvPr>
        </p:nvSpPr>
        <p:spPr>
          <a:xfrm>
            <a:off x="2692717" y="5216228"/>
            <a:ext cx="2316480" cy="292100"/>
          </a:xfrm>
          <a:prstGeom prst="rect">
            <a:avLst/>
          </a:prstGeom>
        </p:spPr>
        <p:txBody>
          <a:bodyPr lIns="91436" tIns="45718" rIns="91436" bIns="45718"/>
          <a:lstStyle/>
          <a:p>
            <a:pPr defTabSz="685800">
              <a:defRPr/>
            </a:pPr>
            <a:endParaRPr lang="en-IN" sz="1050" kern="0">
              <a:solidFill>
                <a:srgbClr val="000000"/>
              </a:solidFill>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12"/>
          </p:nvPr>
        </p:nvSpPr>
        <p:spPr>
          <a:xfrm>
            <a:off x="5579923" y="5216228"/>
            <a:ext cx="1706880" cy="292100"/>
          </a:xfrm>
        </p:spPr>
        <p:txBody>
          <a:bodyPr/>
          <a:lstStyle/>
          <a:p>
            <a:pPr algn="l" defTabSz="685800">
              <a:defRPr/>
            </a:pPr>
            <a:fld id="{BE00A46B-BD61-4118-AFD1-193B415A7BAC}" type="slidenum">
              <a:rPr lang="en-IN" sz="1050" kern="0" smtClean="0">
                <a:solidFill>
                  <a:srgbClr val="000000"/>
                </a:solidFill>
                <a:latin typeface="Arial" panose="020B0604020202020204"/>
                <a:cs typeface="Arial" panose="020B0604020202020204"/>
                <a:sym typeface="Arial" panose="020B0604020202020204"/>
              </a:rPr>
            </a:fld>
            <a:endParaRPr lang="en-IN" sz="1050" kern="0">
              <a:solidFill>
                <a:srgbClr val="000000"/>
              </a:solidFill>
              <a:latin typeface="Arial" panose="020B0604020202020204"/>
              <a:cs typeface="Arial" panose="020B0604020202020204"/>
              <a:sym typeface="Arial" panose="020B0604020202020204"/>
            </a:endParaRPr>
          </a:p>
        </p:txBody>
      </p:sp>
      <p:sp>
        <p:nvSpPr>
          <p:cNvPr id="9" name="Rectangle 8"/>
          <p:cNvSpPr/>
          <p:nvPr userDrawn="1"/>
        </p:nvSpPr>
        <p:spPr>
          <a:xfrm>
            <a:off x="143614" y="93306"/>
            <a:ext cx="1324947" cy="4988066"/>
          </a:xfrm>
          <a:prstGeom prst="rect">
            <a:avLst/>
          </a:prstGeom>
          <a:blipFill>
            <a:blip r:embed="rId2"/>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3148" tIns="36574" rIns="73148" bIns="36574" rtlCol="0" anchor="ctr"/>
          <a:lstStyle/>
          <a:p>
            <a:pPr algn="ctr">
              <a:defRPr/>
            </a:pPr>
            <a:endParaRPr lang="en-IN" sz="1120" kern="0" dirty="0">
              <a:solidFill>
                <a:srgbClr val="FFFFFF"/>
              </a:solidFill>
              <a:latin typeface="Arial" panose="020B0604020202020204"/>
              <a:sym typeface="Arial" panose="020B0604020202020204"/>
            </a:endParaRPr>
          </a:p>
        </p:txBody>
      </p:sp>
      <p:sp>
        <p:nvSpPr>
          <p:cNvPr id="11" name="Rectangle 10"/>
          <p:cNvSpPr/>
          <p:nvPr userDrawn="1"/>
        </p:nvSpPr>
        <p:spPr>
          <a:xfrm>
            <a:off x="28397" y="5081389"/>
            <a:ext cx="1583770" cy="367030"/>
          </a:xfrm>
          <a:prstGeom prst="rect">
            <a:avLst/>
          </a:prstGeom>
          <a:ln w="28575">
            <a:solidFill>
              <a:schemeClr val="bg1"/>
            </a:solidFill>
          </a:ln>
        </p:spPr>
        <p:txBody>
          <a:bodyPr wrap="square" lIns="73148" tIns="36574" rIns="73148" bIns="36574">
            <a:spAutoFit/>
          </a:bodyPr>
          <a:lstStyle/>
          <a:p>
            <a:pPr algn="ctr">
              <a:defRPr/>
            </a:pPr>
            <a:r>
              <a:rPr lang="en-US" sz="960" kern="0" dirty="0">
                <a:solidFill>
                  <a:srgbClr val="000000"/>
                </a:solidFill>
                <a:latin typeface="Eras Medium ITC" panose="020B0602030504020804" pitchFamily="34" charset="0"/>
                <a:cs typeface="Arial" panose="020B0604020202020204"/>
                <a:sym typeface="Arial" panose="020B0604020202020204"/>
              </a:rPr>
              <a:t>Greater Participation for </a:t>
            </a:r>
            <a:r>
              <a:rPr lang="en-US" sz="960" u="sng" kern="0" dirty="0">
                <a:solidFill>
                  <a:srgbClr val="000000"/>
                </a:solidFill>
                <a:latin typeface="Eras Medium ITC" panose="020B0602030504020804" pitchFamily="34" charset="0"/>
                <a:cs typeface="Arial" panose="020B0604020202020204"/>
                <a:sym typeface="Arial" panose="020B0604020202020204"/>
              </a:rPr>
              <a:t>Stronger</a:t>
            </a:r>
            <a:r>
              <a:rPr lang="en-US" sz="960" kern="0" dirty="0">
                <a:solidFill>
                  <a:srgbClr val="000000"/>
                </a:solidFill>
                <a:latin typeface="Eras Medium ITC" panose="020B0602030504020804" pitchFamily="34" charset="0"/>
                <a:cs typeface="Arial" panose="020B0604020202020204"/>
                <a:sym typeface="Arial" panose="020B0604020202020204"/>
              </a:rPr>
              <a:t> Democracy</a:t>
            </a:r>
            <a:endParaRPr lang="en-IN" sz="960" kern="0" dirty="0">
              <a:solidFill>
                <a:srgbClr val="000000"/>
              </a:solidFill>
              <a:latin typeface="Eras Medium ITC" panose="020B0602030504020804" pitchFamily="34" charset="0"/>
              <a:cs typeface="Arial" panose="020B0604020202020204"/>
              <a:sym typeface="Arial" panose="020B0604020202020204"/>
            </a:endParaRPr>
          </a:p>
        </p:txBody>
      </p:sp>
      <p:sp>
        <p:nvSpPr>
          <p:cNvPr id="12" name="Rectangle 11"/>
          <p:cNvSpPr/>
          <p:nvPr userDrawn="1"/>
        </p:nvSpPr>
        <p:spPr>
          <a:xfrm>
            <a:off x="1641376" y="5047456"/>
            <a:ext cx="5530214" cy="57606"/>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73148" tIns="36574" rIns="73148" bIns="36574" rtlCol="0" anchor="ctr"/>
          <a:lstStyle/>
          <a:p>
            <a:pPr algn="ctr">
              <a:defRPr/>
            </a:pPr>
            <a:endParaRPr lang="en-IN" sz="1120" kern="0">
              <a:solidFill>
                <a:srgbClr val="FFFFFF"/>
              </a:solidFill>
              <a:latin typeface="Arial" panose="020B0604020202020204"/>
              <a:sym typeface="Arial" panose="020B0604020202020204"/>
            </a:endParaRPr>
          </a:p>
        </p:txBody>
      </p:sp>
      <p:sp>
        <p:nvSpPr>
          <p:cNvPr id="13" name="Rectangle 12"/>
          <p:cNvSpPr/>
          <p:nvPr userDrawn="1"/>
        </p:nvSpPr>
        <p:spPr>
          <a:xfrm>
            <a:off x="157810" y="1072614"/>
            <a:ext cx="1324942" cy="1793875"/>
          </a:xfrm>
          <a:prstGeom prst="rect">
            <a:avLst/>
          </a:prstGeom>
        </p:spPr>
        <p:txBody>
          <a:bodyPr wrap="square" lIns="73148" tIns="36574" rIns="73148" bIns="36574">
            <a:spAutoFit/>
          </a:bodyPr>
          <a:lstStyle/>
          <a:p>
            <a:pPr algn="r">
              <a:defRPr/>
            </a:pPr>
            <a:r>
              <a:rPr lang="en-US" sz="2240" b="1" kern="0" dirty="0">
                <a:solidFill>
                  <a:srgbClr val="FFFFFF">
                    <a:lumMod val="95000"/>
                  </a:srgbClr>
                </a:solidFill>
                <a:latin typeface="Arial" panose="020B0604020202020204"/>
                <a:cs typeface="Arial" panose="020B0604020202020204"/>
                <a:sym typeface="Arial" panose="020B0604020202020204"/>
              </a:rPr>
              <a:t>Gujarat</a:t>
            </a:r>
            <a:endParaRPr lang="en-US" sz="2240" b="1" kern="0" dirty="0">
              <a:solidFill>
                <a:srgbClr val="FFFFFF">
                  <a:lumMod val="95000"/>
                </a:srgbClr>
              </a:solidFill>
              <a:latin typeface="Arial" panose="020B0604020202020204"/>
              <a:cs typeface="Arial" panose="020B0604020202020204"/>
              <a:sym typeface="Arial" panose="020B0604020202020204"/>
            </a:endParaRPr>
          </a:p>
          <a:p>
            <a:pPr algn="r">
              <a:defRPr/>
            </a:pPr>
            <a:r>
              <a:rPr lang="en-US" sz="2240" b="1" kern="0" dirty="0">
                <a:solidFill>
                  <a:srgbClr val="FFFFFF">
                    <a:lumMod val="95000"/>
                  </a:srgbClr>
                </a:solidFill>
                <a:latin typeface="Arial" panose="020B0604020202020204"/>
                <a:cs typeface="Arial" panose="020B0604020202020204"/>
                <a:sym typeface="Arial" panose="020B0604020202020204"/>
              </a:rPr>
              <a:t>Assembly</a:t>
            </a:r>
            <a:r>
              <a:rPr lang="en-US" sz="2240" b="1" kern="0" dirty="0">
                <a:solidFill>
                  <a:srgbClr val="FFFFFF"/>
                </a:solidFill>
                <a:latin typeface="Arial" panose="020B0604020202020204"/>
                <a:cs typeface="Arial" panose="020B0604020202020204"/>
                <a:sym typeface="Arial" panose="020B0604020202020204"/>
              </a:rPr>
              <a:t> Election 2018</a:t>
            </a:r>
            <a:endParaRPr lang="en-IN" sz="2240" b="1" kern="0" dirty="0">
              <a:solidFill>
                <a:srgbClr val="FFFFFF"/>
              </a:solidFill>
              <a:latin typeface="Arial" panose="020B0604020202020204"/>
              <a:cs typeface="Arial" panose="020B0604020202020204"/>
              <a:sym typeface="Arial" panose="020B0604020202020204"/>
            </a:endParaRPr>
          </a:p>
        </p:txBody>
      </p:sp>
      <p:pic>
        <p:nvPicPr>
          <p:cNvPr id="6146" name="Picture 2" descr="C:\Users\Pritesh\Downloads\IMG-20170504-WA0009.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3098" y="93307"/>
            <a:ext cx="1317245" cy="9793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FABBD656-E571-41A8-957A-4092654BDD48}"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F4888D-9BA5-435F-A29A-810B963B116C}" type="slidenum">
              <a:rPr lang="en-US"/>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704340"/>
            <a:ext cx="6217920" cy="1176020"/>
          </a:xfrm>
        </p:spPr>
        <p:txBody>
          <a:bodyPr/>
          <a:lstStyle/>
          <a:p>
            <a:r>
              <a:rPr lang="en-US"/>
              <a:t>Click to edit Master title style</a:t>
            </a:r>
            <a:endParaRPr lang="en-US"/>
          </a:p>
        </p:txBody>
      </p:sp>
      <p:sp>
        <p:nvSpPr>
          <p:cNvPr id="3" name="Subtitle 2"/>
          <p:cNvSpPr>
            <a:spLocks noGrp="1"/>
          </p:cNvSpPr>
          <p:nvPr>
            <p:ph type="subTitle" idx="1"/>
          </p:nvPr>
        </p:nvSpPr>
        <p:spPr>
          <a:xfrm>
            <a:off x="1097280" y="3108960"/>
            <a:ext cx="5120640" cy="1402080"/>
          </a:xfrm>
        </p:spPr>
        <p:txBody>
          <a:bodyPr/>
          <a:lstStyle>
            <a:lvl1pPr marL="0" indent="0" algn="ctr">
              <a:buNone/>
              <a:defRPr>
                <a:solidFill>
                  <a:schemeClr val="tx1">
                    <a:tint val="75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56A1F07-F728-4248-AF59-40E1ADD76B51}"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24680E-473C-4DFF-9C67-B913001B8283}"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FABBD656-E571-41A8-957A-4092654BDD4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F4888D-9BA5-435F-A29A-810B963B116C}" type="slidenum">
              <a:rPr lang="en-US"/>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7850" y="3525520"/>
            <a:ext cx="6217920" cy="1089660"/>
          </a:xfrm>
        </p:spPr>
        <p:txBody>
          <a:bodyPr anchor="t"/>
          <a:lstStyle>
            <a:lvl1pPr algn="l">
              <a:defRPr sz="3200" b="1" cap="all"/>
            </a:lvl1pPr>
          </a:lstStyle>
          <a:p>
            <a:r>
              <a:rPr lang="en-US"/>
              <a:t>Click to edit Master title style</a:t>
            </a:r>
            <a:endParaRPr lang="en-US"/>
          </a:p>
        </p:txBody>
      </p:sp>
      <p:sp>
        <p:nvSpPr>
          <p:cNvPr id="3" name="Text Placeholder 2"/>
          <p:cNvSpPr>
            <a:spLocks noGrp="1"/>
          </p:cNvSpPr>
          <p:nvPr>
            <p:ph type="body" idx="1"/>
          </p:nvPr>
        </p:nvSpPr>
        <p:spPr>
          <a:xfrm>
            <a:off x="577850" y="2325371"/>
            <a:ext cx="6217920" cy="1200150"/>
          </a:xfrm>
        </p:spPr>
        <p:txBody>
          <a:bodyPr anchor="b"/>
          <a:lstStyle>
            <a:lvl1pPr marL="0" indent="0">
              <a:buNone/>
              <a:defRPr sz="1600">
                <a:solidFill>
                  <a:schemeClr val="tx1">
                    <a:tint val="75000"/>
                  </a:schemeClr>
                </a:solidFill>
              </a:defRPr>
            </a:lvl1pPr>
            <a:lvl2pPr marL="365760" indent="0">
              <a:buNone/>
              <a:defRPr sz="1400">
                <a:solidFill>
                  <a:schemeClr val="tx1">
                    <a:tint val="75000"/>
                  </a:schemeClr>
                </a:solidFill>
              </a:defRPr>
            </a:lvl2pPr>
            <a:lvl3pPr marL="731520" indent="0">
              <a:buNone/>
              <a:defRPr sz="1300">
                <a:solidFill>
                  <a:schemeClr val="tx1">
                    <a:tint val="75000"/>
                  </a:schemeClr>
                </a:solidFill>
              </a:defRPr>
            </a:lvl3pPr>
            <a:lvl4pPr marL="1097280" indent="0">
              <a:buNone/>
              <a:defRPr sz="1100">
                <a:solidFill>
                  <a:schemeClr val="tx1">
                    <a:tint val="75000"/>
                  </a:schemeClr>
                </a:solidFill>
              </a:defRPr>
            </a:lvl4pPr>
            <a:lvl5pPr marL="1463040" indent="0">
              <a:buNone/>
              <a:defRPr sz="1100">
                <a:solidFill>
                  <a:schemeClr val="tx1">
                    <a:tint val="75000"/>
                  </a:schemeClr>
                </a:solidFill>
              </a:defRPr>
            </a:lvl5pPr>
            <a:lvl6pPr marL="1828800" indent="0">
              <a:buNone/>
              <a:defRPr sz="1100">
                <a:solidFill>
                  <a:schemeClr val="tx1">
                    <a:tint val="75000"/>
                  </a:schemeClr>
                </a:solidFill>
              </a:defRPr>
            </a:lvl6pPr>
            <a:lvl7pPr marL="2194560" indent="0">
              <a:buNone/>
              <a:defRPr sz="1100">
                <a:solidFill>
                  <a:schemeClr val="tx1">
                    <a:tint val="75000"/>
                  </a:schemeClr>
                </a:solidFill>
              </a:defRPr>
            </a:lvl7pPr>
            <a:lvl8pPr marL="2560320" indent="0">
              <a:buNone/>
              <a:defRPr sz="1100">
                <a:solidFill>
                  <a:schemeClr val="tx1">
                    <a:tint val="75000"/>
                  </a:schemeClr>
                </a:solidFill>
              </a:defRPr>
            </a:lvl8pPr>
            <a:lvl9pPr marL="2926080" indent="0">
              <a:buNone/>
              <a:defRPr sz="11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91848CC9-7325-464F-AD63-10842953888F}"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0C66CF-A2F0-4155-96A6-90EC5AD7CA6D}" type="slidenum">
              <a:rPr lang="en-US"/>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92100" y="1023620"/>
            <a:ext cx="2573020" cy="289687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2987040" y="1023620"/>
            <a:ext cx="2573020" cy="289687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fld id="{0917A4B2-B8B0-4AB4-8F0F-F0794854BF17}" type="datetimeFigureOut">
              <a:rPr lang="en-US">
                <a:solidFill>
                  <a:prstClr val="black">
                    <a:tint val="75000"/>
                  </a:prstClr>
                </a:solidFill>
              </a:rPr>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3B96876-F32B-4DBD-B000-A4E03E843719}" type="slidenum">
              <a:rPr lang="en-US"/>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219710"/>
            <a:ext cx="6583680" cy="9144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65760" y="1228090"/>
            <a:ext cx="3232150" cy="511810"/>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en-US"/>
              <a:t>Click to edit Master text styles</a:t>
            </a:r>
            <a:endParaRPr lang="en-US"/>
          </a:p>
        </p:txBody>
      </p:sp>
      <p:sp>
        <p:nvSpPr>
          <p:cNvPr id="4" name="Content Placeholder 3"/>
          <p:cNvSpPr>
            <a:spLocks noGrp="1"/>
          </p:cNvSpPr>
          <p:nvPr>
            <p:ph sz="half" idx="2"/>
          </p:nvPr>
        </p:nvSpPr>
        <p:spPr>
          <a:xfrm>
            <a:off x="365760" y="1739900"/>
            <a:ext cx="3232150" cy="3161030"/>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716020" y="1228090"/>
            <a:ext cx="3233420" cy="511810"/>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en-US"/>
              <a:t>Click to edit Master text styles</a:t>
            </a:r>
            <a:endParaRPr lang="en-US"/>
          </a:p>
        </p:txBody>
      </p:sp>
      <p:sp>
        <p:nvSpPr>
          <p:cNvPr id="6" name="Content Placeholder 5"/>
          <p:cNvSpPr>
            <a:spLocks noGrp="1"/>
          </p:cNvSpPr>
          <p:nvPr>
            <p:ph sz="quarter" idx="4"/>
          </p:nvPr>
        </p:nvSpPr>
        <p:spPr>
          <a:xfrm>
            <a:off x="3716020" y="1739900"/>
            <a:ext cx="3233420" cy="3161030"/>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fld id="{0403F61D-B1B5-4AE3-9883-B5EAE7CB28A7}" type="datetimeFigureOut">
              <a:rPr lang="en-US">
                <a:solidFill>
                  <a:prstClr val="black">
                    <a:tint val="75000"/>
                  </a:prstClr>
                </a:solidFill>
              </a:rPr>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3874AAB-CEC8-4616-A621-F7027F08CC63}" type="slidenum">
              <a:rPr lang="en-US"/>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B8228B7-EE89-44BE-B46D-220FFC8EC8B3}" type="datetimeFigureOut">
              <a:rPr lang="en-US">
                <a:solidFill>
                  <a:prstClr val="black">
                    <a:tint val="75000"/>
                  </a:prstClr>
                </a:solidFill>
              </a:rPr>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49EE0F0-9CF8-4D6C-A96C-EF3561948A85}" type="slidenum">
              <a:rPr lang="en-US"/>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85731D-583F-4455-BA83-1ED2AA888545}" type="datetimeFigureOut">
              <a:rPr lang="en-US">
                <a:solidFill>
                  <a:prstClr val="black">
                    <a:tint val="75000"/>
                  </a:prstClr>
                </a:solidFill>
              </a:rPr>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4368321-A53B-4FFA-A482-03CD597D67A5}" type="slidenum">
              <a:rPr lang="en-US"/>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218440"/>
            <a:ext cx="2406650" cy="929640"/>
          </a:xfrm>
        </p:spPr>
        <p:txBody>
          <a:bodyPr anchor="b"/>
          <a:lstStyle>
            <a:lvl1pPr algn="l">
              <a:defRPr sz="1600" b="1"/>
            </a:lvl1pPr>
          </a:lstStyle>
          <a:p>
            <a:r>
              <a:rPr lang="en-US"/>
              <a:t>Click to edit Master title style</a:t>
            </a:r>
            <a:endParaRPr lang="en-US"/>
          </a:p>
        </p:txBody>
      </p:sp>
      <p:sp>
        <p:nvSpPr>
          <p:cNvPr id="3" name="Content Placeholder 2"/>
          <p:cNvSpPr>
            <a:spLocks noGrp="1"/>
          </p:cNvSpPr>
          <p:nvPr>
            <p:ph idx="1"/>
          </p:nvPr>
        </p:nvSpPr>
        <p:spPr>
          <a:xfrm>
            <a:off x="2860040" y="218441"/>
            <a:ext cx="4089400" cy="4682490"/>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65761" y="1148081"/>
            <a:ext cx="2406650" cy="3752850"/>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6BB49551-B15D-45AB-AA59-AF535F732B75}" type="datetimeFigureOut">
              <a:rPr lang="en-US">
                <a:solidFill>
                  <a:prstClr val="black">
                    <a:tint val="75000"/>
                  </a:prstClr>
                </a:solidFill>
              </a:rPr>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11C8856-FB28-441D-9508-FD1F17B75322}" type="slidenum">
              <a:rPr lang="en-US"/>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3830" y="3840480"/>
            <a:ext cx="4389120" cy="453390"/>
          </a:xfrm>
        </p:spPr>
        <p:txBody>
          <a:bodyPr anchor="b"/>
          <a:lstStyle>
            <a:lvl1pPr algn="l">
              <a:defRPr sz="1600" b="1"/>
            </a:lvl1pPr>
          </a:lstStyle>
          <a:p>
            <a:r>
              <a:rPr lang="en-US"/>
              <a:t>Click to edit Master title style</a:t>
            </a:r>
            <a:endParaRPr lang="en-US"/>
          </a:p>
        </p:txBody>
      </p:sp>
      <p:sp>
        <p:nvSpPr>
          <p:cNvPr id="3" name="Picture Placeholder 2"/>
          <p:cNvSpPr>
            <a:spLocks noGrp="1"/>
          </p:cNvSpPr>
          <p:nvPr>
            <p:ph type="pic" idx="1"/>
          </p:nvPr>
        </p:nvSpPr>
        <p:spPr>
          <a:xfrm>
            <a:off x="1433830" y="490220"/>
            <a:ext cx="4389120" cy="3291840"/>
          </a:xfrm>
        </p:spPr>
        <p:txBody>
          <a:bodyPr rtlCol="0">
            <a:normAutofit/>
          </a:bodyPr>
          <a:lstStyle>
            <a:lvl1pPr marL="0" indent="0">
              <a:buNone/>
              <a:defRPr sz="2600"/>
            </a:lvl1pPr>
            <a:lvl2pPr marL="365760" indent="0">
              <a:buNone/>
              <a:defRPr sz="2200"/>
            </a:lvl2pPr>
            <a:lvl3pPr marL="731520" indent="0">
              <a:buNone/>
              <a:defRPr sz="190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pPr lvl="0"/>
            <a:endParaRPr lang="en-US" noProof="0"/>
          </a:p>
        </p:txBody>
      </p:sp>
      <p:sp>
        <p:nvSpPr>
          <p:cNvPr id="4" name="Text Placeholder 3"/>
          <p:cNvSpPr>
            <a:spLocks noGrp="1"/>
          </p:cNvSpPr>
          <p:nvPr>
            <p:ph type="body" sz="half" idx="2"/>
          </p:nvPr>
        </p:nvSpPr>
        <p:spPr>
          <a:xfrm>
            <a:off x="1433830" y="4293870"/>
            <a:ext cx="4389120" cy="643890"/>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73238BF6-3964-43AE-8593-ABCBFEDC5CCB}" type="datetimeFigureOut">
              <a:rPr lang="en-US">
                <a:solidFill>
                  <a:prstClr val="black">
                    <a:tint val="75000"/>
                  </a:prstClr>
                </a:solidFill>
              </a:rPr>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BD08F67-4917-49A6-B3B0-06AB126724DF}" type="slidenum">
              <a:rPr lang="en-US"/>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9288CF5B-26F4-47A8-B8D4-53DAF04436FD}"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D6980D-8C49-40DC-A5A4-B74B3379ACFC}"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7850" y="3525520"/>
            <a:ext cx="6217920" cy="1089660"/>
          </a:xfrm>
        </p:spPr>
        <p:txBody>
          <a:bodyPr anchor="t"/>
          <a:lstStyle>
            <a:lvl1pPr algn="l">
              <a:defRPr sz="3200" b="1" cap="all"/>
            </a:lvl1pPr>
          </a:lstStyle>
          <a:p>
            <a:r>
              <a:rPr lang="en-US"/>
              <a:t>Click to edit Master title style</a:t>
            </a:r>
            <a:endParaRPr lang="en-US"/>
          </a:p>
        </p:txBody>
      </p:sp>
      <p:sp>
        <p:nvSpPr>
          <p:cNvPr id="3" name="Text Placeholder 2"/>
          <p:cNvSpPr>
            <a:spLocks noGrp="1"/>
          </p:cNvSpPr>
          <p:nvPr>
            <p:ph type="body" idx="1"/>
          </p:nvPr>
        </p:nvSpPr>
        <p:spPr>
          <a:xfrm>
            <a:off x="577850" y="2325371"/>
            <a:ext cx="6217920" cy="1200150"/>
          </a:xfrm>
        </p:spPr>
        <p:txBody>
          <a:bodyPr anchor="b"/>
          <a:lstStyle>
            <a:lvl1pPr marL="0" indent="0">
              <a:buNone/>
              <a:defRPr sz="1600">
                <a:solidFill>
                  <a:schemeClr val="tx1">
                    <a:tint val="75000"/>
                  </a:schemeClr>
                </a:solidFill>
              </a:defRPr>
            </a:lvl1pPr>
            <a:lvl2pPr marL="365760" indent="0">
              <a:buNone/>
              <a:defRPr sz="1400">
                <a:solidFill>
                  <a:schemeClr val="tx1">
                    <a:tint val="75000"/>
                  </a:schemeClr>
                </a:solidFill>
              </a:defRPr>
            </a:lvl2pPr>
            <a:lvl3pPr marL="731520" indent="0">
              <a:buNone/>
              <a:defRPr sz="1300">
                <a:solidFill>
                  <a:schemeClr val="tx1">
                    <a:tint val="75000"/>
                  </a:schemeClr>
                </a:solidFill>
              </a:defRPr>
            </a:lvl3pPr>
            <a:lvl4pPr marL="1097280" indent="0">
              <a:buNone/>
              <a:defRPr sz="1100">
                <a:solidFill>
                  <a:schemeClr val="tx1">
                    <a:tint val="75000"/>
                  </a:schemeClr>
                </a:solidFill>
              </a:defRPr>
            </a:lvl4pPr>
            <a:lvl5pPr marL="1463040" indent="0">
              <a:buNone/>
              <a:defRPr sz="1100">
                <a:solidFill>
                  <a:schemeClr val="tx1">
                    <a:tint val="75000"/>
                  </a:schemeClr>
                </a:solidFill>
              </a:defRPr>
            </a:lvl5pPr>
            <a:lvl6pPr marL="1828800" indent="0">
              <a:buNone/>
              <a:defRPr sz="1100">
                <a:solidFill>
                  <a:schemeClr val="tx1">
                    <a:tint val="75000"/>
                  </a:schemeClr>
                </a:solidFill>
              </a:defRPr>
            </a:lvl6pPr>
            <a:lvl7pPr marL="2194560" indent="0">
              <a:buNone/>
              <a:defRPr sz="1100">
                <a:solidFill>
                  <a:schemeClr val="tx1">
                    <a:tint val="75000"/>
                  </a:schemeClr>
                </a:solidFill>
              </a:defRPr>
            </a:lvl7pPr>
            <a:lvl8pPr marL="2560320" indent="0">
              <a:buNone/>
              <a:defRPr sz="1100">
                <a:solidFill>
                  <a:schemeClr val="tx1">
                    <a:tint val="75000"/>
                  </a:schemeClr>
                </a:solidFill>
              </a:defRPr>
            </a:lvl8pPr>
            <a:lvl9pPr marL="2926080" indent="0">
              <a:buNone/>
              <a:defRPr sz="11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91848CC9-7325-464F-AD63-10842953888F}"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0C66CF-A2F0-4155-96A6-90EC5AD7CA6D}" type="slidenum">
              <a:rPr lang="en-US"/>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43071" y="175260"/>
            <a:ext cx="1316990" cy="374523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92101" y="175260"/>
            <a:ext cx="3829050" cy="374523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5EEAF28B-0136-4893-9C8F-9AA0B4E63DAB}"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2744D7-7886-4FB8-9A5A-43620C913A51}"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92100" y="1023620"/>
            <a:ext cx="2573020" cy="289687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2987040" y="1023620"/>
            <a:ext cx="2573020" cy="2896870"/>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fld id="{0917A4B2-B8B0-4AB4-8F0F-F0794854BF17}"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3B96876-F32B-4DBD-B000-A4E03E843719}"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5760" y="219710"/>
            <a:ext cx="6583680" cy="9144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65760" y="1228090"/>
            <a:ext cx="3232150" cy="511810"/>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en-US"/>
              <a:t>Click to edit Master text styles</a:t>
            </a:r>
            <a:endParaRPr lang="en-US"/>
          </a:p>
        </p:txBody>
      </p:sp>
      <p:sp>
        <p:nvSpPr>
          <p:cNvPr id="4" name="Content Placeholder 3"/>
          <p:cNvSpPr>
            <a:spLocks noGrp="1"/>
          </p:cNvSpPr>
          <p:nvPr>
            <p:ph sz="half" idx="2"/>
          </p:nvPr>
        </p:nvSpPr>
        <p:spPr>
          <a:xfrm>
            <a:off x="365760" y="1739900"/>
            <a:ext cx="3232150" cy="3161030"/>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716020" y="1228090"/>
            <a:ext cx="3233420" cy="511810"/>
          </a:xfrm>
        </p:spPr>
        <p:txBody>
          <a:bodyPr anchor="b"/>
          <a:lstStyle>
            <a:lvl1pPr marL="0" indent="0">
              <a:buNone/>
              <a:defRPr sz="1900" b="1"/>
            </a:lvl1pPr>
            <a:lvl2pPr marL="365760" indent="0">
              <a:buNone/>
              <a:defRPr sz="1600" b="1"/>
            </a:lvl2pPr>
            <a:lvl3pPr marL="731520" indent="0">
              <a:buNone/>
              <a:defRPr sz="1400" b="1"/>
            </a:lvl3pPr>
            <a:lvl4pPr marL="1097280" indent="0">
              <a:buNone/>
              <a:defRPr sz="1300" b="1"/>
            </a:lvl4pPr>
            <a:lvl5pPr marL="1463040" indent="0">
              <a:buNone/>
              <a:defRPr sz="1300" b="1"/>
            </a:lvl5pPr>
            <a:lvl6pPr marL="1828800" indent="0">
              <a:buNone/>
              <a:defRPr sz="1300" b="1"/>
            </a:lvl6pPr>
            <a:lvl7pPr marL="2194560" indent="0">
              <a:buNone/>
              <a:defRPr sz="1300" b="1"/>
            </a:lvl7pPr>
            <a:lvl8pPr marL="2560320" indent="0">
              <a:buNone/>
              <a:defRPr sz="1300" b="1"/>
            </a:lvl8pPr>
            <a:lvl9pPr marL="2926080" indent="0">
              <a:buNone/>
              <a:defRPr sz="1300" b="1"/>
            </a:lvl9pPr>
          </a:lstStyle>
          <a:p>
            <a:pPr lvl="0"/>
            <a:r>
              <a:rPr lang="en-US"/>
              <a:t>Click to edit Master text styles</a:t>
            </a:r>
            <a:endParaRPr lang="en-US"/>
          </a:p>
        </p:txBody>
      </p:sp>
      <p:sp>
        <p:nvSpPr>
          <p:cNvPr id="6" name="Content Placeholder 5"/>
          <p:cNvSpPr>
            <a:spLocks noGrp="1"/>
          </p:cNvSpPr>
          <p:nvPr>
            <p:ph sz="quarter" idx="4"/>
          </p:nvPr>
        </p:nvSpPr>
        <p:spPr>
          <a:xfrm>
            <a:off x="3716020" y="1739900"/>
            <a:ext cx="3233420" cy="3161030"/>
          </a:xfrm>
        </p:spPr>
        <p:txBody>
          <a:bodyPr/>
          <a:lstStyle>
            <a:lvl1pPr>
              <a:defRPr sz="1900"/>
            </a:lvl1pPr>
            <a:lvl2pPr>
              <a:defRPr sz="16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fld id="{0403F61D-B1B5-4AE3-9883-B5EAE7CB28A7}" type="datetimeFigureOut">
              <a:rPr lang="en-US"/>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3874AAB-CEC8-4616-A621-F7027F08CC63}"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B8228B7-EE89-44BE-B46D-220FFC8EC8B3}" type="datetimeFigureOut">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49EE0F0-9CF8-4D6C-A96C-EF3561948A85}"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85731D-583F-4455-BA83-1ED2AA888545}" type="datetimeFigureOut">
              <a:rPr lang="en-US"/>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368321-A53B-4FFA-A482-03CD597D67A5}"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761" y="218440"/>
            <a:ext cx="2406650" cy="929640"/>
          </a:xfrm>
        </p:spPr>
        <p:txBody>
          <a:bodyPr anchor="b"/>
          <a:lstStyle>
            <a:lvl1pPr algn="l">
              <a:defRPr sz="1600" b="1"/>
            </a:lvl1pPr>
          </a:lstStyle>
          <a:p>
            <a:r>
              <a:rPr lang="en-US"/>
              <a:t>Click to edit Master title style</a:t>
            </a:r>
            <a:endParaRPr lang="en-US"/>
          </a:p>
        </p:txBody>
      </p:sp>
      <p:sp>
        <p:nvSpPr>
          <p:cNvPr id="3" name="Content Placeholder 2"/>
          <p:cNvSpPr>
            <a:spLocks noGrp="1"/>
          </p:cNvSpPr>
          <p:nvPr>
            <p:ph idx="1"/>
          </p:nvPr>
        </p:nvSpPr>
        <p:spPr>
          <a:xfrm>
            <a:off x="2860040" y="218441"/>
            <a:ext cx="4089400" cy="4682490"/>
          </a:xfrm>
        </p:spPr>
        <p:txBody>
          <a:bodyPr/>
          <a:lstStyle>
            <a:lvl1pPr>
              <a:defRPr sz="26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65761" y="1148081"/>
            <a:ext cx="2406650" cy="3752850"/>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6BB49551-B15D-45AB-AA59-AF535F732B75}"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1C8856-FB28-441D-9508-FD1F17B75322}"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3830" y="3840480"/>
            <a:ext cx="4389120" cy="453390"/>
          </a:xfrm>
        </p:spPr>
        <p:txBody>
          <a:bodyPr anchor="b"/>
          <a:lstStyle>
            <a:lvl1pPr algn="l">
              <a:defRPr sz="1600" b="1"/>
            </a:lvl1pPr>
          </a:lstStyle>
          <a:p>
            <a:r>
              <a:rPr lang="en-US"/>
              <a:t>Click to edit Master title style</a:t>
            </a:r>
            <a:endParaRPr lang="en-US"/>
          </a:p>
        </p:txBody>
      </p:sp>
      <p:sp>
        <p:nvSpPr>
          <p:cNvPr id="3" name="Picture Placeholder 2"/>
          <p:cNvSpPr>
            <a:spLocks noGrp="1"/>
          </p:cNvSpPr>
          <p:nvPr>
            <p:ph type="pic" idx="1"/>
          </p:nvPr>
        </p:nvSpPr>
        <p:spPr>
          <a:xfrm>
            <a:off x="1433830" y="490220"/>
            <a:ext cx="4389120" cy="3291840"/>
          </a:xfrm>
        </p:spPr>
        <p:txBody>
          <a:bodyPr rtlCol="0">
            <a:normAutofit/>
          </a:bodyPr>
          <a:lstStyle>
            <a:lvl1pPr marL="0" indent="0">
              <a:buNone/>
              <a:defRPr sz="2600"/>
            </a:lvl1pPr>
            <a:lvl2pPr marL="365760" indent="0">
              <a:buNone/>
              <a:defRPr sz="2200"/>
            </a:lvl2pPr>
            <a:lvl3pPr marL="731520" indent="0">
              <a:buNone/>
              <a:defRPr sz="190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pPr lvl="0"/>
            <a:endParaRPr lang="en-US" noProof="0"/>
          </a:p>
        </p:txBody>
      </p:sp>
      <p:sp>
        <p:nvSpPr>
          <p:cNvPr id="4" name="Text Placeholder 3"/>
          <p:cNvSpPr>
            <a:spLocks noGrp="1"/>
          </p:cNvSpPr>
          <p:nvPr>
            <p:ph type="body" sz="half" idx="2"/>
          </p:nvPr>
        </p:nvSpPr>
        <p:spPr>
          <a:xfrm>
            <a:off x="1433830" y="4293870"/>
            <a:ext cx="4389120" cy="643890"/>
          </a:xfrm>
        </p:spPr>
        <p:txBody>
          <a:bodyPr/>
          <a:lstStyle>
            <a:lvl1pPr marL="0" indent="0">
              <a:buNone/>
              <a:defRPr sz="1100"/>
            </a:lvl1pPr>
            <a:lvl2pPr marL="365760" indent="0">
              <a:buNone/>
              <a:defRPr sz="1000"/>
            </a:lvl2pPr>
            <a:lvl3pPr marL="731520" indent="0">
              <a:buNone/>
              <a:defRPr sz="800"/>
            </a:lvl3pPr>
            <a:lvl4pPr marL="1097280" indent="0">
              <a:buNone/>
              <a:defRPr sz="700"/>
            </a:lvl4pPr>
            <a:lvl5pPr marL="1463040" indent="0">
              <a:buNone/>
              <a:defRPr sz="700"/>
            </a:lvl5pPr>
            <a:lvl6pPr marL="1828800" indent="0">
              <a:buNone/>
              <a:defRPr sz="700"/>
            </a:lvl6pPr>
            <a:lvl7pPr marL="2194560" indent="0">
              <a:buNone/>
              <a:defRPr sz="700"/>
            </a:lvl7pPr>
            <a:lvl8pPr marL="2560320" indent="0">
              <a:buNone/>
              <a:defRPr sz="700"/>
            </a:lvl8pPr>
            <a:lvl9pPr marL="2926080" indent="0">
              <a:buNone/>
              <a:defRPr sz="7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73238BF6-3964-43AE-8593-ABCBFEDC5CCB}"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D08F67-4917-49A6-B3B0-06AB126724DF}"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4.png"/><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8.xml"/><Relationship Id="rId8" Type="http://schemas.openxmlformats.org/officeDocument/2006/relationships/slideLayout" Target="../slideLayouts/slideLayout27.xml"/><Relationship Id="rId7" Type="http://schemas.openxmlformats.org/officeDocument/2006/relationships/slideLayout" Target="../slideLayouts/slideLayout26.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3" Type="http://schemas.openxmlformats.org/officeDocument/2006/relationships/slideLayout" Target="../slideLayouts/slideLayout22.xml"/><Relationship Id="rId2" Type="http://schemas.openxmlformats.org/officeDocument/2006/relationships/slideLayout" Target="../slideLayouts/slideLayout21.xml"/><Relationship Id="rId12" Type="http://schemas.openxmlformats.org/officeDocument/2006/relationships/theme" Target="../theme/theme3.xml"/><Relationship Id="rId11" Type="http://schemas.openxmlformats.org/officeDocument/2006/relationships/slideLayout" Target="../slideLayouts/slideLayout30.xml"/><Relationship Id="rId10" Type="http://schemas.openxmlformats.org/officeDocument/2006/relationships/slideLayout" Target="../slideLayouts/slideLayout29.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65125" y="219075"/>
            <a:ext cx="6584950" cy="914400"/>
          </a:xfrm>
          <a:prstGeom prst="rect">
            <a:avLst/>
          </a:prstGeom>
          <a:noFill/>
          <a:ln w="9525">
            <a:noFill/>
            <a:miter lim="800000"/>
          </a:ln>
        </p:spPr>
        <p:txBody>
          <a:bodyPr vert="horz" wrap="square" lIns="73152" tIns="36576" rIns="73152" bIns="36576" numCol="1" anchor="ctr" anchorCtr="0" compatLnSpc="1"/>
          <a:lstStyle/>
          <a:p>
            <a:pPr lvl="0"/>
            <a:r>
              <a:rPr lang="en-US"/>
              <a:t>Click to edit Master title style</a:t>
            </a:r>
            <a:endParaRPr lang="en-US"/>
          </a:p>
        </p:txBody>
      </p:sp>
      <p:sp>
        <p:nvSpPr>
          <p:cNvPr id="2051" name="Text Placeholder 2"/>
          <p:cNvSpPr>
            <a:spLocks noGrp="1"/>
          </p:cNvSpPr>
          <p:nvPr>
            <p:ph type="body" idx="1"/>
          </p:nvPr>
        </p:nvSpPr>
        <p:spPr bwMode="auto">
          <a:xfrm>
            <a:off x="365125" y="1279525"/>
            <a:ext cx="6584950" cy="3621088"/>
          </a:xfrm>
          <a:prstGeom prst="rect">
            <a:avLst/>
          </a:prstGeom>
          <a:noFill/>
          <a:ln w="9525">
            <a:noFill/>
            <a:miter lim="800000"/>
          </a:ln>
        </p:spPr>
        <p:txBody>
          <a:bodyPr vert="horz" wrap="square" lIns="73152" tIns="36576" rIns="73152" bIns="36576"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65125" y="5084763"/>
            <a:ext cx="1708150" cy="292100"/>
          </a:xfrm>
          <a:prstGeom prst="rect">
            <a:avLst/>
          </a:prstGeom>
        </p:spPr>
        <p:txBody>
          <a:bodyPr vert="horz" lIns="73152" tIns="36576" rIns="73152" bIns="36576" rtlCol="0" anchor="ctr"/>
          <a:lstStyle>
            <a:lvl1pPr algn="l" eaLnBrk="1" hangingPunct="1">
              <a:defRPr sz="1000">
                <a:solidFill>
                  <a:schemeClr val="tx1">
                    <a:tint val="75000"/>
                  </a:schemeClr>
                </a:solidFill>
                <a:latin typeface="Arial" panose="020B0604020202020204" pitchFamily="34" charset="0"/>
              </a:defRPr>
            </a:lvl1pPr>
          </a:lstStyle>
          <a:p>
            <a:pPr>
              <a:defRPr/>
            </a:pPr>
            <a:fld id="{E351AAAB-F57B-4452-87E8-E75CDB01CCB8}" type="datetimeFigureOut">
              <a:rPr lang="en-US"/>
            </a:fld>
            <a:endParaRPr lang="en-US"/>
          </a:p>
        </p:txBody>
      </p:sp>
      <p:sp>
        <p:nvSpPr>
          <p:cNvPr id="5" name="Footer Placeholder 4"/>
          <p:cNvSpPr>
            <a:spLocks noGrp="1"/>
          </p:cNvSpPr>
          <p:nvPr>
            <p:ph type="ftr" sz="quarter" idx="3"/>
          </p:nvPr>
        </p:nvSpPr>
        <p:spPr>
          <a:xfrm>
            <a:off x="2498725" y="5084763"/>
            <a:ext cx="2317750" cy="292100"/>
          </a:xfrm>
          <a:prstGeom prst="rect">
            <a:avLst/>
          </a:prstGeom>
        </p:spPr>
        <p:txBody>
          <a:bodyPr vert="horz" lIns="73152" tIns="36576" rIns="73152" bIns="36576" rtlCol="0" anchor="ctr"/>
          <a:lstStyle>
            <a:lvl1pPr algn="ctr" eaLnBrk="1" hangingPunct="1">
              <a:defRPr sz="1000">
                <a:solidFill>
                  <a:schemeClr val="tx1">
                    <a:tint val="75000"/>
                  </a:schemeClr>
                </a:solidFill>
                <a:latin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5241925" y="5084763"/>
            <a:ext cx="1708150" cy="292100"/>
          </a:xfrm>
          <a:prstGeom prst="rect">
            <a:avLst/>
          </a:prstGeom>
        </p:spPr>
        <p:txBody>
          <a:bodyPr vert="horz" wrap="square" lIns="73152" tIns="36576" rIns="73152" bIns="36576" numCol="1" anchor="ctr" anchorCtr="0" compatLnSpc="1"/>
          <a:lstStyle>
            <a:lvl1pPr algn="r" eaLnBrk="1" hangingPunct="1">
              <a:defRPr sz="1000">
                <a:solidFill>
                  <a:srgbClr val="898989"/>
                </a:solidFill>
              </a:defRPr>
            </a:lvl1pPr>
          </a:lstStyle>
          <a:p>
            <a:pPr>
              <a:defRPr/>
            </a:pPr>
            <a:fld id="{9573C0A5-EB37-4689-BB3B-F159E609214E}" type="slidenum">
              <a:rPr lang="en-US"/>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730250" rtl="0" eaLnBrk="0" fontAlgn="base" hangingPunct="0">
        <a:spcBef>
          <a:spcPct val="0"/>
        </a:spcBef>
        <a:spcAft>
          <a:spcPct val="0"/>
        </a:spcAft>
        <a:defRPr sz="3500" kern="1200">
          <a:solidFill>
            <a:schemeClr val="tx1"/>
          </a:solidFill>
          <a:latin typeface="+mj-lt"/>
          <a:ea typeface="+mj-ea"/>
          <a:cs typeface="+mj-cs"/>
        </a:defRPr>
      </a:lvl1pPr>
      <a:lvl2pPr algn="ctr" defTabSz="730250" rtl="0" eaLnBrk="0" fontAlgn="base" hangingPunct="0">
        <a:spcBef>
          <a:spcPct val="0"/>
        </a:spcBef>
        <a:spcAft>
          <a:spcPct val="0"/>
        </a:spcAft>
        <a:defRPr sz="3500">
          <a:solidFill>
            <a:schemeClr val="tx1"/>
          </a:solidFill>
          <a:latin typeface="Calibri" panose="020F0502020204030204" pitchFamily="34" charset="0"/>
        </a:defRPr>
      </a:lvl2pPr>
      <a:lvl3pPr algn="ctr" defTabSz="730250" rtl="0" eaLnBrk="0" fontAlgn="base" hangingPunct="0">
        <a:spcBef>
          <a:spcPct val="0"/>
        </a:spcBef>
        <a:spcAft>
          <a:spcPct val="0"/>
        </a:spcAft>
        <a:defRPr sz="3500">
          <a:solidFill>
            <a:schemeClr val="tx1"/>
          </a:solidFill>
          <a:latin typeface="Calibri" panose="020F0502020204030204" pitchFamily="34" charset="0"/>
        </a:defRPr>
      </a:lvl3pPr>
      <a:lvl4pPr algn="ctr" defTabSz="730250" rtl="0" eaLnBrk="0" fontAlgn="base" hangingPunct="0">
        <a:spcBef>
          <a:spcPct val="0"/>
        </a:spcBef>
        <a:spcAft>
          <a:spcPct val="0"/>
        </a:spcAft>
        <a:defRPr sz="3500">
          <a:solidFill>
            <a:schemeClr val="tx1"/>
          </a:solidFill>
          <a:latin typeface="Calibri" panose="020F0502020204030204" pitchFamily="34" charset="0"/>
        </a:defRPr>
      </a:lvl4pPr>
      <a:lvl5pPr algn="ctr" defTabSz="730250" rtl="0" eaLnBrk="0" fontAlgn="base" hangingPunct="0">
        <a:spcBef>
          <a:spcPct val="0"/>
        </a:spcBef>
        <a:spcAft>
          <a:spcPct val="0"/>
        </a:spcAft>
        <a:defRPr sz="3500">
          <a:solidFill>
            <a:schemeClr val="tx1"/>
          </a:solidFill>
          <a:latin typeface="Calibri" panose="020F0502020204030204" pitchFamily="34" charset="0"/>
        </a:defRPr>
      </a:lvl5pPr>
      <a:lvl6pPr marL="457200" algn="ctr" defTabSz="730250" rtl="0" fontAlgn="base">
        <a:spcBef>
          <a:spcPct val="0"/>
        </a:spcBef>
        <a:spcAft>
          <a:spcPct val="0"/>
        </a:spcAft>
        <a:defRPr sz="3500">
          <a:solidFill>
            <a:schemeClr val="tx1"/>
          </a:solidFill>
          <a:latin typeface="Calibri" panose="020F0502020204030204" pitchFamily="34" charset="0"/>
        </a:defRPr>
      </a:lvl6pPr>
      <a:lvl7pPr marL="914400" algn="ctr" defTabSz="730250" rtl="0" fontAlgn="base">
        <a:spcBef>
          <a:spcPct val="0"/>
        </a:spcBef>
        <a:spcAft>
          <a:spcPct val="0"/>
        </a:spcAft>
        <a:defRPr sz="3500">
          <a:solidFill>
            <a:schemeClr val="tx1"/>
          </a:solidFill>
          <a:latin typeface="Calibri" panose="020F0502020204030204" pitchFamily="34" charset="0"/>
        </a:defRPr>
      </a:lvl7pPr>
      <a:lvl8pPr marL="1371600" algn="ctr" defTabSz="730250" rtl="0" fontAlgn="base">
        <a:spcBef>
          <a:spcPct val="0"/>
        </a:spcBef>
        <a:spcAft>
          <a:spcPct val="0"/>
        </a:spcAft>
        <a:defRPr sz="3500">
          <a:solidFill>
            <a:schemeClr val="tx1"/>
          </a:solidFill>
          <a:latin typeface="Calibri" panose="020F0502020204030204" pitchFamily="34" charset="0"/>
        </a:defRPr>
      </a:lvl8pPr>
      <a:lvl9pPr marL="1828800" algn="ctr" defTabSz="730250" rtl="0" fontAlgn="base">
        <a:spcBef>
          <a:spcPct val="0"/>
        </a:spcBef>
        <a:spcAft>
          <a:spcPct val="0"/>
        </a:spcAft>
        <a:defRPr sz="3500">
          <a:solidFill>
            <a:schemeClr val="tx1"/>
          </a:solidFill>
          <a:latin typeface="Calibri" panose="020F0502020204030204" pitchFamily="34" charset="0"/>
        </a:defRPr>
      </a:lvl9pPr>
    </p:titleStyle>
    <p:bodyStyle>
      <a:lvl1pPr marL="273050" indent="-273050" algn="l" defTabSz="730250"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1pPr>
      <a:lvl2pPr marL="593725" indent="-228600" algn="l" defTabSz="730250"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2pPr>
      <a:lvl3pPr marL="914400" indent="-182880" algn="l" defTabSz="730250"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3pPr>
      <a:lvl4pPr marL="1279525" indent="-182880" algn="l" defTabSz="73025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1644650" indent="-182880" algn="l" defTabSz="73025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00" kern="1200">
          <a:solidFill>
            <a:schemeClr val="tx1"/>
          </a:solidFill>
          <a:latin typeface="+mn-lt"/>
          <a:ea typeface="+mn-ea"/>
          <a:cs typeface="+mn-cs"/>
        </a:defRPr>
      </a:lvl1pPr>
      <a:lvl2pPr marL="365760" algn="l" defTabSz="731520" rtl="0" eaLnBrk="1" latinLnBrk="0" hangingPunct="1">
        <a:defRPr sz="1400" kern="1200">
          <a:solidFill>
            <a:schemeClr val="tx1"/>
          </a:solidFill>
          <a:latin typeface="+mn-lt"/>
          <a:ea typeface="+mn-ea"/>
          <a:cs typeface="+mn-cs"/>
        </a:defRPr>
      </a:lvl2pPr>
      <a:lvl3pPr marL="731520" algn="l" defTabSz="731520" rtl="0" eaLnBrk="1" latinLnBrk="0" hangingPunct="1">
        <a:defRPr sz="1400" kern="1200">
          <a:solidFill>
            <a:schemeClr val="tx1"/>
          </a:solidFill>
          <a:latin typeface="+mn-lt"/>
          <a:ea typeface="+mn-ea"/>
          <a:cs typeface="+mn-cs"/>
        </a:defRPr>
      </a:lvl3pPr>
      <a:lvl4pPr marL="1097280" algn="l" defTabSz="731520" rtl="0" eaLnBrk="1" latinLnBrk="0" hangingPunct="1">
        <a:defRPr sz="1400" kern="1200">
          <a:solidFill>
            <a:schemeClr val="tx1"/>
          </a:solidFill>
          <a:latin typeface="+mn-lt"/>
          <a:ea typeface="+mn-ea"/>
          <a:cs typeface="+mn-cs"/>
        </a:defRPr>
      </a:lvl4pPr>
      <a:lvl5pPr marL="1463040" algn="l" defTabSz="731520" rtl="0" eaLnBrk="1" latinLnBrk="0" hangingPunct="1">
        <a:defRPr sz="1400" kern="1200">
          <a:solidFill>
            <a:schemeClr val="tx1"/>
          </a:solidFill>
          <a:latin typeface="+mn-lt"/>
          <a:ea typeface="+mn-ea"/>
          <a:cs typeface="+mn-cs"/>
        </a:defRPr>
      </a:lvl5pPr>
      <a:lvl6pPr marL="1828800" algn="l" defTabSz="731520" rtl="0" eaLnBrk="1" latinLnBrk="0" hangingPunct="1">
        <a:defRPr sz="1400" kern="1200">
          <a:solidFill>
            <a:schemeClr val="tx1"/>
          </a:solidFill>
          <a:latin typeface="+mn-lt"/>
          <a:ea typeface="+mn-ea"/>
          <a:cs typeface="+mn-cs"/>
        </a:defRPr>
      </a:lvl6pPr>
      <a:lvl7pPr marL="2194560" algn="l" defTabSz="731520" rtl="0" eaLnBrk="1" latinLnBrk="0" hangingPunct="1">
        <a:defRPr sz="1400" kern="1200">
          <a:solidFill>
            <a:schemeClr val="tx1"/>
          </a:solidFill>
          <a:latin typeface="+mn-lt"/>
          <a:ea typeface="+mn-ea"/>
          <a:cs typeface="+mn-cs"/>
        </a:defRPr>
      </a:lvl7pPr>
      <a:lvl8pPr marL="2560320" algn="l" defTabSz="731520" rtl="0" eaLnBrk="1" latinLnBrk="0" hangingPunct="1">
        <a:defRPr sz="1400" kern="1200">
          <a:solidFill>
            <a:schemeClr val="tx1"/>
          </a:solidFill>
          <a:latin typeface="+mn-lt"/>
          <a:ea typeface="+mn-ea"/>
          <a:cs typeface="+mn-cs"/>
        </a:defRPr>
      </a:lvl8pPr>
      <a:lvl9pPr marL="2926080" algn="l" defTabSz="73152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1"/>
            <a:ext cx="7315202" cy="54864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548266" y="494814"/>
            <a:ext cx="6218670" cy="127694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8265" y="1893675"/>
            <a:ext cx="6218671" cy="2739286"/>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4607242" y="4706621"/>
            <a:ext cx="1645920" cy="292100"/>
          </a:xfrm>
          <a:prstGeom prst="rect">
            <a:avLst/>
          </a:prstGeom>
        </p:spPr>
        <p:txBody>
          <a:bodyPr vert="horz" lIns="91440" tIns="45720" rIns="91440" bIns="45720" rtlCol="0" anchor="ctr"/>
          <a:lstStyle>
            <a:lvl1pPr algn="r">
              <a:defRPr sz="600">
                <a:solidFill>
                  <a:schemeClr val="tx1"/>
                </a:solidFill>
              </a:defRPr>
            </a:lvl1pPr>
          </a:lstStyle>
          <a:p>
            <a:pPr defTabSz="342900"/>
            <a:endParaRPr lang="en-IN">
              <a:solidFill>
                <a:prstClr val="black"/>
              </a:solidFill>
            </a:endParaRPr>
          </a:p>
        </p:txBody>
      </p:sp>
      <p:sp>
        <p:nvSpPr>
          <p:cNvPr id="5" name="Footer Placeholder 4"/>
          <p:cNvSpPr>
            <a:spLocks noGrp="1"/>
          </p:cNvSpPr>
          <p:nvPr>
            <p:ph type="ftr" sz="quarter" idx="3"/>
          </p:nvPr>
        </p:nvSpPr>
        <p:spPr>
          <a:xfrm>
            <a:off x="548265" y="4706621"/>
            <a:ext cx="4003732" cy="292100"/>
          </a:xfrm>
          <a:prstGeom prst="rect">
            <a:avLst/>
          </a:prstGeom>
        </p:spPr>
        <p:txBody>
          <a:bodyPr vert="horz" lIns="91440" tIns="45720" rIns="91440" bIns="45720" rtlCol="0" anchor="ctr"/>
          <a:lstStyle>
            <a:lvl1pPr algn="l">
              <a:defRPr sz="600">
                <a:solidFill>
                  <a:schemeClr val="tx1"/>
                </a:solidFill>
              </a:defRPr>
            </a:lvl1pPr>
          </a:lstStyle>
          <a:p>
            <a:pPr defTabSz="342900"/>
            <a:endParaRPr lang="en-IN">
              <a:solidFill>
                <a:prstClr val="black"/>
              </a:solidFill>
            </a:endParaRPr>
          </a:p>
        </p:txBody>
      </p:sp>
      <p:sp>
        <p:nvSpPr>
          <p:cNvPr id="6" name="Slide Number Placeholder 5"/>
          <p:cNvSpPr>
            <a:spLocks noGrp="1"/>
          </p:cNvSpPr>
          <p:nvPr>
            <p:ph type="sldNum" sz="quarter" idx="4"/>
          </p:nvPr>
        </p:nvSpPr>
        <p:spPr>
          <a:xfrm>
            <a:off x="6308407" y="4706621"/>
            <a:ext cx="458529" cy="292100"/>
          </a:xfrm>
          <a:prstGeom prst="rect">
            <a:avLst/>
          </a:prstGeom>
        </p:spPr>
        <p:txBody>
          <a:bodyPr vert="horz" lIns="91440" tIns="45720" rIns="91440" bIns="45720" rtlCol="0" anchor="ctr"/>
          <a:lstStyle>
            <a:lvl1pPr algn="r">
              <a:defRPr sz="600">
                <a:solidFill>
                  <a:schemeClr val="tx1"/>
                </a:solidFill>
              </a:defRPr>
            </a:lvl1pPr>
          </a:lstStyle>
          <a:p>
            <a:pPr defTabSz="342900"/>
            <a:fld id="{E15017EA-835B-4BF6-A69F-183D69D9E5F3}" type="slidenum">
              <a:rPr lang="en-IN" smtClean="0">
                <a:solidFill>
                  <a:prstClr val="black"/>
                </a:solidFill>
              </a:rPr>
            </a:fld>
            <a:endParaRPr lang="en-IN">
              <a:solidFill>
                <a:prstClr val="black"/>
              </a:solidFill>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ftr="0" dt="0"/>
  <p:txStyles>
    <p:titleStyle>
      <a:lvl1pPr algn="ctr" defTabSz="548640" rtl="0" eaLnBrk="1" latinLnBrk="0" hangingPunct="1">
        <a:lnSpc>
          <a:spcPct val="90000"/>
        </a:lnSpc>
        <a:spcBef>
          <a:spcPct val="0"/>
        </a:spcBef>
        <a:buNone/>
        <a:defRPr sz="2160" kern="1200" cap="all" baseline="0">
          <a:solidFill>
            <a:schemeClr val="tx1"/>
          </a:solidFill>
          <a:effectLst/>
          <a:latin typeface="+mj-lt"/>
          <a:ea typeface="+mj-ea"/>
          <a:cs typeface="+mj-cs"/>
        </a:defRPr>
      </a:lvl1pPr>
    </p:titleStyle>
    <p:bodyStyle>
      <a:lvl1pPr marL="137160" indent="-137160" algn="l" defTabSz="548640" rtl="0" eaLnBrk="1" latinLnBrk="0" hangingPunct="1">
        <a:lnSpc>
          <a:spcPct val="120000"/>
        </a:lnSpc>
        <a:spcBef>
          <a:spcPts val="600"/>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1pPr>
      <a:lvl2pPr marL="411480" indent="-137160" algn="l" defTabSz="548640" rtl="0" eaLnBrk="1" latinLnBrk="0" hangingPunct="1">
        <a:lnSpc>
          <a:spcPct val="120000"/>
        </a:lnSpc>
        <a:spcBef>
          <a:spcPts val="300"/>
        </a:spcBef>
        <a:buClr>
          <a:schemeClr val="tx1"/>
        </a:buClr>
        <a:buFont typeface="Arial" panose="020B0604020202020204" pitchFamily="34" charset="0"/>
        <a:buChar char="•"/>
        <a:defRPr sz="1080" kern="1200" cap="all" baseline="0">
          <a:solidFill>
            <a:schemeClr val="tx1"/>
          </a:solidFill>
          <a:effectLst/>
          <a:latin typeface="+mn-lt"/>
          <a:ea typeface="+mn-ea"/>
          <a:cs typeface="+mn-cs"/>
        </a:defRPr>
      </a:lvl2pPr>
      <a:lvl3pPr marL="685800" indent="-137160" algn="l" defTabSz="548640" rtl="0" eaLnBrk="1" latinLnBrk="0" hangingPunct="1">
        <a:lnSpc>
          <a:spcPct val="120000"/>
        </a:lnSpc>
        <a:spcBef>
          <a:spcPts val="300"/>
        </a:spcBef>
        <a:buClr>
          <a:schemeClr val="tx1"/>
        </a:buClr>
        <a:buFont typeface="Arial" panose="020B0604020202020204" pitchFamily="34" charset="0"/>
        <a:buChar char="•"/>
        <a:defRPr sz="960" kern="1200" cap="all" baseline="0">
          <a:solidFill>
            <a:schemeClr val="tx1"/>
          </a:solidFill>
          <a:effectLst/>
          <a:latin typeface="+mn-lt"/>
          <a:ea typeface="+mn-ea"/>
          <a:cs typeface="+mn-cs"/>
        </a:defRPr>
      </a:lvl3pPr>
      <a:lvl4pPr marL="960120" indent="-137160" algn="l" defTabSz="548640" rtl="0" eaLnBrk="1" latinLnBrk="0" hangingPunct="1">
        <a:lnSpc>
          <a:spcPct val="120000"/>
        </a:lnSpc>
        <a:spcBef>
          <a:spcPts val="300"/>
        </a:spcBef>
        <a:buClr>
          <a:schemeClr val="tx1"/>
        </a:buClr>
        <a:buFont typeface="Arial" panose="020B0604020202020204" pitchFamily="34" charset="0"/>
        <a:buChar char="•"/>
        <a:defRPr sz="840" kern="1200" cap="all" baseline="0">
          <a:solidFill>
            <a:schemeClr val="tx1"/>
          </a:solidFill>
          <a:effectLst/>
          <a:latin typeface="+mn-lt"/>
          <a:ea typeface="+mn-ea"/>
          <a:cs typeface="+mn-cs"/>
        </a:defRPr>
      </a:lvl4pPr>
      <a:lvl5pPr marL="1234440" indent="-137160" algn="l" defTabSz="548640" rtl="0" eaLnBrk="1" latinLnBrk="0" hangingPunct="1">
        <a:lnSpc>
          <a:spcPct val="120000"/>
        </a:lnSpc>
        <a:spcBef>
          <a:spcPts val="300"/>
        </a:spcBef>
        <a:buClr>
          <a:schemeClr val="tx1"/>
        </a:buClr>
        <a:buFont typeface="Arial" panose="020B0604020202020204" pitchFamily="34" charset="0"/>
        <a:buChar char="•"/>
        <a:defRPr sz="840" kern="1200" cap="all" baseline="0">
          <a:solidFill>
            <a:schemeClr val="tx1"/>
          </a:solidFill>
          <a:effectLst/>
          <a:latin typeface="+mn-lt"/>
          <a:ea typeface="+mn-ea"/>
          <a:cs typeface="+mn-cs"/>
        </a:defRPr>
      </a:lvl5pPr>
      <a:lvl6pPr marL="1508760" indent="-137160" algn="l" defTabSz="548640" rtl="0" eaLnBrk="1" latinLnBrk="0" hangingPunct="1">
        <a:lnSpc>
          <a:spcPct val="120000"/>
        </a:lnSpc>
        <a:spcBef>
          <a:spcPts val="300"/>
        </a:spcBef>
        <a:buClr>
          <a:schemeClr val="tx1"/>
        </a:buClr>
        <a:buFont typeface="Arial" panose="020B0604020202020204" pitchFamily="34" charset="0"/>
        <a:buChar char="•"/>
        <a:defRPr sz="840" kern="1200" cap="all" baseline="0">
          <a:solidFill>
            <a:schemeClr val="tx1"/>
          </a:solidFill>
          <a:effectLst/>
          <a:latin typeface="+mn-lt"/>
          <a:ea typeface="+mn-ea"/>
          <a:cs typeface="+mn-cs"/>
        </a:defRPr>
      </a:lvl6pPr>
      <a:lvl7pPr marL="1783080" indent="-137160" algn="l" defTabSz="548640" rtl="0" eaLnBrk="1" latinLnBrk="0" hangingPunct="1">
        <a:lnSpc>
          <a:spcPct val="120000"/>
        </a:lnSpc>
        <a:spcBef>
          <a:spcPts val="300"/>
        </a:spcBef>
        <a:buClr>
          <a:schemeClr val="tx1"/>
        </a:buClr>
        <a:buFont typeface="Arial" panose="020B0604020202020204" pitchFamily="34" charset="0"/>
        <a:buChar char="•"/>
        <a:defRPr sz="840" kern="1200" cap="all" baseline="0">
          <a:solidFill>
            <a:schemeClr val="tx1"/>
          </a:solidFill>
          <a:effectLst/>
          <a:latin typeface="+mn-lt"/>
          <a:ea typeface="+mn-ea"/>
          <a:cs typeface="+mn-cs"/>
        </a:defRPr>
      </a:lvl7pPr>
      <a:lvl8pPr marL="2057400" indent="-137160" algn="l" defTabSz="548640" rtl="0" eaLnBrk="1" latinLnBrk="0" hangingPunct="1">
        <a:lnSpc>
          <a:spcPct val="120000"/>
        </a:lnSpc>
        <a:spcBef>
          <a:spcPts val="300"/>
        </a:spcBef>
        <a:buClr>
          <a:schemeClr val="tx1"/>
        </a:buClr>
        <a:buFont typeface="Arial" panose="020B0604020202020204" pitchFamily="34" charset="0"/>
        <a:buChar char="•"/>
        <a:defRPr sz="840" kern="1200" cap="all" baseline="0">
          <a:solidFill>
            <a:schemeClr val="tx1"/>
          </a:solidFill>
          <a:effectLst/>
          <a:latin typeface="+mn-lt"/>
          <a:ea typeface="+mn-ea"/>
          <a:cs typeface="+mn-cs"/>
        </a:defRPr>
      </a:lvl8pPr>
      <a:lvl9pPr marL="2331720" indent="-137160" algn="l" defTabSz="548640" rtl="0" eaLnBrk="1" latinLnBrk="0" hangingPunct="1">
        <a:lnSpc>
          <a:spcPct val="120000"/>
        </a:lnSpc>
        <a:spcBef>
          <a:spcPts val="300"/>
        </a:spcBef>
        <a:buClr>
          <a:schemeClr val="tx1"/>
        </a:buClr>
        <a:buFont typeface="Arial" panose="020B0604020202020204" pitchFamily="34" charset="0"/>
        <a:buChar char="•"/>
        <a:defRPr sz="840" kern="1200" cap="all" baseline="0">
          <a:solidFill>
            <a:schemeClr val="tx1"/>
          </a:solidFill>
          <a:effectLst/>
          <a:latin typeface="+mn-lt"/>
          <a:ea typeface="+mn-ea"/>
          <a:cs typeface="+mn-cs"/>
        </a:defRPr>
      </a:lvl9pPr>
    </p:bodyStyle>
    <p:otherStyle>
      <a:defPPr>
        <a:defRPr lang="en-US"/>
      </a:defPPr>
      <a:lvl1pPr marL="0" algn="l" defTabSz="548640" rtl="0" eaLnBrk="1" latinLnBrk="0" hangingPunct="1">
        <a:defRPr sz="1080" kern="1200">
          <a:solidFill>
            <a:schemeClr val="tx1"/>
          </a:solidFill>
          <a:latin typeface="+mn-lt"/>
          <a:ea typeface="+mn-ea"/>
          <a:cs typeface="+mn-cs"/>
        </a:defRPr>
      </a:lvl1pPr>
      <a:lvl2pPr marL="274320" algn="l" defTabSz="548640" rtl="0" eaLnBrk="1" latinLnBrk="0" hangingPunct="1">
        <a:defRPr sz="1080" kern="1200">
          <a:solidFill>
            <a:schemeClr val="tx1"/>
          </a:solidFill>
          <a:latin typeface="+mn-lt"/>
          <a:ea typeface="+mn-ea"/>
          <a:cs typeface="+mn-cs"/>
        </a:defRPr>
      </a:lvl2pPr>
      <a:lvl3pPr marL="548640" algn="l" defTabSz="548640" rtl="0" eaLnBrk="1" latinLnBrk="0" hangingPunct="1">
        <a:defRPr sz="1080" kern="1200">
          <a:solidFill>
            <a:schemeClr val="tx1"/>
          </a:solidFill>
          <a:latin typeface="+mn-lt"/>
          <a:ea typeface="+mn-ea"/>
          <a:cs typeface="+mn-cs"/>
        </a:defRPr>
      </a:lvl3pPr>
      <a:lvl4pPr marL="822960" algn="l" defTabSz="548640" rtl="0" eaLnBrk="1" latinLnBrk="0" hangingPunct="1">
        <a:defRPr sz="1080" kern="1200">
          <a:solidFill>
            <a:schemeClr val="tx1"/>
          </a:solidFill>
          <a:latin typeface="+mn-lt"/>
          <a:ea typeface="+mn-ea"/>
          <a:cs typeface="+mn-cs"/>
        </a:defRPr>
      </a:lvl4pPr>
      <a:lvl5pPr marL="1097280" algn="l" defTabSz="548640" rtl="0" eaLnBrk="1" latinLnBrk="0" hangingPunct="1">
        <a:defRPr sz="1080" kern="1200">
          <a:solidFill>
            <a:schemeClr val="tx1"/>
          </a:solidFill>
          <a:latin typeface="+mn-lt"/>
          <a:ea typeface="+mn-ea"/>
          <a:cs typeface="+mn-cs"/>
        </a:defRPr>
      </a:lvl5pPr>
      <a:lvl6pPr marL="1371600" algn="l" defTabSz="548640" rtl="0" eaLnBrk="1" latinLnBrk="0" hangingPunct="1">
        <a:defRPr sz="1080" kern="1200">
          <a:solidFill>
            <a:schemeClr val="tx1"/>
          </a:solidFill>
          <a:latin typeface="+mn-lt"/>
          <a:ea typeface="+mn-ea"/>
          <a:cs typeface="+mn-cs"/>
        </a:defRPr>
      </a:lvl6pPr>
      <a:lvl7pPr marL="1645920" algn="l" defTabSz="548640" rtl="0" eaLnBrk="1" latinLnBrk="0" hangingPunct="1">
        <a:defRPr sz="1080" kern="1200">
          <a:solidFill>
            <a:schemeClr val="tx1"/>
          </a:solidFill>
          <a:latin typeface="+mn-lt"/>
          <a:ea typeface="+mn-ea"/>
          <a:cs typeface="+mn-cs"/>
        </a:defRPr>
      </a:lvl7pPr>
      <a:lvl8pPr marL="1920240" algn="l" defTabSz="548640" rtl="0" eaLnBrk="1" latinLnBrk="0" hangingPunct="1">
        <a:defRPr sz="1080" kern="1200">
          <a:solidFill>
            <a:schemeClr val="tx1"/>
          </a:solidFill>
          <a:latin typeface="+mn-lt"/>
          <a:ea typeface="+mn-ea"/>
          <a:cs typeface="+mn-cs"/>
        </a:defRPr>
      </a:lvl8pPr>
      <a:lvl9pPr marL="2194560" algn="l" defTabSz="548640" rtl="0" eaLnBrk="1" latinLnBrk="0" hangingPunct="1">
        <a:defRPr sz="10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365125" y="219075"/>
            <a:ext cx="6584950" cy="914400"/>
          </a:xfrm>
          <a:prstGeom prst="rect">
            <a:avLst/>
          </a:prstGeom>
          <a:noFill/>
          <a:ln w="9525">
            <a:noFill/>
            <a:miter lim="800000"/>
          </a:ln>
        </p:spPr>
        <p:txBody>
          <a:bodyPr vert="horz" wrap="square" lIns="73152" tIns="36576" rIns="73152" bIns="36576" numCol="1" anchor="ctr" anchorCtr="0" compatLnSpc="1"/>
          <a:lstStyle/>
          <a:p>
            <a:pPr lvl="0"/>
            <a:r>
              <a:rPr lang="en-US"/>
              <a:t>Click to edit Master title style</a:t>
            </a:r>
            <a:endParaRPr lang="en-US"/>
          </a:p>
        </p:txBody>
      </p:sp>
      <p:sp>
        <p:nvSpPr>
          <p:cNvPr id="2051" name="Text Placeholder 2"/>
          <p:cNvSpPr>
            <a:spLocks noGrp="1"/>
          </p:cNvSpPr>
          <p:nvPr>
            <p:ph type="body" idx="1"/>
          </p:nvPr>
        </p:nvSpPr>
        <p:spPr bwMode="auto">
          <a:xfrm>
            <a:off x="365125" y="1279525"/>
            <a:ext cx="6584950" cy="3621088"/>
          </a:xfrm>
          <a:prstGeom prst="rect">
            <a:avLst/>
          </a:prstGeom>
          <a:noFill/>
          <a:ln w="9525">
            <a:noFill/>
            <a:miter lim="800000"/>
          </a:ln>
        </p:spPr>
        <p:txBody>
          <a:bodyPr vert="horz" wrap="square" lIns="73152" tIns="36576" rIns="73152" bIns="36576"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65125" y="5084763"/>
            <a:ext cx="1708150" cy="292100"/>
          </a:xfrm>
          <a:prstGeom prst="rect">
            <a:avLst/>
          </a:prstGeom>
        </p:spPr>
        <p:txBody>
          <a:bodyPr vert="horz" lIns="73152" tIns="36576" rIns="73152" bIns="36576" rtlCol="0" anchor="ctr"/>
          <a:lstStyle>
            <a:lvl1pPr algn="l" eaLnBrk="1" hangingPunct="1">
              <a:defRPr sz="1000">
                <a:solidFill>
                  <a:schemeClr val="tx1">
                    <a:tint val="75000"/>
                  </a:schemeClr>
                </a:solidFill>
                <a:latin typeface="Arial" panose="020B0604020202020204" pitchFamily="34" charset="0"/>
              </a:defRPr>
            </a:lvl1pPr>
          </a:lstStyle>
          <a:p>
            <a:pPr fontAlgn="base">
              <a:spcBef>
                <a:spcPct val="0"/>
              </a:spcBef>
              <a:spcAft>
                <a:spcPct val="0"/>
              </a:spcAft>
              <a:defRPr/>
            </a:pPr>
            <a:fld id="{E351AAAB-F57B-4452-87E8-E75CDB01CCB8}" type="datetimeFigureOut">
              <a:rPr lang="en-US">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2498725" y="5084763"/>
            <a:ext cx="2317750" cy="292100"/>
          </a:xfrm>
          <a:prstGeom prst="rect">
            <a:avLst/>
          </a:prstGeom>
        </p:spPr>
        <p:txBody>
          <a:bodyPr vert="horz" lIns="73152" tIns="36576" rIns="73152" bIns="36576" rtlCol="0" anchor="ctr"/>
          <a:lstStyle>
            <a:lvl1pPr algn="ctr" eaLnBrk="1" hangingPunct="1">
              <a:defRPr sz="1000">
                <a:solidFill>
                  <a:schemeClr val="tx1">
                    <a:tint val="75000"/>
                  </a:schemeClr>
                </a:solidFill>
                <a:latin typeface="Arial" panose="020B0604020202020204" pitchFamily="34"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5241925" y="5084763"/>
            <a:ext cx="1708150" cy="292100"/>
          </a:xfrm>
          <a:prstGeom prst="rect">
            <a:avLst/>
          </a:prstGeom>
        </p:spPr>
        <p:txBody>
          <a:bodyPr vert="horz" wrap="square" lIns="73152" tIns="36576" rIns="73152" bIns="36576" numCol="1" anchor="ctr" anchorCtr="0" compatLnSpc="1"/>
          <a:lstStyle>
            <a:lvl1pPr algn="r" eaLnBrk="1" hangingPunct="1">
              <a:defRPr sz="1000">
                <a:solidFill>
                  <a:srgbClr val="898989"/>
                </a:solidFill>
              </a:defRPr>
            </a:lvl1pPr>
          </a:lstStyle>
          <a:p>
            <a:pPr fontAlgn="base">
              <a:spcBef>
                <a:spcPct val="0"/>
              </a:spcBef>
              <a:spcAft>
                <a:spcPct val="0"/>
              </a:spcAft>
              <a:defRPr/>
            </a:pPr>
            <a:fld id="{9573C0A5-EB37-4689-BB3B-F159E609214E}" type="slidenum">
              <a:rPr lang="en-US">
                <a:latin typeface="Arial" panose="020B0604020202020204" pitchFamily="34" charset="0"/>
              </a:rPr>
            </a:fld>
            <a:endParaRPr 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730250" rtl="0" eaLnBrk="0" fontAlgn="base" hangingPunct="0">
        <a:spcBef>
          <a:spcPct val="0"/>
        </a:spcBef>
        <a:spcAft>
          <a:spcPct val="0"/>
        </a:spcAft>
        <a:defRPr sz="3500" kern="1200">
          <a:solidFill>
            <a:schemeClr val="tx1"/>
          </a:solidFill>
          <a:latin typeface="+mj-lt"/>
          <a:ea typeface="+mj-ea"/>
          <a:cs typeface="+mj-cs"/>
        </a:defRPr>
      </a:lvl1pPr>
      <a:lvl2pPr algn="ctr" defTabSz="913130" rtl="0" eaLnBrk="0" fontAlgn="base" hangingPunct="0">
        <a:spcBef>
          <a:spcPct val="0"/>
        </a:spcBef>
        <a:spcAft>
          <a:spcPct val="0"/>
        </a:spcAft>
        <a:defRPr sz="4375">
          <a:solidFill>
            <a:schemeClr val="tx1"/>
          </a:solidFill>
          <a:latin typeface="Calibri" panose="020F0502020204030204" pitchFamily="34" charset="0"/>
        </a:defRPr>
      </a:lvl2pPr>
      <a:lvl3pPr algn="ctr" defTabSz="913130" rtl="0" eaLnBrk="0" fontAlgn="base" hangingPunct="0">
        <a:spcBef>
          <a:spcPct val="0"/>
        </a:spcBef>
        <a:spcAft>
          <a:spcPct val="0"/>
        </a:spcAft>
        <a:defRPr sz="4375">
          <a:solidFill>
            <a:schemeClr val="tx1"/>
          </a:solidFill>
          <a:latin typeface="Calibri" panose="020F0502020204030204" pitchFamily="34" charset="0"/>
        </a:defRPr>
      </a:lvl3pPr>
      <a:lvl4pPr algn="ctr" defTabSz="913130" rtl="0" eaLnBrk="0" fontAlgn="base" hangingPunct="0">
        <a:spcBef>
          <a:spcPct val="0"/>
        </a:spcBef>
        <a:spcAft>
          <a:spcPct val="0"/>
        </a:spcAft>
        <a:defRPr sz="4375">
          <a:solidFill>
            <a:schemeClr val="tx1"/>
          </a:solidFill>
          <a:latin typeface="Calibri" panose="020F0502020204030204" pitchFamily="34" charset="0"/>
        </a:defRPr>
      </a:lvl4pPr>
      <a:lvl5pPr algn="ctr" defTabSz="913130" rtl="0" eaLnBrk="0" fontAlgn="base" hangingPunct="0">
        <a:spcBef>
          <a:spcPct val="0"/>
        </a:spcBef>
        <a:spcAft>
          <a:spcPct val="0"/>
        </a:spcAft>
        <a:defRPr sz="4375">
          <a:solidFill>
            <a:schemeClr val="tx1"/>
          </a:solidFill>
          <a:latin typeface="Calibri" panose="020F0502020204030204" pitchFamily="34" charset="0"/>
        </a:defRPr>
      </a:lvl5pPr>
      <a:lvl6pPr marL="571500" algn="ctr" defTabSz="913130" rtl="0" fontAlgn="base">
        <a:spcBef>
          <a:spcPct val="0"/>
        </a:spcBef>
        <a:spcAft>
          <a:spcPct val="0"/>
        </a:spcAft>
        <a:defRPr sz="4375">
          <a:solidFill>
            <a:schemeClr val="tx1"/>
          </a:solidFill>
          <a:latin typeface="Calibri" panose="020F0502020204030204" pitchFamily="34" charset="0"/>
        </a:defRPr>
      </a:lvl6pPr>
      <a:lvl7pPr marL="1143000" algn="ctr" defTabSz="913130" rtl="0" fontAlgn="base">
        <a:spcBef>
          <a:spcPct val="0"/>
        </a:spcBef>
        <a:spcAft>
          <a:spcPct val="0"/>
        </a:spcAft>
        <a:defRPr sz="4375">
          <a:solidFill>
            <a:schemeClr val="tx1"/>
          </a:solidFill>
          <a:latin typeface="Calibri" panose="020F0502020204030204" pitchFamily="34" charset="0"/>
        </a:defRPr>
      </a:lvl7pPr>
      <a:lvl8pPr marL="1714500" algn="ctr" defTabSz="913130" rtl="0" fontAlgn="base">
        <a:spcBef>
          <a:spcPct val="0"/>
        </a:spcBef>
        <a:spcAft>
          <a:spcPct val="0"/>
        </a:spcAft>
        <a:defRPr sz="4375">
          <a:solidFill>
            <a:schemeClr val="tx1"/>
          </a:solidFill>
          <a:latin typeface="Calibri" panose="020F0502020204030204" pitchFamily="34" charset="0"/>
        </a:defRPr>
      </a:lvl8pPr>
      <a:lvl9pPr marL="2286000" algn="ctr" defTabSz="913130" rtl="0" fontAlgn="base">
        <a:spcBef>
          <a:spcPct val="0"/>
        </a:spcBef>
        <a:spcAft>
          <a:spcPct val="0"/>
        </a:spcAft>
        <a:defRPr sz="4375">
          <a:solidFill>
            <a:schemeClr val="tx1"/>
          </a:solidFill>
          <a:latin typeface="Calibri" panose="020F0502020204030204" pitchFamily="34" charset="0"/>
        </a:defRPr>
      </a:lvl9pPr>
    </p:titleStyle>
    <p:bodyStyle>
      <a:lvl1pPr marL="273050" indent="-273050" algn="l" defTabSz="730250" rtl="0" eaLnBrk="0" fontAlgn="base" hangingPunct="0">
        <a:spcBef>
          <a:spcPct val="16000"/>
        </a:spcBef>
        <a:spcAft>
          <a:spcPct val="0"/>
        </a:spcAft>
        <a:buFont typeface="Arial" panose="020B0604020202020204" pitchFamily="34" charset="0"/>
        <a:buChar char="•"/>
        <a:defRPr sz="2600" kern="1200">
          <a:solidFill>
            <a:schemeClr val="tx1"/>
          </a:solidFill>
          <a:latin typeface="+mn-lt"/>
          <a:ea typeface="+mn-ea"/>
          <a:cs typeface="+mn-cs"/>
        </a:defRPr>
      </a:lvl1pPr>
      <a:lvl2pPr marL="593725" indent="-228600" algn="l" defTabSz="730250" rtl="0" eaLnBrk="0" fontAlgn="base" hangingPunct="0">
        <a:spcBef>
          <a:spcPct val="16000"/>
        </a:spcBef>
        <a:spcAft>
          <a:spcPct val="0"/>
        </a:spcAft>
        <a:buFont typeface="Arial" panose="020B0604020202020204" pitchFamily="34" charset="0"/>
        <a:buChar char="–"/>
        <a:defRPr sz="2200" kern="1200">
          <a:solidFill>
            <a:schemeClr val="tx1"/>
          </a:solidFill>
          <a:latin typeface="+mn-lt"/>
          <a:ea typeface="+mn-ea"/>
          <a:cs typeface="+mn-cs"/>
        </a:defRPr>
      </a:lvl2pPr>
      <a:lvl3pPr marL="914400" indent="-182880" algn="l" defTabSz="730250" rtl="0" eaLnBrk="0" fontAlgn="base" hangingPunct="0">
        <a:spcBef>
          <a:spcPct val="16000"/>
        </a:spcBef>
        <a:spcAft>
          <a:spcPct val="0"/>
        </a:spcAft>
        <a:buFont typeface="Arial" panose="020B0604020202020204" pitchFamily="34" charset="0"/>
        <a:buChar char="•"/>
        <a:defRPr sz="1900" kern="1200">
          <a:solidFill>
            <a:schemeClr val="tx1"/>
          </a:solidFill>
          <a:latin typeface="+mn-lt"/>
          <a:ea typeface="+mn-ea"/>
          <a:cs typeface="+mn-cs"/>
        </a:defRPr>
      </a:lvl3pPr>
      <a:lvl4pPr marL="1279525" indent="-182880" algn="l" defTabSz="730250" rtl="0" eaLnBrk="0" fontAlgn="base" hangingPunct="0">
        <a:spcBef>
          <a:spcPct val="16000"/>
        </a:spcBef>
        <a:spcAft>
          <a:spcPct val="0"/>
        </a:spcAft>
        <a:buFont typeface="Arial" panose="020B0604020202020204" pitchFamily="34" charset="0"/>
        <a:buChar char="–"/>
        <a:defRPr sz="1600" kern="1200">
          <a:solidFill>
            <a:schemeClr val="tx1"/>
          </a:solidFill>
          <a:latin typeface="+mn-lt"/>
          <a:ea typeface="+mn-ea"/>
          <a:cs typeface="+mn-cs"/>
        </a:defRPr>
      </a:lvl4pPr>
      <a:lvl5pPr marL="1644650" indent="-182880" algn="l" defTabSz="730250" rtl="0" eaLnBrk="0" fontAlgn="base" hangingPunct="0">
        <a:spcBef>
          <a:spcPct val="16000"/>
        </a:spcBef>
        <a:spcAft>
          <a:spcPct val="0"/>
        </a:spcAft>
        <a:buFont typeface="Arial" panose="020B0604020202020204"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16000"/>
        </a:spcBef>
        <a:buFont typeface="Arial" panose="020B0604020202020204"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16000"/>
        </a:spcBef>
        <a:buFont typeface="Arial" panose="020B0604020202020204"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16000"/>
        </a:spcBef>
        <a:buFont typeface="Arial" panose="020B0604020202020204"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160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731520" rtl="0" eaLnBrk="1" latinLnBrk="0" hangingPunct="1">
        <a:defRPr sz="1400" kern="1200">
          <a:solidFill>
            <a:schemeClr val="tx1"/>
          </a:solidFill>
          <a:latin typeface="+mn-lt"/>
          <a:ea typeface="+mn-ea"/>
          <a:cs typeface="+mn-cs"/>
        </a:defRPr>
      </a:lvl1pPr>
      <a:lvl2pPr marL="365760" algn="l" defTabSz="731520" rtl="0" eaLnBrk="1" latinLnBrk="0" hangingPunct="1">
        <a:defRPr sz="1400" kern="1200">
          <a:solidFill>
            <a:schemeClr val="tx1"/>
          </a:solidFill>
          <a:latin typeface="+mn-lt"/>
          <a:ea typeface="+mn-ea"/>
          <a:cs typeface="+mn-cs"/>
        </a:defRPr>
      </a:lvl2pPr>
      <a:lvl3pPr marL="731520" algn="l" defTabSz="731520" rtl="0" eaLnBrk="1" latinLnBrk="0" hangingPunct="1">
        <a:defRPr sz="1400" kern="1200">
          <a:solidFill>
            <a:schemeClr val="tx1"/>
          </a:solidFill>
          <a:latin typeface="+mn-lt"/>
          <a:ea typeface="+mn-ea"/>
          <a:cs typeface="+mn-cs"/>
        </a:defRPr>
      </a:lvl3pPr>
      <a:lvl4pPr marL="1097280" algn="l" defTabSz="731520" rtl="0" eaLnBrk="1" latinLnBrk="0" hangingPunct="1">
        <a:defRPr sz="1400" kern="1200">
          <a:solidFill>
            <a:schemeClr val="tx1"/>
          </a:solidFill>
          <a:latin typeface="+mn-lt"/>
          <a:ea typeface="+mn-ea"/>
          <a:cs typeface="+mn-cs"/>
        </a:defRPr>
      </a:lvl4pPr>
      <a:lvl5pPr marL="1463040" algn="l" defTabSz="731520" rtl="0" eaLnBrk="1" latinLnBrk="0" hangingPunct="1">
        <a:defRPr sz="1400" kern="1200">
          <a:solidFill>
            <a:schemeClr val="tx1"/>
          </a:solidFill>
          <a:latin typeface="+mn-lt"/>
          <a:ea typeface="+mn-ea"/>
          <a:cs typeface="+mn-cs"/>
        </a:defRPr>
      </a:lvl5pPr>
      <a:lvl6pPr marL="1828800" algn="l" defTabSz="731520" rtl="0" eaLnBrk="1" latinLnBrk="0" hangingPunct="1">
        <a:defRPr sz="1400" kern="1200">
          <a:solidFill>
            <a:schemeClr val="tx1"/>
          </a:solidFill>
          <a:latin typeface="+mn-lt"/>
          <a:ea typeface="+mn-ea"/>
          <a:cs typeface="+mn-cs"/>
        </a:defRPr>
      </a:lvl6pPr>
      <a:lvl7pPr marL="2194560" algn="l" defTabSz="731520" rtl="0" eaLnBrk="1" latinLnBrk="0" hangingPunct="1">
        <a:defRPr sz="1400" kern="1200">
          <a:solidFill>
            <a:schemeClr val="tx1"/>
          </a:solidFill>
          <a:latin typeface="+mn-lt"/>
          <a:ea typeface="+mn-ea"/>
          <a:cs typeface="+mn-cs"/>
        </a:defRPr>
      </a:lvl7pPr>
      <a:lvl8pPr marL="2560320" algn="l" defTabSz="731520" rtl="0" eaLnBrk="1" latinLnBrk="0" hangingPunct="1">
        <a:defRPr sz="1400" kern="1200">
          <a:solidFill>
            <a:schemeClr val="tx1"/>
          </a:solidFill>
          <a:latin typeface="+mn-lt"/>
          <a:ea typeface="+mn-ea"/>
          <a:cs typeface="+mn-cs"/>
        </a:defRPr>
      </a:lvl8pPr>
      <a:lvl9pPr marL="2926080" algn="l" defTabSz="73152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emf"/></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9.png"/></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0.png"/></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5.jpeg"/><Relationship Id="rId2" Type="http://schemas.openxmlformats.org/officeDocument/2006/relationships/image" Target="../media/image55.png"/><Relationship Id="rId1" Type="http://schemas.openxmlformats.org/officeDocument/2006/relationships/image" Target="../media/image5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Polling%20Personnel-Flip%20Chart%20Versions-07%2005%202013.pptx"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7.xml"/><Relationship Id="rId4" Type="http://schemas.openxmlformats.org/officeDocument/2006/relationships/image" Target="../media/image23.png"/><Relationship Id="rId3" Type="http://schemas.openxmlformats.org/officeDocument/2006/relationships/oleObject" Target="../embeddings/oleObject2.bin"/><Relationship Id="rId2" Type="http://schemas.openxmlformats.org/officeDocument/2006/relationships/image" Target="../media/image22.png"/><Relationship Id="rId1"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image" Target="../media/image24.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28.png"/><Relationship Id="rId1" Type="http://schemas.openxmlformats.org/officeDocument/2006/relationships/image" Target="../media/image27.png"/></Relationships>
</file>

<file path=ppt/slides/_rels/slide55.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slideLayout" Target="../slideLayouts/slideLayout7.xml"/><Relationship Id="rId3" Type="http://schemas.openxmlformats.org/officeDocument/2006/relationships/image" Target="../media/image30.png"/><Relationship Id="rId2" Type="http://schemas.openxmlformats.org/officeDocument/2006/relationships/oleObject" Target="../embeddings/oleObject3.bin"/><Relationship Id="rId1" Type="http://schemas.openxmlformats.org/officeDocument/2006/relationships/image" Target="../media/image29.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hyperlink" Target="SpecialTag.avi" TargetMode="External"/><Relationship Id="rId1"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jpeg"/><Relationship Id="rId1" Type="http://schemas.openxmlformats.org/officeDocument/2006/relationships/image" Target="../media/image3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5.png"/><Relationship Id="rId1"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7315200" cy="4495800"/>
          </a:xfrm>
        </p:spPr>
        <p:txBody>
          <a:bodyPr/>
          <a:lstStyle/>
          <a:p>
            <a:br>
              <a:rPr lang="en-US" dirty="0"/>
            </a:br>
            <a:br>
              <a:rPr lang="en-US" dirty="0"/>
            </a:br>
            <a:br>
              <a:rPr lang="en-US" dirty="0"/>
            </a:br>
            <a:r>
              <a:rPr lang="en-US" sz="4000" b="1" dirty="0">
                <a:solidFill>
                  <a:srgbClr val="0070C0"/>
                </a:solidFill>
              </a:rPr>
              <a:t>TRAINING </a:t>
            </a:r>
            <a:br>
              <a:rPr lang="en-US" sz="4000" b="1" dirty="0">
                <a:solidFill>
                  <a:srgbClr val="0070C0"/>
                </a:solidFill>
              </a:rPr>
            </a:br>
            <a:r>
              <a:rPr lang="en-US" sz="4000" b="1" dirty="0">
                <a:solidFill>
                  <a:srgbClr val="0070C0"/>
                </a:solidFill>
              </a:rPr>
              <a:t>OF</a:t>
            </a:r>
            <a:br>
              <a:rPr lang="en-US" sz="4000" b="1" dirty="0">
                <a:solidFill>
                  <a:srgbClr val="0070C0"/>
                </a:solidFill>
              </a:rPr>
            </a:br>
            <a:r>
              <a:rPr lang="en-US" sz="4000" b="1" dirty="0">
                <a:solidFill>
                  <a:srgbClr val="7030A0"/>
                </a:solidFill>
              </a:rPr>
              <a:t> MICRO OBSERVER</a:t>
            </a:r>
            <a:endParaRPr lang="en-US" sz="4000" b="1" dirty="0">
              <a:solidFill>
                <a:srgbClr val="7030A0"/>
              </a:solidFill>
            </a:endParaRPr>
          </a:p>
        </p:txBody>
      </p:sp>
      <p:sp>
        <p:nvSpPr>
          <p:cNvPr id="3" name="TextBox 2"/>
          <p:cNvSpPr txBox="1"/>
          <p:nvPr/>
        </p:nvSpPr>
        <p:spPr>
          <a:xfrm>
            <a:off x="0" y="76200"/>
            <a:ext cx="7315200" cy="521970"/>
          </a:xfrm>
          <a:prstGeom prst="rect">
            <a:avLst/>
          </a:prstGeom>
          <a:solidFill>
            <a:srgbClr val="00B0F0"/>
          </a:solidFill>
        </p:spPr>
        <p:txBody>
          <a:bodyPr wrap="square" rtlCol="0">
            <a:spAutoFit/>
          </a:bodyPr>
          <a:lstStyle/>
          <a:p>
            <a:pPr algn="ctr"/>
            <a:r>
              <a:rPr lang="en-US" sz="2800" b="1" dirty="0">
                <a:solidFill>
                  <a:srgbClr val="FF0000"/>
                </a:solidFill>
                <a:sym typeface="+mn-ea"/>
              </a:rPr>
              <a:t>General Election</a:t>
            </a:r>
            <a:r>
              <a:rPr lang="en-IN" altLang="en-US" sz="2800" b="1" dirty="0">
                <a:solidFill>
                  <a:srgbClr val="FF0000"/>
                </a:solidFill>
                <a:sym typeface="+mn-ea"/>
              </a:rPr>
              <a:t>s</a:t>
            </a:r>
            <a:r>
              <a:rPr lang="en-US" sz="2800" b="1" dirty="0">
                <a:solidFill>
                  <a:srgbClr val="FF0000"/>
                </a:solidFill>
                <a:sym typeface="+mn-ea"/>
              </a:rPr>
              <a:t> to </a:t>
            </a:r>
            <a:r>
              <a:rPr lang="en-IN" altLang="en-US" sz="2800" b="1" dirty="0">
                <a:solidFill>
                  <a:srgbClr val="FF0000"/>
                </a:solidFill>
                <a:sym typeface="+mn-ea"/>
              </a:rPr>
              <a:t>Lok Sabha</a:t>
            </a:r>
            <a:r>
              <a:rPr lang="en-US" sz="2800" b="1" dirty="0">
                <a:solidFill>
                  <a:srgbClr val="FF0000"/>
                </a:solidFill>
                <a:sym typeface="+mn-ea"/>
              </a:rPr>
              <a:t>, 202</a:t>
            </a:r>
            <a:r>
              <a:rPr lang="en-IN" altLang="en-US" sz="2800" b="1" dirty="0">
                <a:solidFill>
                  <a:srgbClr val="FF0000"/>
                </a:solidFill>
                <a:sym typeface="+mn-ea"/>
              </a:rPr>
              <a:t>4</a:t>
            </a:r>
            <a:endParaRPr lang="en-IN" sz="2800" dirty="0"/>
          </a:p>
        </p:txBody>
      </p:sp>
      <p:sp>
        <p:nvSpPr>
          <p:cNvPr id="4" name="TextBox 3"/>
          <p:cNvSpPr txBox="1"/>
          <p:nvPr/>
        </p:nvSpPr>
        <p:spPr>
          <a:xfrm>
            <a:off x="0" y="5043109"/>
            <a:ext cx="7315200" cy="398780"/>
          </a:xfrm>
          <a:prstGeom prst="rect">
            <a:avLst/>
          </a:prstGeom>
          <a:solidFill>
            <a:schemeClr val="accent1">
              <a:lumMod val="60000"/>
              <a:lumOff val="40000"/>
            </a:schemeClr>
          </a:solidFill>
        </p:spPr>
        <p:txBody>
          <a:bodyPr wrap="square" rtlCol="0">
            <a:spAutoFit/>
          </a:bodyPr>
          <a:lstStyle/>
          <a:p>
            <a:pPr algn="ctr"/>
            <a:r>
              <a:rPr lang="en-IN" sz="2000" b="1" dirty="0"/>
              <a:t>Office of Chief Electoral Officer, West Bengal</a:t>
            </a:r>
            <a:endParaRPr lang="en-IN" sz="2000" b="1" dirty="0"/>
          </a:p>
        </p:txBody>
      </p:sp>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14292" t="31826" r="13803" b="26629"/>
          <a:stretch>
            <a:fillRect/>
          </a:stretch>
        </p:blipFill>
        <p:spPr>
          <a:xfrm>
            <a:off x="2514600" y="1219200"/>
            <a:ext cx="2327910" cy="11658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152400" y="304800"/>
            <a:ext cx="6998970" cy="4806950"/>
          </a:xfrm>
          <a:prstGeom prst="rect">
            <a:avLst/>
          </a:prstGeom>
          <a:solidFill>
            <a:schemeClr val="accent1">
              <a:lumMod val="20000"/>
              <a:lumOff val="80000"/>
            </a:schemeClr>
          </a:solidFill>
        </p:spPr>
        <p:txBody>
          <a:bodyPr wrap="square" rtlCol="0" anchor="t">
            <a:noAutofit/>
          </a:bodyPr>
          <a:p>
            <a:pPr marL="228600" indent="-228600" algn="just"/>
            <a:r>
              <a:rPr lang="en-IN" altLang="en-US" sz="2400" b="1">
                <a:solidFill>
                  <a:srgbClr val="000000"/>
                </a:solidFill>
                <a:latin typeface="Times New Roman" panose="02020603050405020304" pitchFamily="18" charset="0"/>
                <a:cs typeface="Calibri" panose="020F0502020204030204" pitchFamily="34" charset="0"/>
                <a:sym typeface="+mn-ea"/>
              </a:rPr>
              <a:t>    </a:t>
            </a:r>
            <a:r>
              <a:rPr lang="en-US" sz="2400" b="1">
                <a:solidFill>
                  <a:srgbClr val="0070C0"/>
                </a:solidFill>
                <a:latin typeface="Times New Roman" panose="02020603050405020304" pitchFamily="18" charset="0"/>
                <a:cs typeface="Calibri" panose="020F0502020204030204" pitchFamily="34" charset="0"/>
                <a:sym typeface="+mn-ea"/>
              </a:rPr>
              <a:t>Deployment at Polling Station location having multiple Polling Stations:</a:t>
            </a:r>
            <a:endParaRPr lang="en-US" sz="1800" b="1">
              <a:solidFill>
                <a:srgbClr val="000000"/>
              </a:solidFill>
              <a:latin typeface="Times New Roman" panose="02020603050405020304" pitchFamily="18" charset="0"/>
              <a:cs typeface="Calibri" panose="020F0502020204030204" pitchFamily="34" charset="0"/>
              <a:sym typeface="+mn-ea"/>
            </a:endParaRPr>
          </a:p>
          <a:p>
            <a:pPr marL="228600" indent="-228600" algn="just"/>
            <a:r>
              <a:rPr lang="en-US" sz="1800" b="1">
                <a:solidFill>
                  <a:srgbClr val="000000"/>
                </a:solidFill>
                <a:latin typeface="Times New Roman" panose="02020603050405020304" pitchFamily="18" charset="0"/>
                <a:cs typeface="Calibri" panose="020F0502020204030204" pitchFamily="34" charset="0"/>
                <a:sym typeface="+mn-ea"/>
              </a:rPr>
              <a:t> </a:t>
            </a:r>
            <a:r>
              <a:rPr lang="en-IN" altLang="en-US" sz="1800" b="1">
                <a:solidFill>
                  <a:srgbClr val="000000"/>
                </a:solidFill>
                <a:latin typeface="Times New Roman" panose="02020603050405020304" pitchFamily="18" charset="0"/>
                <a:cs typeface="Calibri" panose="020F0502020204030204" pitchFamily="34" charset="0"/>
                <a:sym typeface="+mn-ea"/>
              </a:rPr>
              <a:t>   </a:t>
            </a:r>
            <a:endParaRPr lang="en-IN" altLang="en-US" sz="1800" b="1">
              <a:solidFill>
                <a:srgbClr val="000000"/>
              </a:solidFill>
              <a:latin typeface="Times New Roman" panose="02020603050405020304" pitchFamily="18" charset="0"/>
              <a:cs typeface="Calibri" panose="020F0502020204030204" pitchFamily="34" charset="0"/>
              <a:sym typeface="+mn-ea"/>
            </a:endParaRPr>
          </a:p>
          <a:p>
            <a:pPr marL="285750" indent="-285750" algn="just">
              <a:lnSpc>
                <a:spcPct val="150000"/>
              </a:lnSpc>
              <a:buFont typeface="Arial" panose="020B0604020202020204" pitchFamily="34" charset="0"/>
              <a:buChar char="•"/>
            </a:pPr>
            <a:r>
              <a:rPr lang="en-IN" altLang="en-US" sz="1800" b="1">
                <a:solidFill>
                  <a:srgbClr val="000000"/>
                </a:solidFill>
                <a:latin typeface="Times New Roman" panose="02020603050405020304" pitchFamily="18" charset="0"/>
                <a:cs typeface="Calibri" panose="020F0502020204030204" pitchFamily="34" charset="0"/>
                <a:sym typeface="+mn-ea"/>
              </a:rPr>
              <a:t>     </a:t>
            </a:r>
            <a:r>
              <a:rPr lang="en-US" sz="1800">
                <a:solidFill>
                  <a:srgbClr val="000000"/>
                </a:solidFill>
                <a:latin typeface="Times New Roman" panose="02020603050405020304" pitchFamily="18" charset="0"/>
                <a:cs typeface="Calibri" panose="020F0502020204030204" pitchFamily="34" charset="0"/>
                <a:sym typeface="+mn-ea"/>
              </a:rPr>
              <a:t>In a polling station location having more than one critical polling station, the Micro Observer shall be responsible for all the critical Polling Stations at that location. </a:t>
            </a:r>
            <a:endParaRPr lang="en-US" sz="1800">
              <a:solidFill>
                <a:srgbClr val="000000"/>
              </a:solidFill>
              <a:latin typeface="Times New Roman" panose="02020603050405020304" pitchFamily="18" charset="0"/>
              <a:cs typeface="Calibri" panose="020F0502020204030204" pitchFamily="34" charset="0"/>
              <a:sym typeface="+mn-ea"/>
            </a:endParaRPr>
          </a:p>
          <a:p>
            <a:pPr marL="285750" indent="-285750" algn="just">
              <a:lnSpc>
                <a:spcPct val="150000"/>
              </a:lnSpc>
              <a:buFont typeface="Arial" panose="020B0604020202020204" pitchFamily="34" charset="0"/>
              <a:buChar char="•"/>
            </a:pPr>
            <a:r>
              <a:rPr lang="en-US" sz="1800">
                <a:solidFill>
                  <a:srgbClr val="000000"/>
                </a:solidFill>
                <a:latin typeface="Times New Roman" panose="02020603050405020304" pitchFamily="18" charset="0"/>
                <a:cs typeface="Calibri" panose="020F0502020204030204" pitchFamily="34" charset="0"/>
                <a:sym typeface="+mn-ea"/>
              </a:rPr>
              <a:t> </a:t>
            </a:r>
            <a:r>
              <a:rPr lang="en-IN" altLang="en-US" sz="1800">
                <a:solidFill>
                  <a:srgbClr val="000000"/>
                </a:solidFill>
                <a:latin typeface="Times New Roman" panose="02020603050405020304" pitchFamily="18" charset="0"/>
                <a:cs typeface="Calibri" panose="020F0502020204030204" pitchFamily="34" charset="0"/>
                <a:sym typeface="+mn-ea"/>
              </a:rPr>
              <a:t>   </a:t>
            </a:r>
            <a:r>
              <a:rPr lang="en-US" sz="1800">
                <a:solidFill>
                  <a:srgbClr val="000000"/>
                </a:solidFill>
                <a:latin typeface="Times New Roman" panose="02020603050405020304" pitchFamily="18" charset="0"/>
                <a:cs typeface="Calibri" panose="020F0502020204030204" pitchFamily="34" charset="0"/>
                <a:sym typeface="+mn-ea"/>
              </a:rPr>
              <a:t>The Micro Observer shall divide his time between Polling Stations and visit all the Polling Stations within the same location at frequent intervals. </a:t>
            </a:r>
            <a:endParaRPr lang="en-US" sz="1800">
              <a:solidFill>
                <a:srgbClr val="000000"/>
              </a:solidFill>
              <a:latin typeface="Times New Roman" panose="02020603050405020304" pitchFamily="18" charset="0"/>
              <a:cs typeface="Calibri" panose="020F0502020204030204" pitchFamily="34" charset="0"/>
              <a:sym typeface="+mn-ea"/>
            </a:endParaRPr>
          </a:p>
          <a:p>
            <a:pPr marL="285750" indent="-285750" algn="just">
              <a:lnSpc>
                <a:spcPct val="150000"/>
              </a:lnSpc>
              <a:buFont typeface="Arial" panose="020B0604020202020204" pitchFamily="34" charset="0"/>
              <a:buChar char="•"/>
            </a:pPr>
            <a:r>
              <a:rPr lang="en-US" sz="1800">
                <a:solidFill>
                  <a:srgbClr val="000000"/>
                </a:solidFill>
                <a:latin typeface="Times New Roman" panose="02020603050405020304" pitchFamily="18" charset="0"/>
                <a:cs typeface="Calibri" panose="020F0502020204030204" pitchFamily="34" charset="0"/>
                <a:sym typeface="+mn-ea"/>
              </a:rPr>
              <a:t> </a:t>
            </a:r>
            <a:r>
              <a:rPr lang="en-IN" altLang="en-US" sz="1800">
                <a:solidFill>
                  <a:srgbClr val="000000"/>
                </a:solidFill>
                <a:latin typeface="Times New Roman" panose="02020603050405020304" pitchFamily="18" charset="0"/>
                <a:cs typeface="Calibri" panose="020F0502020204030204" pitchFamily="34" charset="0"/>
                <a:sym typeface="+mn-ea"/>
              </a:rPr>
              <a:t>   </a:t>
            </a:r>
            <a:r>
              <a:rPr lang="en-US" sz="1800">
                <a:solidFill>
                  <a:srgbClr val="000000"/>
                </a:solidFill>
                <a:latin typeface="Times New Roman" panose="02020603050405020304" pitchFamily="18" charset="0"/>
                <a:cs typeface="Calibri" panose="020F0502020204030204" pitchFamily="34" charset="0"/>
                <a:sym typeface="+mn-ea"/>
              </a:rPr>
              <a:t>He shall make it known to the polling agents at each Polling Station that he is available in case they want to bring anything to his notice.</a:t>
            </a:r>
            <a:endParaRPr lang="en-US" sz="1800">
              <a:solidFill>
                <a:srgbClr val="000000"/>
              </a:solidFill>
              <a:latin typeface="Times New Roman" panose="02020603050405020304" pitchFamily="18" charset="0"/>
              <a:cs typeface="Calibri" panose="020F0502020204030204" pitchFamily="34" charset="0"/>
              <a:sym typeface="+mn-ea"/>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763" y="219075"/>
            <a:ext cx="5999162" cy="238125"/>
          </a:xfrm>
        </p:spPr>
        <p:txBody>
          <a:bodyPr rtlCol="0">
            <a:normAutofit fontScale="90000"/>
          </a:bodyPr>
          <a:lstStyle/>
          <a:p>
            <a:pPr defTabSz="731520" eaLnBrk="1" fontAlgn="auto" hangingPunct="1">
              <a:spcAft>
                <a:spcPts val="0"/>
              </a:spcAft>
              <a:defRPr/>
            </a:pPr>
            <a:r>
              <a:rPr lang="en-US" sz="2000" b="1" u="sng" dirty="0"/>
              <a:t>DECLARATION OF ELECTOR ABOUT AGE</a:t>
            </a:r>
            <a:endParaRPr lang="en-US" sz="2000" u="sng" dirty="0"/>
          </a:p>
        </p:txBody>
      </p:sp>
      <p:sp>
        <p:nvSpPr>
          <p:cNvPr id="59395" name="Content Placeholder 6"/>
          <p:cNvSpPr>
            <a:spLocks noGrp="1"/>
          </p:cNvSpPr>
          <p:nvPr>
            <p:ph idx="1"/>
          </p:nvPr>
        </p:nvSpPr>
        <p:spPr>
          <a:xfrm>
            <a:off x="685800" y="1066800"/>
            <a:ext cx="6461125" cy="4191000"/>
          </a:xfrm>
        </p:spPr>
        <p:txBody>
          <a:bodyPr/>
          <a:lstStyle/>
          <a:p>
            <a:pPr eaLnBrk="1" hangingPunct="1">
              <a:lnSpc>
                <a:spcPct val="90000"/>
              </a:lnSpc>
              <a:buFont typeface="Wingdings 2" panose="05020102010507070707" pitchFamily="18" charset="2"/>
              <a:buNone/>
            </a:pPr>
            <a:r>
              <a:rPr lang="en-US" sz="1800">
                <a:latin typeface="Candara" panose="020E0502030303020204" pitchFamily="34" charset="0"/>
              </a:rPr>
              <a:t>If an elector appears to be below aged but his identity is otherwise established, take a declaration from him about his age in prescribed form;</a:t>
            </a:r>
            <a:endParaRPr lang="en-US" sz="1800">
              <a:latin typeface="Candara" panose="020E0502030303020204" pitchFamily="34" charset="0"/>
            </a:endParaRPr>
          </a:p>
          <a:p>
            <a:pPr eaLnBrk="1" hangingPunct="1">
              <a:lnSpc>
                <a:spcPct val="90000"/>
              </a:lnSpc>
              <a:buFont typeface="Wingdings 2" panose="05020102010507070707" pitchFamily="18" charset="2"/>
              <a:buNone/>
            </a:pPr>
            <a:endParaRPr lang="en-US" sz="1800">
              <a:latin typeface="Candara" panose="020E0502030303020204" pitchFamily="34" charset="0"/>
            </a:endParaRPr>
          </a:p>
          <a:p>
            <a:pPr eaLnBrk="1" hangingPunct="1">
              <a:lnSpc>
                <a:spcPct val="90000"/>
              </a:lnSpc>
              <a:buFont typeface="Wingdings 2" panose="05020102010507070707" pitchFamily="18" charset="2"/>
              <a:buNone/>
            </a:pPr>
            <a:endParaRPr lang="en-US" sz="1800">
              <a:latin typeface="Candara" panose="020E0502030303020204" pitchFamily="34" charset="0"/>
            </a:endParaRPr>
          </a:p>
          <a:p>
            <a:pPr eaLnBrk="1" hangingPunct="1">
              <a:lnSpc>
                <a:spcPct val="90000"/>
              </a:lnSpc>
            </a:pPr>
            <a:r>
              <a:rPr lang="en-US" sz="1800">
                <a:latin typeface="Candara" panose="020E0502030303020204" pitchFamily="34" charset="0"/>
              </a:rPr>
              <a:t>Before taking declaration inform him about penal provisions of law for giving false declaration;</a:t>
            </a:r>
            <a:endParaRPr lang="en-US" sz="1800">
              <a:latin typeface="Candara" panose="020E0502030303020204" pitchFamily="34" charset="0"/>
            </a:endParaRPr>
          </a:p>
          <a:p>
            <a:pPr eaLnBrk="1" hangingPunct="1">
              <a:lnSpc>
                <a:spcPct val="90000"/>
              </a:lnSpc>
              <a:buFont typeface="Wingdings 2" panose="05020102010507070707" pitchFamily="18" charset="2"/>
              <a:buNone/>
            </a:pPr>
            <a:endParaRPr lang="en-US" sz="1800">
              <a:latin typeface="Candara" panose="020E0502030303020204" pitchFamily="34" charset="0"/>
            </a:endParaRPr>
          </a:p>
          <a:p>
            <a:pPr eaLnBrk="1" hangingPunct="1">
              <a:lnSpc>
                <a:spcPct val="90000"/>
              </a:lnSpc>
            </a:pPr>
            <a:r>
              <a:rPr lang="en-US" sz="1800">
                <a:latin typeface="Candara" panose="020E0502030303020204" pitchFamily="34" charset="0"/>
              </a:rPr>
              <a:t>Prepare a list of such voters from whom the declaration is obtained. Also maintain a list of persons who refused to give declaration and have gone away without casting vote;</a:t>
            </a:r>
            <a:endParaRPr lang="en-US" sz="1800">
              <a:latin typeface="Candara" panose="020E0502030303020204" pitchFamily="34" charset="0"/>
            </a:endParaRPr>
          </a:p>
          <a:p>
            <a:pPr eaLnBrk="1" hangingPunct="1">
              <a:lnSpc>
                <a:spcPct val="90000"/>
              </a:lnSpc>
              <a:buFont typeface="Wingdings 2" panose="05020102010507070707" pitchFamily="18" charset="2"/>
              <a:buNone/>
            </a:pPr>
            <a:endParaRPr lang="en-US" sz="1800">
              <a:latin typeface="Candara" panose="020E0502030303020204" pitchFamily="34" charset="0"/>
            </a:endParaRPr>
          </a:p>
          <a:p>
            <a:pPr eaLnBrk="1" hangingPunct="1">
              <a:lnSpc>
                <a:spcPct val="90000"/>
              </a:lnSpc>
            </a:pPr>
            <a:r>
              <a:rPr lang="en-US" sz="1800">
                <a:latin typeface="Candara" panose="020E0502030303020204" pitchFamily="34" charset="0"/>
              </a:rPr>
              <a:t>Keep all such declarations in a separate cover.</a:t>
            </a:r>
            <a:endParaRPr lang="en-US" sz="1800">
              <a:latin typeface="Candara" panose="020E0502030303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147763" y="0"/>
            <a:ext cx="5999162" cy="457200"/>
          </a:xfrm>
        </p:spPr>
        <p:txBody>
          <a:bodyPr/>
          <a:lstStyle/>
          <a:p>
            <a:pPr eaLnBrk="1" hangingPunct="1"/>
            <a:r>
              <a:rPr lang="en-US" sz="1600" b="1" u="sng"/>
              <a:t>TENDERED VOTES</a:t>
            </a:r>
            <a:endParaRPr lang="en-US" sz="1600" u="sng"/>
          </a:p>
        </p:txBody>
      </p:sp>
      <p:sp>
        <p:nvSpPr>
          <p:cNvPr id="60419" name="Content Placeholder 6"/>
          <p:cNvSpPr>
            <a:spLocks noGrp="1"/>
          </p:cNvSpPr>
          <p:nvPr>
            <p:ph idx="1"/>
          </p:nvPr>
        </p:nvSpPr>
        <p:spPr>
          <a:xfrm>
            <a:off x="685800" y="457200"/>
            <a:ext cx="6461125" cy="4800600"/>
          </a:xfrm>
        </p:spPr>
        <p:txBody>
          <a:bodyPr/>
          <a:lstStyle/>
          <a:p>
            <a:pPr eaLnBrk="1" hangingPunct="1">
              <a:lnSpc>
                <a:spcPct val="90000"/>
              </a:lnSpc>
              <a:buFont typeface="Wingdings 2" panose="05020102010507070707" pitchFamily="18" charset="2"/>
              <a:buNone/>
            </a:pPr>
            <a:r>
              <a:rPr lang="en-US" sz="1600" dirty="0">
                <a:latin typeface="Candara" panose="020E0502030303020204" pitchFamily="34" charset="0"/>
              </a:rPr>
              <a:t>20 Ballot papers marked as </a:t>
            </a:r>
            <a:r>
              <a:rPr lang="en-US" sz="1600" b="1" dirty="0">
                <a:latin typeface="Candara" panose="020E0502030303020204" pitchFamily="34" charset="0"/>
              </a:rPr>
              <a:t>tendered ballot paper </a:t>
            </a:r>
            <a:r>
              <a:rPr lang="en-US" sz="1600" dirty="0">
                <a:latin typeface="Candara" panose="020E0502030303020204" pitchFamily="34" charset="0"/>
              </a:rPr>
              <a:t>on their back will be supplied per polling station;</a:t>
            </a:r>
            <a:endParaRPr lang="en-US" sz="1600" dirty="0">
              <a:latin typeface="Candara" panose="020E0502030303020204" pitchFamily="34" charset="0"/>
            </a:endParaRPr>
          </a:p>
          <a:p>
            <a:pPr eaLnBrk="1" hangingPunct="1">
              <a:lnSpc>
                <a:spcPct val="90000"/>
              </a:lnSpc>
              <a:buFont typeface="Wingdings 2" panose="05020102010507070707" pitchFamily="18" charset="2"/>
              <a:buNone/>
            </a:pPr>
            <a:endParaRPr lang="en-US" sz="1600" dirty="0">
              <a:latin typeface="Candara" panose="020E0502030303020204" pitchFamily="34" charset="0"/>
            </a:endParaRPr>
          </a:p>
          <a:p>
            <a:pPr eaLnBrk="1" hangingPunct="1">
              <a:lnSpc>
                <a:spcPct val="90000"/>
              </a:lnSpc>
            </a:pPr>
            <a:r>
              <a:rPr lang="en-US" sz="1600" dirty="0">
                <a:latin typeface="Candara" panose="020E0502030303020204" pitchFamily="34" charset="0"/>
              </a:rPr>
              <a:t>Maintain complete record of electors issued with tendered ballot papers in </a:t>
            </a:r>
            <a:r>
              <a:rPr lang="en-US" sz="1600" u="sng" dirty="0">
                <a:latin typeface="Candara" panose="020E0502030303020204" pitchFamily="34" charset="0"/>
              </a:rPr>
              <a:t>form 17B;</a:t>
            </a:r>
            <a:endParaRPr lang="en-US" sz="1600" u="sng" dirty="0">
              <a:latin typeface="Candara" panose="020E0502030303020204" pitchFamily="34" charset="0"/>
            </a:endParaRPr>
          </a:p>
          <a:p>
            <a:pPr eaLnBrk="1" hangingPunct="1">
              <a:lnSpc>
                <a:spcPct val="90000"/>
              </a:lnSpc>
              <a:buFont typeface="Wingdings 2" panose="05020102010507070707" pitchFamily="18" charset="2"/>
              <a:buNone/>
            </a:pPr>
            <a:endParaRPr lang="en-US" sz="1600" dirty="0">
              <a:latin typeface="Candara" panose="020E0502030303020204" pitchFamily="34" charset="0"/>
            </a:endParaRPr>
          </a:p>
          <a:p>
            <a:pPr eaLnBrk="1" hangingPunct="1">
              <a:lnSpc>
                <a:spcPct val="90000"/>
              </a:lnSpc>
            </a:pPr>
            <a:r>
              <a:rPr lang="en-US" sz="1600" dirty="0">
                <a:latin typeface="Candara" panose="020E0502030303020204" pitchFamily="34" charset="0"/>
              </a:rPr>
              <a:t>Obtain signature or LTI of elector in col. 5 of 17B before issuing him a tendered ballot;</a:t>
            </a:r>
            <a:endParaRPr lang="en-US" sz="1600" dirty="0">
              <a:latin typeface="Candara" panose="020E0502030303020204" pitchFamily="34" charset="0"/>
            </a:endParaRPr>
          </a:p>
          <a:p>
            <a:pPr eaLnBrk="1" hangingPunct="1">
              <a:lnSpc>
                <a:spcPct val="90000"/>
              </a:lnSpc>
              <a:buFont typeface="Wingdings 2" panose="05020102010507070707" pitchFamily="18" charset="2"/>
              <a:buNone/>
            </a:pPr>
            <a:endParaRPr lang="en-US" sz="1600" dirty="0">
              <a:latin typeface="Candara" panose="020E0502030303020204" pitchFamily="34" charset="0"/>
            </a:endParaRPr>
          </a:p>
          <a:p>
            <a:pPr eaLnBrk="1" hangingPunct="1">
              <a:lnSpc>
                <a:spcPct val="90000"/>
              </a:lnSpc>
            </a:pPr>
            <a:r>
              <a:rPr lang="en-US" sz="1600" dirty="0">
                <a:latin typeface="Candara" panose="020E0502030303020204" pitchFamily="34" charset="0"/>
              </a:rPr>
              <a:t>Elector will mark his vote through arrow cross mark inside voting compartment and fold the ballot paper, come out and hand over the same to the </a:t>
            </a:r>
            <a:r>
              <a:rPr lang="en-US" sz="1600" dirty="0" err="1">
                <a:latin typeface="Candara" panose="020E0502030303020204" pitchFamily="34" charset="0"/>
              </a:rPr>
              <a:t>Pr.O</a:t>
            </a:r>
            <a:r>
              <a:rPr lang="en-US" sz="1600" dirty="0">
                <a:latin typeface="Candara" panose="020E0502030303020204" pitchFamily="34" charset="0"/>
              </a:rPr>
              <a:t>;</a:t>
            </a:r>
            <a:endParaRPr lang="en-US" sz="1600" dirty="0">
              <a:latin typeface="Candara" panose="020E0502030303020204" pitchFamily="34" charset="0"/>
            </a:endParaRPr>
          </a:p>
          <a:p>
            <a:pPr eaLnBrk="1" hangingPunct="1">
              <a:lnSpc>
                <a:spcPct val="90000"/>
              </a:lnSpc>
              <a:buFont typeface="Wingdings 2" panose="05020102010507070707" pitchFamily="18" charset="2"/>
              <a:buNone/>
            </a:pPr>
            <a:endParaRPr lang="en-US" sz="1600" dirty="0">
              <a:latin typeface="Candara" panose="020E0502030303020204" pitchFamily="34" charset="0"/>
            </a:endParaRPr>
          </a:p>
          <a:p>
            <a:pPr eaLnBrk="1" hangingPunct="1">
              <a:lnSpc>
                <a:spcPct val="90000"/>
              </a:lnSpc>
            </a:pPr>
            <a:r>
              <a:rPr lang="en-US" sz="1600" dirty="0">
                <a:latin typeface="Candara" panose="020E0502030303020204" pitchFamily="34" charset="0"/>
              </a:rPr>
              <a:t>Keep all tendered ballot papers and list in form 17B in separate cover;</a:t>
            </a:r>
            <a:endParaRPr lang="en-US" sz="1600" dirty="0">
              <a:latin typeface="Candara" panose="020E0502030303020204" pitchFamily="34" charset="0"/>
            </a:endParaRPr>
          </a:p>
          <a:p>
            <a:pPr eaLnBrk="1" hangingPunct="1">
              <a:lnSpc>
                <a:spcPct val="90000"/>
              </a:lnSpc>
              <a:buFont typeface="Wingdings 2" panose="05020102010507070707" pitchFamily="18" charset="2"/>
              <a:buNone/>
            </a:pPr>
            <a:endParaRPr lang="en-US" sz="1600" dirty="0">
              <a:latin typeface="Candara" panose="020E0502030303020204" pitchFamily="34" charset="0"/>
            </a:endParaRPr>
          </a:p>
          <a:p>
            <a:pPr eaLnBrk="1" hangingPunct="1">
              <a:lnSpc>
                <a:spcPct val="90000"/>
              </a:lnSpc>
            </a:pPr>
            <a:r>
              <a:rPr lang="en-US" sz="1600" dirty="0">
                <a:latin typeface="Candara" panose="020E0502030303020204" pitchFamily="34" charset="0"/>
              </a:rPr>
              <a:t>Keep a correct account of tendered ballot papers (1) received in the polling station (2) issued to electors, and (3) unused and returned in item 8 of 17C part-I</a:t>
            </a:r>
            <a:endParaRPr lang="en-US" sz="1600" dirty="0">
              <a:latin typeface="Candara" panose="020E0502030303020204" pitchFamily="34" charset="0"/>
            </a:endParaRPr>
          </a:p>
          <a:p>
            <a:pPr eaLnBrk="1" hangingPunct="1">
              <a:lnSpc>
                <a:spcPct val="80000"/>
              </a:lnSpc>
            </a:pPr>
            <a:endParaRPr lang="en-US" sz="1600" dirty="0">
              <a:latin typeface="Candara" panose="020E0502030303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stretch>
            <a:fillRect/>
          </a:stretch>
        </p:blipFill>
        <p:spPr>
          <a:xfrm>
            <a:off x="457200" y="189439"/>
            <a:ext cx="6553200" cy="522913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219075"/>
            <a:ext cx="6492875" cy="542925"/>
          </a:xfrm>
        </p:spPr>
        <p:txBody>
          <a:bodyPr/>
          <a:lstStyle/>
          <a:p>
            <a:r>
              <a:rPr lang="en-GB" sz="2800" b="1" u="sng" dirty="0">
                <a:solidFill>
                  <a:srgbClr val="0070C0"/>
                </a:solidFill>
              </a:rPr>
              <a:t>Voting by voters from ASD list</a:t>
            </a:r>
            <a:endParaRPr lang="en-IN" sz="2800" b="1" u="sng" dirty="0">
              <a:solidFill>
                <a:srgbClr val="0070C0"/>
              </a:solidFill>
            </a:endParaRPr>
          </a:p>
        </p:txBody>
      </p:sp>
      <p:sp>
        <p:nvSpPr>
          <p:cNvPr id="3" name="Content Placeholder 2"/>
          <p:cNvSpPr>
            <a:spLocks noGrp="1"/>
          </p:cNvSpPr>
          <p:nvPr>
            <p:ph idx="1"/>
          </p:nvPr>
        </p:nvSpPr>
        <p:spPr>
          <a:xfrm>
            <a:off x="152400" y="681054"/>
            <a:ext cx="7005662" cy="4419600"/>
          </a:xfrm>
        </p:spPr>
        <p:txBody>
          <a:bodyPr/>
          <a:lstStyle/>
          <a:p>
            <a:pPr algn="just"/>
            <a:r>
              <a:rPr lang="en-GB" sz="2000" dirty="0"/>
              <a:t>Every elector, whose name appears in ASD list, shall have to produce EPIC for his/her identification or any one of the alternative photo identity documents permitted by the Commission.</a:t>
            </a:r>
            <a:endParaRPr lang="en-GB" sz="2000" dirty="0"/>
          </a:p>
          <a:p>
            <a:pPr algn="just"/>
            <a:r>
              <a:rPr lang="en-GB" sz="2000" dirty="0"/>
              <a:t>The </a:t>
            </a:r>
            <a:r>
              <a:rPr lang="en-GB" sz="2000" b="1" dirty="0" err="1">
                <a:solidFill>
                  <a:srgbClr val="C00000"/>
                </a:solidFill>
              </a:rPr>
              <a:t>PrO</a:t>
            </a:r>
            <a:r>
              <a:rPr lang="en-GB" sz="2000" b="1" dirty="0">
                <a:solidFill>
                  <a:srgbClr val="C00000"/>
                </a:solidFill>
              </a:rPr>
              <a:t> shall verify the identification document </a:t>
            </a:r>
            <a:r>
              <a:rPr lang="en-GB" sz="2000" dirty="0"/>
              <a:t>personally and satisfy himself about identity..</a:t>
            </a:r>
            <a:endParaRPr lang="en-GB" sz="2000" dirty="0"/>
          </a:p>
          <a:p>
            <a:pPr algn="just">
              <a:buNone/>
            </a:pPr>
            <a:endParaRPr lang="en-GB" sz="800" dirty="0"/>
          </a:p>
          <a:p>
            <a:pPr algn="just"/>
            <a:r>
              <a:rPr lang="en-GB" sz="2000" dirty="0"/>
              <a:t>A declaration shall be obtained from the ASD electors</a:t>
            </a:r>
            <a:endParaRPr lang="en-GB" sz="2000" dirty="0"/>
          </a:p>
          <a:p>
            <a:pPr algn="just"/>
            <a:r>
              <a:rPr lang="en-GB" sz="2000" dirty="0"/>
              <a:t>ASD elector to be </a:t>
            </a:r>
            <a:r>
              <a:rPr lang="en-GB" sz="2000" dirty="0" err="1"/>
              <a:t>videographed</a:t>
            </a:r>
            <a:r>
              <a:rPr lang="en-GB" sz="2000" dirty="0"/>
              <a:t>(where videographer is attached.</a:t>
            </a:r>
            <a:endParaRPr lang="en-GB" sz="2000" dirty="0"/>
          </a:p>
          <a:p>
            <a:pPr algn="just"/>
            <a:endParaRPr lang="en-GB" sz="800" dirty="0"/>
          </a:p>
          <a:p>
            <a:pPr algn="just"/>
            <a:r>
              <a:rPr lang="en-GB" sz="2000" dirty="0"/>
              <a:t>the details should be properly registered in the register of voters in Form 17A.</a:t>
            </a:r>
            <a:endParaRPr lang="en-GB" sz="2000" dirty="0"/>
          </a:p>
          <a:p>
            <a:pPr marL="0" indent="0" algn="just">
              <a:buNone/>
            </a:pPr>
            <a:endParaRPr lang="en-GB" sz="800" dirty="0"/>
          </a:p>
          <a:p>
            <a:pPr algn="just"/>
            <a:endParaRPr lang="en-GB" sz="2000"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71498"/>
            <a:ext cx="7162800" cy="4929222"/>
          </a:xfrm>
        </p:spPr>
        <p:txBody>
          <a:bodyPr/>
          <a:lstStyle/>
          <a:p>
            <a:pPr algn="just"/>
            <a:r>
              <a:rPr lang="en-GB" sz="2000" dirty="0"/>
              <a:t>The First Polling Officer shall inform the Polling Agents about the ASD elector who has come to vote by reading out his/her name loudly.</a:t>
            </a:r>
            <a:endParaRPr lang="en-GB" sz="2000" dirty="0"/>
          </a:p>
          <a:p>
            <a:pPr algn="just"/>
            <a:r>
              <a:rPr lang="en-GB" sz="2000" dirty="0"/>
              <a:t>Thumb impression of such electors shall also be obtained in addition to signature against the column of "signature/thumb impression” of Register of voters (Form 17A). </a:t>
            </a:r>
            <a:endParaRPr lang="en-GB" sz="2000" dirty="0"/>
          </a:p>
          <a:p>
            <a:pPr marL="0" indent="0" algn="just">
              <a:buNone/>
            </a:pPr>
            <a:endParaRPr lang="en-GB" sz="2000" dirty="0"/>
          </a:p>
          <a:p>
            <a:pPr algn="just"/>
            <a:r>
              <a:rPr lang="en-GB" sz="2000" dirty="0"/>
              <a:t>The thumb impression shall be in addition to the signature even in the case of an elector who is a literate and can sign.</a:t>
            </a:r>
            <a:endParaRPr lang="en-GB" sz="2000" dirty="0"/>
          </a:p>
          <a:p>
            <a:pPr marL="0" indent="0" algn="just">
              <a:buNone/>
            </a:pPr>
            <a:endParaRPr lang="en-GB" sz="2000" dirty="0"/>
          </a:p>
          <a:p>
            <a:pPr algn="just"/>
            <a:r>
              <a:rPr lang="en-US" sz="2000" dirty="0"/>
              <a:t>Presiding Officer shall maintain a record and give a certificate at the end of poll about electors allowed from ASD list</a:t>
            </a:r>
            <a:endParaRPr lang="en-IN" sz="2000"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stretch>
            <a:fillRect/>
          </a:stretch>
        </p:blipFill>
        <p:spPr>
          <a:xfrm>
            <a:off x="609600" y="0"/>
            <a:ext cx="6248400" cy="5328948"/>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5999162" cy="314325"/>
          </a:xfrm>
        </p:spPr>
        <p:txBody>
          <a:bodyPr rtlCol="0">
            <a:noAutofit/>
          </a:bodyPr>
          <a:lstStyle/>
          <a:p>
            <a:pPr defTabSz="731520" eaLnBrk="1" fontAlgn="auto" hangingPunct="1">
              <a:spcAft>
                <a:spcPts val="0"/>
              </a:spcAft>
              <a:defRPr/>
            </a:pPr>
            <a:r>
              <a:rPr lang="en-US" sz="2800" b="1" u="sng" dirty="0">
                <a:solidFill>
                  <a:srgbClr val="0070C0"/>
                </a:solidFill>
              </a:rPr>
              <a:t>VOTING BY PROXY</a:t>
            </a:r>
            <a:endParaRPr lang="en-US" sz="2800" u="sng" dirty="0">
              <a:solidFill>
                <a:srgbClr val="0070C0"/>
              </a:solidFill>
            </a:endParaRPr>
          </a:p>
        </p:txBody>
      </p:sp>
      <p:sp>
        <p:nvSpPr>
          <p:cNvPr id="62467" name="Content Placeholder 6"/>
          <p:cNvSpPr>
            <a:spLocks noGrp="1"/>
          </p:cNvSpPr>
          <p:nvPr>
            <p:ph idx="1"/>
          </p:nvPr>
        </p:nvSpPr>
        <p:spPr>
          <a:xfrm>
            <a:off x="152400" y="838200"/>
            <a:ext cx="6994525" cy="4419600"/>
          </a:xfrm>
        </p:spPr>
        <p:txBody>
          <a:bodyPr/>
          <a:lstStyle/>
          <a:p>
            <a:pPr algn="just" eaLnBrk="1" hangingPunct="1">
              <a:lnSpc>
                <a:spcPct val="90000"/>
              </a:lnSpc>
              <a:buFont typeface="Wingdings 2" panose="05020102010507070707" pitchFamily="18" charset="2"/>
              <a:buNone/>
            </a:pPr>
            <a:r>
              <a:rPr lang="en-US" sz="1600" dirty="0">
                <a:latin typeface="+mj-lt"/>
              </a:rPr>
              <a:t>There will be a list of CSVs (classified service voters) who have appointed proxies. Such a list will be attached at the end of Marked Copy of Electoral Roll:</a:t>
            </a:r>
            <a:endParaRPr lang="en-US" sz="1600" dirty="0">
              <a:latin typeface="+mj-lt"/>
            </a:endParaRPr>
          </a:p>
          <a:p>
            <a:pPr algn="just" eaLnBrk="1" hangingPunct="1">
              <a:lnSpc>
                <a:spcPct val="90000"/>
              </a:lnSpc>
              <a:buFont typeface="Wingdings 2" panose="05020102010507070707" pitchFamily="18" charset="2"/>
              <a:buNone/>
            </a:pPr>
            <a:endParaRPr lang="en-US" sz="1600" dirty="0">
              <a:latin typeface="+mj-lt"/>
            </a:endParaRPr>
          </a:p>
          <a:p>
            <a:pPr algn="just" eaLnBrk="1" hangingPunct="1">
              <a:lnSpc>
                <a:spcPct val="90000"/>
              </a:lnSpc>
            </a:pPr>
            <a:r>
              <a:rPr lang="en-US" sz="1600" dirty="0">
                <a:latin typeface="+mj-lt"/>
              </a:rPr>
              <a:t>Proxy will record vote on behalf of CSV in usual manner;</a:t>
            </a:r>
            <a:endParaRPr lang="en-US" sz="1600" dirty="0">
              <a:latin typeface="+mj-lt"/>
            </a:endParaRPr>
          </a:p>
          <a:p>
            <a:pPr algn="just" eaLnBrk="1" hangingPunct="1">
              <a:lnSpc>
                <a:spcPct val="90000"/>
              </a:lnSpc>
              <a:buFont typeface="Wingdings 2" panose="05020102010507070707" pitchFamily="18" charset="2"/>
              <a:buNone/>
            </a:pPr>
            <a:endParaRPr lang="en-US" sz="1600" dirty="0">
              <a:latin typeface="+mj-lt"/>
            </a:endParaRPr>
          </a:p>
          <a:p>
            <a:pPr algn="just" eaLnBrk="1" hangingPunct="1">
              <a:lnSpc>
                <a:spcPct val="90000"/>
              </a:lnSpc>
            </a:pPr>
            <a:r>
              <a:rPr lang="en-US" sz="1600" dirty="0">
                <a:latin typeface="+mj-lt"/>
              </a:rPr>
              <a:t>Mark middle finger of left hand of proxy;</a:t>
            </a:r>
            <a:endParaRPr lang="en-US" sz="1600" dirty="0">
              <a:latin typeface="+mj-lt"/>
            </a:endParaRPr>
          </a:p>
          <a:p>
            <a:pPr algn="just" eaLnBrk="1" hangingPunct="1">
              <a:lnSpc>
                <a:spcPct val="90000"/>
              </a:lnSpc>
              <a:buFont typeface="Wingdings 2" panose="05020102010507070707" pitchFamily="18" charset="2"/>
              <a:buNone/>
            </a:pPr>
            <a:endParaRPr lang="en-US" sz="1600" dirty="0">
              <a:latin typeface="+mj-lt"/>
            </a:endParaRPr>
          </a:p>
          <a:p>
            <a:pPr algn="just" eaLnBrk="1" hangingPunct="1">
              <a:lnSpc>
                <a:spcPct val="90000"/>
              </a:lnSpc>
            </a:pPr>
            <a:r>
              <a:rPr lang="en-US" sz="1600" dirty="0">
                <a:latin typeface="+mj-lt"/>
              </a:rPr>
              <a:t>Proxy is entitled to vote of his own in addition to vote as proxy, if he is registered elector of that polling station;</a:t>
            </a:r>
            <a:endParaRPr lang="en-US" sz="1600" dirty="0">
              <a:latin typeface="+mj-lt"/>
            </a:endParaRPr>
          </a:p>
          <a:p>
            <a:pPr algn="just" eaLnBrk="1" hangingPunct="1">
              <a:lnSpc>
                <a:spcPct val="90000"/>
              </a:lnSpc>
              <a:buFont typeface="Wingdings 2" panose="05020102010507070707" pitchFamily="18" charset="2"/>
              <a:buNone/>
            </a:pPr>
            <a:endParaRPr lang="en-US" sz="1600" dirty="0">
              <a:latin typeface="+mj-lt"/>
            </a:endParaRPr>
          </a:p>
          <a:p>
            <a:pPr algn="just" eaLnBrk="1" hangingPunct="1">
              <a:lnSpc>
                <a:spcPct val="90000"/>
              </a:lnSpc>
            </a:pPr>
            <a:r>
              <a:rPr lang="en-US" sz="1600" dirty="0">
                <a:latin typeface="+mj-lt"/>
              </a:rPr>
              <a:t>In case of proxy votes, Sl. No. of CSV as noted in sub-list should be recorded in the voter register;</a:t>
            </a:r>
            <a:endParaRPr lang="en-US" sz="1600" dirty="0">
              <a:latin typeface="+mj-lt"/>
            </a:endParaRPr>
          </a:p>
          <a:p>
            <a:pPr algn="just" eaLnBrk="1" hangingPunct="1">
              <a:lnSpc>
                <a:spcPct val="90000"/>
              </a:lnSpc>
              <a:buFont typeface="Wingdings 2" panose="05020102010507070707" pitchFamily="18" charset="2"/>
              <a:buNone/>
            </a:pPr>
            <a:endParaRPr lang="en-US" sz="1600" dirty="0">
              <a:latin typeface="+mj-lt"/>
            </a:endParaRPr>
          </a:p>
          <a:p>
            <a:pPr algn="just" eaLnBrk="1" hangingPunct="1">
              <a:lnSpc>
                <a:spcPct val="90000"/>
              </a:lnSpc>
            </a:pPr>
            <a:r>
              <a:rPr lang="en-US" sz="1600" dirty="0">
                <a:latin typeface="+mj-lt"/>
              </a:rPr>
              <a:t>For distinction, suffix PV in bracket in the voter register. For example write 1 (PV) in column 2 of the voter register. </a:t>
            </a:r>
            <a:endParaRPr lang="en-US" sz="1600" dirty="0">
              <a:latin typeface="+mj-lt"/>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62000" y="381000"/>
            <a:ext cx="5999163" cy="314325"/>
          </a:xfrm>
        </p:spPr>
        <p:txBody>
          <a:bodyPr/>
          <a:lstStyle/>
          <a:p>
            <a:pPr eaLnBrk="1" hangingPunct="1"/>
            <a:r>
              <a:rPr lang="en-US" sz="2400" b="1" u="sng" dirty="0">
                <a:solidFill>
                  <a:srgbClr val="0070C0"/>
                </a:solidFill>
              </a:rPr>
              <a:t>REFUSAL TO OBSERVE VOTING PROCEDURE</a:t>
            </a:r>
            <a:endParaRPr lang="en-US" sz="2400" b="1" u="sng" dirty="0">
              <a:solidFill>
                <a:srgbClr val="0070C0"/>
              </a:solidFill>
            </a:endParaRPr>
          </a:p>
        </p:txBody>
      </p:sp>
      <p:sp>
        <p:nvSpPr>
          <p:cNvPr id="63491" name="Content Placeholder 6"/>
          <p:cNvSpPr>
            <a:spLocks noGrp="1"/>
          </p:cNvSpPr>
          <p:nvPr>
            <p:ph idx="1"/>
          </p:nvPr>
        </p:nvSpPr>
        <p:spPr>
          <a:xfrm>
            <a:off x="152400" y="1143000"/>
            <a:ext cx="6934200" cy="3581400"/>
          </a:xfrm>
        </p:spPr>
        <p:txBody>
          <a:bodyPr/>
          <a:lstStyle/>
          <a:p>
            <a:pPr algn="just" eaLnBrk="1" hangingPunct="1">
              <a:lnSpc>
                <a:spcPct val="90000"/>
              </a:lnSpc>
              <a:buFont typeface="Wingdings 2" panose="05020102010507070707" pitchFamily="18" charset="2"/>
              <a:buNone/>
            </a:pPr>
            <a:r>
              <a:rPr lang="en-US" sz="2000" dirty="0">
                <a:latin typeface="Candara" panose="020E0502030303020204" pitchFamily="34" charset="0"/>
              </a:rPr>
              <a:t>If an elector refuses, after necessary warning by </a:t>
            </a:r>
            <a:r>
              <a:rPr lang="en-US" sz="2000" dirty="0" err="1">
                <a:latin typeface="Candara" panose="020E0502030303020204" pitchFamily="34" charset="0"/>
              </a:rPr>
              <a:t>Pr.O</a:t>
            </a:r>
            <a:r>
              <a:rPr lang="en-US" sz="2000" dirty="0">
                <a:latin typeface="Candara" panose="020E0502030303020204" pitchFamily="34" charset="0"/>
              </a:rPr>
              <a:t>, to observe voting procedure, do not allow him to vote;</a:t>
            </a:r>
            <a:endParaRPr lang="en-US" sz="2000" dirty="0">
              <a:latin typeface="Candara" panose="020E0502030303020204" pitchFamily="34" charset="0"/>
            </a:endParaRPr>
          </a:p>
          <a:p>
            <a:pPr algn="just" eaLnBrk="1" hangingPunct="1">
              <a:lnSpc>
                <a:spcPct val="90000"/>
              </a:lnSpc>
              <a:buFont typeface="Wingdings 2" panose="05020102010507070707" pitchFamily="18" charset="2"/>
              <a:buNone/>
            </a:pPr>
            <a:endParaRPr lang="en-US" sz="2000" dirty="0">
              <a:latin typeface="Candara" panose="020E0502030303020204" pitchFamily="34" charset="0"/>
            </a:endParaRPr>
          </a:p>
          <a:p>
            <a:pPr algn="just" eaLnBrk="1" hangingPunct="1">
              <a:lnSpc>
                <a:spcPct val="90000"/>
              </a:lnSpc>
            </a:pPr>
            <a:r>
              <a:rPr lang="en-US" sz="2000" dirty="0">
                <a:latin typeface="Candara" panose="020E0502030303020204" pitchFamily="34" charset="0"/>
              </a:rPr>
              <a:t>If the elector is already issued Voter’s Slip, that should be withdrawn from him and cancelled;</a:t>
            </a:r>
            <a:endParaRPr lang="en-US" sz="2000" dirty="0">
              <a:latin typeface="Candara" panose="020E0502030303020204" pitchFamily="34" charset="0"/>
            </a:endParaRPr>
          </a:p>
          <a:p>
            <a:pPr algn="just" eaLnBrk="1" hangingPunct="1">
              <a:lnSpc>
                <a:spcPct val="90000"/>
              </a:lnSpc>
              <a:buFont typeface="Wingdings 2" panose="05020102010507070707" pitchFamily="18" charset="2"/>
              <a:buNone/>
            </a:pPr>
            <a:endParaRPr lang="en-US" sz="2000" dirty="0">
              <a:latin typeface="Candara" panose="020E0502030303020204" pitchFamily="34" charset="0"/>
            </a:endParaRPr>
          </a:p>
          <a:p>
            <a:pPr algn="just" eaLnBrk="1" hangingPunct="1">
              <a:lnSpc>
                <a:spcPct val="90000"/>
              </a:lnSpc>
            </a:pPr>
            <a:r>
              <a:rPr lang="en-US" sz="2000" dirty="0">
                <a:latin typeface="Candara" panose="020E0502030303020204" pitchFamily="34" charset="0"/>
              </a:rPr>
              <a:t>Put a remark “Not allowed to vote – Voting procedure violated” in the remarks column of Voter Register and put full signature of </a:t>
            </a:r>
            <a:r>
              <a:rPr lang="en-US" sz="2000" dirty="0" err="1">
                <a:latin typeface="Candara" panose="020E0502030303020204" pitchFamily="34" charset="0"/>
              </a:rPr>
              <a:t>Pr.O</a:t>
            </a:r>
            <a:r>
              <a:rPr lang="en-US" sz="2000" dirty="0">
                <a:latin typeface="Candara" panose="020E0502030303020204" pitchFamily="34" charset="0"/>
              </a:rPr>
              <a:t> below that remark</a:t>
            </a:r>
            <a:endParaRPr lang="en-US" sz="2000" dirty="0">
              <a:latin typeface="Candara" panose="020E0502030303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609600" y="304800"/>
            <a:ext cx="5999163" cy="466725"/>
          </a:xfrm>
        </p:spPr>
        <p:txBody>
          <a:bodyPr/>
          <a:lstStyle/>
          <a:p>
            <a:pPr eaLnBrk="1" hangingPunct="1"/>
            <a:r>
              <a:rPr lang="en-US" sz="2800" b="1" u="sng" dirty="0">
                <a:solidFill>
                  <a:srgbClr val="0070C0"/>
                </a:solidFill>
              </a:rPr>
              <a:t>ELECTORS DECIDING NOT TO VOTE</a:t>
            </a:r>
            <a:endParaRPr lang="en-US" sz="2800" b="1" u="sng" dirty="0">
              <a:solidFill>
                <a:srgbClr val="0070C0"/>
              </a:solidFill>
            </a:endParaRPr>
          </a:p>
        </p:txBody>
      </p:sp>
      <p:sp>
        <p:nvSpPr>
          <p:cNvPr id="64515" name="Content Placeholder 2"/>
          <p:cNvSpPr>
            <a:spLocks noGrp="1"/>
          </p:cNvSpPr>
          <p:nvPr>
            <p:ph idx="1"/>
          </p:nvPr>
        </p:nvSpPr>
        <p:spPr>
          <a:xfrm>
            <a:off x="228600" y="1371600"/>
            <a:ext cx="6781800" cy="3170238"/>
          </a:xfrm>
        </p:spPr>
        <p:txBody>
          <a:bodyPr/>
          <a:lstStyle/>
          <a:p>
            <a:pPr algn="just" eaLnBrk="1" hangingPunct="1">
              <a:buFont typeface="Wingdings 2" panose="05020102010507070707" pitchFamily="18" charset="2"/>
              <a:buNone/>
            </a:pPr>
            <a:r>
              <a:rPr lang="en-US" sz="2000" dirty="0">
                <a:latin typeface="+mj-lt"/>
              </a:rPr>
              <a:t>After recording in voter register, if an elector decides so, he should not be compelled to vote;</a:t>
            </a:r>
            <a:endParaRPr lang="en-US" sz="2000" dirty="0">
              <a:latin typeface="+mj-lt"/>
            </a:endParaRPr>
          </a:p>
          <a:p>
            <a:pPr algn="just" eaLnBrk="1" hangingPunct="1">
              <a:buFont typeface="Wingdings 2" panose="05020102010507070707" pitchFamily="18" charset="2"/>
              <a:buNone/>
            </a:pPr>
            <a:endParaRPr lang="en-US" sz="2000" dirty="0">
              <a:latin typeface="+mj-lt"/>
            </a:endParaRPr>
          </a:p>
          <a:p>
            <a:pPr algn="just" eaLnBrk="1" hangingPunct="1"/>
            <a:r>
              <a:rPr lang="en-US" sz="2000" dirty="0">
                <a:latin typeface="+mj-lt"/>
              </a:rPr>
              <a:t> “Refused to vote” OR “</a:t>
            </a:r>
            <a:r>
              <a:rPr lang="en-US" sz="2000" b="1" dirty="0">
                <a:solidFill>
                  <a:srgbClr val="FF0000"/>
                </a:solidFill>
                <a:latin typeface="+mj-lt"/>
              </a:rPr>
              <a:t>Left without Voting</a:t>
            </a:r>
            <a:r>
              <a:rPr lang="en-US" sz="2000" dirty="0">
                <a:latin typeface="+mj-lt"/>
              </a:rPr>
              <a:t>” shall be noted in 17A Register and </a:t>
            </a:r>
            <a:r>
              <a:rPr lang="en-US" sz="2000" dirty="0" err="1">
                <a:latin typeface="+mj-lt"/>
              </a:rPr>
              <a:t>Pr.O</a:t>
            </a:r>
            <a:r>
              <a:rPr lang="en-US" sz="2000" dirty="0">
                <a:latin typeface="+mj-lt"/>
              </a:rPr>
              <a:t> should sign in full below that remark;</a:t>
            </a:r>
            <a:endParaRPr lang="en-US" sz="2000" dirty="0">
              <a:latin typeface="+mj-lt"/>
            </a:endParaRPr>
          </a:p>
          <a:p>
            <a:pPr algn="just" eaLnBrk="1" hangingPunct="1">
              <a:buFont typeface="Wingdings 2" panose="05020102010507070707" pitchFamily="18" charset="2"/>
              <a:buNone/>
            </a:pPr>
            <a:endParaRPr lang="en-US" sz="2000" dirty="0">
              <a:latin typeface="+mj-lt"/>
            </a:endParaRPr>
          </a:p>
          <a:p>
            <a:pPr algn="just" eaLnBrk="1" hangingPunct="1"/>
            <a:r>
              <a:rPr lang="en-US" sz="2000" dirty="0">
                <a:latin typeface="+mj-lt"/>
              </a:rPr>
              <a:t>Signature/LTI of elector shall be obtained against such remark.</a:t>
            </a:r>
            <a:endParaRPr lang="en-US" sz="2000" dirty="0">
              <a:latin typeface="+mj-lt"/>
            </a:endParaRPr>
          </a:p>
          <a:p>
            <a:pPr algn="just" eaLnBrk="1" hangingPunct="1">
              <a:buFont typeface="Wingdings" panose="05000000000000000000" pitchFamily="2" charset="2"/>
              <a:buNone/>
            </a:pPr>
            <a:endParaRPr lang="en-US" sz="2000" dirty="0">
              <a:solidFill>
                <a:srgbClr val="FFFF00"/>
              </a:solidFill>
              <a:latin typeface="+mj-lt"/>
            </a:endParaRPr>
          </a:p>
          <a:p>
            <a:pPr algn="just" eaLnBrk="1" hangingPunct="1"/>
            <a:endParaRPr lang="en-US" sz="2000" dirty="0">
              <a:latin typeface="+mj-lt"/>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65125" y="222250"/>
            <a:ext cx="6584950" cy="447675"/>
          </a:xfrm>
        </p:spPr>
        <p:txBody>
          <a:bodyPr rtlCol="0">
            <a:normAutofit fontScale="90000"/>
          </a:bodyPr>
          <a:lstStyle/>
          <a:p>
            <a:pPr defTabSz="731520" eaLnBrk="1" fontAlgn="auto" hangingPunct="1">
              <a:spcAft>
                <a:spcPts val="0"/>
              </a:spcAft>
              <a:defRPr/>
            </a:pPr>
            <a:r>
              <a:rPr lang="en-US" sz="2600" b="1" u="sng" dirty="0">
                <a:solidFill>
                  <a:srgbClr val="0070C0"/>
                </a:solidFill>
              </a:rPr>
              <a:t>REPORTS OF PRESIDING OFFICER</a:t>
            </a:r>
            <a:endParaRPr lang="en-US" sz="2600" b="1" u="sng" dirty="0">
              <a:solidFill>
                <a:srgbClr val="0070C0"/>
              </a:solidFill>
            </a:endParaRPr>
          </a:p>
        </p:txBody>
      </p:sp>
      <p:sp>
        <p:nvSpPr>
          <p:cNvPr id="65539" name="Rectangle 3"/>
          <p:cNvSpPr>
            <a:spLocks noGrp="1" noChangeArrowheads="1"/>
          </p:cNvSpPr>
          <p:nvPr>
            <p:ph type="body" idx="1"/>
          </p:nvPr>
        </p:nvSpPr>
        <p:spPr>
          <a:xfrm>
            <a:off x="304800" y="914400"/>
            <a:ext cx="6827838" cy="4359275"/>
          </a:xfrm>
          <a:solidFill>
            <a:schemeClr val="bg1"/>
          </a:solidFill>
        </p:spPr>
        <p:txBody>
          <a:bodyPr/>
          <a:lstStyle/>
          <a:p>
            <a:pPr marL="455930" indent="-455930" algn="just" eaLnBrk="1" hangingPunct="1">
              <a:lnSpc>
                <a:spcPct val="90000"/>
              </a:lnSpc>
              <a:buFont typeface="Arial" panose="020B0604020202020204" pitchFamily="34" charset="0"/>
              <a:buNone/>
            </a:pPr>
            <a:r>
              <a:rPr lang="en-US" sz="1900" b="1" u="sng" dirty="0"/>
              <a:t>1) PRESIDING OFFICER’S DIARY</a:t>
            </a:r>
            <a:endParaRPr lang="en-US" sz="1900" b="1" u="sng" dirty="0"/>
          </a:p>
          <a:p>
            <a:pPr marL="546100" lvl="1" indent="5080" algn="just" eaLnBrk="1" hangingPunct="1">
              <a:lnSpc>
                <a:spcPct val="90000"/>
              </a:lnSpc>
            </a:pPr>
            <a:r>
              <a:rPr lang="en-US" sz="1900" dirty="0"/>
              <a:t>The PO is required to record the relevant events/proceedings as &amp; when they occur in  a diary as per annexure-XIV. </a:t>
            </a:r>
            <a:endParaRPr lang="en-US" sz="1900" dirty="0"/>
          </a:p>
          <a:p>
            <a:pPr marL="455930" indent="-455930" algn="just" eaLnBrk="1" hangingPunct="1">
              <a:lnSpc>
                <a:spcPct val="90000"/>
              </a:lnSpc>
              <a:buFont typeface="Arial" panose="020B0604020202020204" pitchFamily="34" charset="0"/>
              <a:buNone/>
            </a:pPr>
            <a:r>
              <a:rPr lang="en-US" sz="1900" u="sng" dirty="0"/>
              <a:t>2) </a:t>
            </a:r>
            <a:r>
              <a:rPr lang="en-US" sz="1900" b="1" u="sng" dirty="0"/>
              <a:t>VISIT SHEET</a:t>
            </a:r>
            <a:r>
              <a:rPr lang="en-US" sz="1900" dirty="0"/>
              <a:t> </a:t>
            </a:r>
            <a:endParaRPr lang="en-US" sz="1900" dirty="0"/>
          </a:p>
          <a:p>
            <a:pPr marL="546100" lvl="1" indent="5080" algn="just" eaLnBrk="1" hangingPunct="1">
              <a:lnSpc>
                <a:spcPct val="90000"/>
              </a:lnSpc>
            </a:pPr>
            <a:r>
              <a:rPr lang="en-US" sz="1900" dirty="0"/>
              <a:t> Fill up the information in the visit sheet as &amp; when any officers visit the Polling Station .</a:t>
            </a:r>
            <a:endParaRPr lang="en-US" sz="1900" dirty="0"/>
          </a:p>
          <a:p>
            <a:pPr marL="455930" indent="-455930" algn="just" eaLnBrk="1" hangingPunct="1">
              <a:lnSpc>
                <a:spcPct val="90000"/>
              </a:lnSpc>
              <a:buFont typeface="Arial" panose="020B0604020202020204" pitchFamily="34" charset="0"/>
              <a:buNone/>
            </a:pPr>
            <a:r>
              <a:rPr lang="en-US" sz="1900" dirty="0"/>
              <a:t>3) </a:t>
            </a:r>
            <a:r>
              <a:rPr lang="en-US" sz="1900" b="1" u="sng" dirty="0"/>
              <a:t>ADDITIONAL REPORT</a:t>
            </a:r>
            <a:r>
              <a:rPr lang="en-US" sz="1900" dirty="0"/>
              <a:t> by PO (16 points) is to be submitted to the observer/RO.</a:t>
            </a:r>
            <a:endParaRPr lang="en-US" sz="1900" dirty="0"/>
          </a:p>
          <a:p>
            <a:pPr marL="455930" indent="-455930" algn="just" eaLnBrk="1" hangingPunct="1">
              <a:lnSpc>
                <a:spcPct val="90000"/>
              </a:lnSpc>
              <a:buFont typeface="Arial" panose="020B0604020202020204" pitchFamily="34" charset="0"/>
              <a:buNone/>
            </a:pPr>
            <a:r>
              <a:rPr lang="en-US" sz="1900" i="1" u="sng" dirty="0"/>
              <a:t>4) </a:t>
            </a:r>
            <a:r>
              <a:rPr lang="en-US" sz="1900" b="1" u="sng" dirty="0"/>
              <a:t>FILLING UP OF REGISTER OF VOTERS-</a:t>
            </a:r>
            <a:endParaRPr lang="en-US" sz="1900" u="sng" dirty="0"/>
          </a:p>
          <a:p>
            <a:pPr marL="455930" indent="-455930" algn="just" eaLnBrk="1" hangingPunct="1">
              <a:lnSpc>
                <a:spcPct val="90000"/>
              </a:lnSpc>
              <a:buNone/>
            </a:pPr>
            <a:r>
              <a:rPr lang="en-US" sz="1900" dirty="0"/>
              <a:t>The PO should make required entries in the relevant columns of the above 4 documents at regular intervals. </a:t>
            </a:r>
            <a:endParaRPr lang="en-US" sz="1900" dirty="0"/>
          </a:p>
          <a:p>
            <a:pPr marL="455930" indent="-455930" algn="just" eaLnBrk="1" hangingPunct="1">
              <a:lnSpc>
                <a:spcPct val="90000"/>
              </a:lnSpc>
              <a:buNone/>
            </a:pPr>
            <a:r>
              <a:rPr lang="en-US" sz="1900" dirty="0"/>
              <a:t>5</a:t>
            </a:r>
            <a:r>
              <a:rPr lang="en-US" sz="1900" b="1" u="sng" dirty="0"/>
              <a:t>) Polling Agent Movement Sheet</a:t>
            </a:r>
            <a:endParaRPr lang="en-US" sz="1900" b="1" u="sng"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294005" y="304800"/>
            <a:ext cx="6588760" cy="4905375"/>
          </a:xfrm>
          <a:prstGeom prst="rect">
            <a:avLst/>
          </a:prstGeom>
          <a:solidFill>
            <a:schemeClr val="accent2">
              <a:lumMod val="20000"/>
              <a:lumOff val="80000"/>
            </a:schemeClr>
          </a:solidFill>
        </p:spPr>
        <p:txBody>
          <a:bodyPr wrap="square" rtlCol="0" anchor="t">
            <a:noAutofit/>
          </a:bodyPr>
          <a:p>
            <a:pPr marL="0" indent="0" algn="ctr">
              <a:buFont typeface="Arial" panose="020B0604020202020204" pitchFamily="34" charset="0"/>
              <a:buNone/>
            </a:pPr>
            <a:r>
              <a:rPr lang="en-US" sz="2800" b="1">
                <a:solidFill>
                  <a:srgbClr val="000000"/>
                </a:solidFill>
                <a:latin typeface="Times New Roman" panose="02020603050405020304" pitchFamily="18" charset="0"/>
                <a:cs typeface="Calibri" panose="020F0502020204030204" pitchFamily="34" charset="0"/>
                <a:sym typeface="+mn-ea"/>
              </a:rPr>
              <a:t>Training of Micro Observers:</a:t>
            </a:r>
            <a:endParaRPr lang="en-US" sz="2800" b="1">
              <a:solidFill>
                <a:srgbClr val="000000"/>
              </a:solidFill>
              <a:latin typeface="Times New Roman" panose="02020603050405020304" pitchFamily="18" charset="0"/>
              <a:cs typeface="Calibri" panose="020F0502020204030204" pitchFamily="34" charset="0"/>
              <a:sym typeface="+mn-ea"/>
            </a:endParaRPr>
          </a:p>
          <a:p>
            <a:pPr marL="342900" indent="-342900" algn="just">
              <a:buFont typeface="Arial" panose="020B0604020202020204" pitchFamily="34" charset="0"/>
              <a:buChar char="•"/>
            </a:pPr>
            <a:r>
              <a:rPr lang="en-US" sz="2400">
                <a:solidFill>
                  <a:srgbClr val="000000"/>
                </a:solidFill>
                <a:latin typeface="Times New Roman" panose="02020603050405020304" pitchFamily="18" charset="0"/>
                <a:cs typeface="Calibri" panose="020F0502020204030204" pitchFamily="34" charset="0"/>
                <a:sym typeface="+mn-ea"/>
              </a:rPr>
              <a:t>Micro Observers should be given at least two rounds of detailed training by the Observers deployed by the Commission on the rules and procedures of the entire polling process. </a:t>
            </a:r>
            <a:endParaRPr lang="en-US" sz="2400">
              <a:solidFill>
                <a:srgbClr val="000000"/>
              </a:solidFill>
              <a:latin typeface="Times New Roman" panose="02020603050405020304" pitchFamily="18" charset="0"/>
              <a:cs typeface="Calibri" panose="020F0502020204030204" pitchFamily="34" charset="0"/>
              <a:sym typeface="+mn-ea"/>
            </a:endParaRPr>
          </a:p>
          <a:p>
            <a:pPr marL="342900" indent="-342900" algn="just">
              <a:buFont typeface="Arial" panose="020B0604020202020204" pitchFamily="34" charset="0"/>
              <a:buChar char="•"/>
            </a:pPr>
            <a:endParaRPr lang="en-US" sz="2400">
              <a:solidFill>
                <a:srgbClr val="000000"/>
              </a:solidFill>
              <a:latin typeface="Times New Roman" panose="02020603050405020304" pitchFamily="18" charset="0"/>
              <a:cs typeface="Calibri" panose="020F0502020204030204" pitchFamily="34" charset="0"/>
              <a:sym typeface="+mn-ea"/>
            </a:endParaRPr>
          </a:p>
          <a:p>
            <a:pPr marL="342265" indent="-342265" algn="just">
              <a:buFont typeface="Arial" panose="020B0604020202020204" pitchFamily="34" charset="0"/>
              <a:buChar char="•"/>
            </a:pPr>
            <a:r>
              <a:rPr lang="en-US" sz="2400">
                <a:solidFill>
                  <a:srgbClr val="000000"/>
                </a:solidFill>
                <a:latin typeface="Times New Roman" panose="02020603050405020304" pitchFamily="18" charset="0"/>
                <a:cs typeface="Calibri" panose="020F0502020204030204" pitchFamily="34" charset="0"/>
                <a:sym typeface="+mn-ea"/>
              </a:rPr>
              <a:t>In addition, they must also be trained on the work of observation, which is expected of them, and the method of filling the report which they are required to submit. </a:t>
            </a:r>
            <a:endParaRPr lang="en-US" sz="2400">
              <a:solidFill>
                <a:srgbClr val="000000"/>
              </a:solidFill>
              <a:latin typeface="Times New Roman" panose="02020603050405020304" pitchFamily="18" charset="0"/>
              <a:cs typeface="Calibri" panose="020F0502020204030204" pitchFamily="34" charset="0"/>
              <a:sym typeface="+mn-ea"/>
            </a:endParaRPr>
          </a:p>
          <a:p>
            <a:pPr marL="342265" indent="-342265" algn="just">
              <a:buFont typeface="Arial" panose="020B0604020202020204" pitchFamily="34" charset="0"/>
              <a:buChar char="•"/>
            </a:pPr>
            <a:endParaRPr lang="en-US" sz="2400">
              <a:solidFill>
                <a:srgbClr val="000000"/>
              </a:solidFill>
              <a:latin typeface="Times New Roman" panose="02020603050405020304" pitchFamily="18" charset="0"/>
              <a:cs typeface="Calibri" panose="020F0502020204030204" pitchFamily="34" charset="0"/>
              <a:sym typeface="+mn-ea"/>
            </a:endParaRPr>
          </a:p>
          <a:p>
            <a:pPr marL="342265" indent="-342265" algn="just">
              <a:buFont typeface="Arial" panose="020B0604020202020204" pitchFamily="34" charset="0"/>
              <a:buChar char="•"/>
            </a:pPr>
            <a:r>
              <a:rPr lang="en-US" sz="2400">
                <a:solidFill>
                  <a:srgbClr val="000000"/>
                </a:solidFill>
                <a:latin typeface="Times New Roman" panose="02020603050405020304" pitchFamily="18" charset="0"/>
                <a:cs typeface="Calibri" panose="020F0502020204030204" pitchFamily="34" charset="0"/>
                <a:sym typeface="+mn-ea"/>
              </a:rPr>
              <a:t>Standard training material shall be used during their training sessions.</a:t>
            </a:r>
            <a:endParaRPr lang="en-US" sz="2400">
              <a:solidFill>
                <a:srgbClr val="000000"/>
              </a:solidFill>
              <a:latin typeface="Times New Roman" panose="02020603050405020304" pitchFamily="18" charset="0"/>
              <a:cs typeface="Calibri" panose="020F0502020204030204" pitchFamily="34" charset="0"/>
              <a:sym typeface="+mn-ea"/>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val 1"/>
          <p:cNvSpPr/>
          <p:nvPr/>
        </p:nvSpPr>
        <p:spPr>
          <a:xfrm>
            <a:off x="228600" y="487680"/>
            <a:ext cx="6781800" cy="4389120"/>
          </a:xfrm>
          <a:prstGeom prst="ellipse">
            <a:avLst/>
          </a:prstGeom>
        </p:spPr>
        <p:style>
          <a:lnRef idx="0">
            <a:schemeClr val="accent3"/>
          </a:lnRef>
          <a:fillRef idx="3">
            <a:schemeClr val="accent3"/>
          </a:fillRef>
          <a:effectRef idx="3">
            <a:schemeClr val="accent3"/>
          </a:effectRef>
          <a:fontRef idx="minor">
            <a:schemeClr val="lt1"/>
          </a:fontRef>
        </p:style>
        <p:txBody>
          <a:bodyPr lIns="73152" tIns="36576" rIns="73152" bIns="36576" anchor="ctr"/>
          <a:lstStyle/>
          <a:p>
            <a:pPr algn="ctr" eaLnBrk="1" hangingPunct="1">
              <a:defRPr/>
            </a:pPr>
            <a:endParaRPr lang="en-US" sz="3200" b="1" dirty="0">
              <a:solidFill>
                <a:schemeClr val="tx1"/>
              </a:solidFill>
            </a:endParaRPr>
          </a:p>
          <a:p>
            <a:pPr algn="ctr" eaLnBrk="1" hangingPunct="1">
              <a:defRPr/>
            </a:pPr>
            <a:endParaRPr lang="en-US" sz="3200" b="1" dirty="0">
              <a:solidFill>
                <a:schemeClr val="tx1"/>
              </a:solidFill>
            </a:endParaRPr>
          </a:p>
          <a:p>
            <a:pPr algn="ctr" eaLnBrk="1" hangingPunct="1">
              <a:defRPr/>
            </a:pPr>
            <a:endParaRPr lang="en-US" sz="3200" b="1" dirty="0">
              <a:solidFill>
                <a:schemeClr val="tx1"/>
              </a:solidFill>
            </a:endParaRPr>
          </a:p>
          <a:p>
            <a:pPr algn="ctr" eaLnBrk="1" hangingPunct="1">
              <a:defRPr/>
            </a:pPr>
            <a:endParaRPr lang="en-US" sz="3200" b="1" dirty="0">
              <a:solidFill>
                <a:schemeClr val="tx1"/>
              </a:solidFill>
            </a:endParaRPr>
          </a:p>
          <a:p>
            <a:pPr algn="ctr" eaLnBrk="1" hangingPunct="1">
              <a:defRPr/>
            </a:pPr>
            <a:r>
              <a:rPr lang="en-US" sz="3200" b="1" dirty="0">
                <a:solidFill>
                  <a:schemeClr val="tx1"/>
                </a:solidFill>
              </a:rPr>
              <a:t>Close of Poll</a:t>
            </a:r>
            <a:endParaRPr lang="en-US" sz="3200" b="1" dirty="0">
              <a:solidFill>
                <a:schemeClr val="tx1"/>
              </a:solidFill>
            </a:endParaRPr>
          </a:p>
          <a:p>
            <a:pPr algn="ctr" eaLnBrk="1" hangingPunct="1">
              <a:defRPr/>
            </a:pPr>
            <a:endParaRPr lang="en-US" sz="3200" b="1" dirty="0">
              <a:solidFill>
                <a:schemeClr val="tx1"/>
              </a:solidFill>
            </a:endParaRPr>
          </a:p>
          <a:p>
            <a:pPr marL="1885950" lvl="3" indent="-514350" eaLnBrk="1" hangingPunct="1">
              <a:buAutoNum type="arabicPeriod"/>
              <a:defRPr/>
            </a:pPr>
            <a:r>
              <a:rPr lang="en-US" sz="1400" b="1" dirty="0">
                <a:solidFill>
                  <a:srgbClr val="7030A0"/>
                </a:solidFill>
              </a:rPr>
              <a:t>17C</a:t>
            </a:r>
            <a:endParaRPr lang="en-US" sz="1400" b="1" dirty="0">
              <a:solidFill>
                <a:srgbClr val="7030A0"/>
              </a:solidFill>
            </a:endParaRPr>
          </a:p>
          <a:p>
            <a:pPr marL="1885950" lvl="3" indent="-514350" eaLnBrk="1" hangingPunct="1">
              <a:buFontTx/>
              <a:buAutoNum type="arabicPeriod"/>
              <a:defRPr/>
            </a:pPr>
            <a:r>
              <a:rPr lang="en-US" sz="1400" b="1" dirty="0">
                <a:solidFill>
                  <a:srgbClr val="7030A0"/>
                </a:solidFill>
              </a:rPr>
              <a:t>Signatures of Polling agents</a:t>
            </a:r>
            <a:endParaRPr lang="en-US" sz="1400" b="1" dirty="0">
              <a:solidFill>
                <a:srgbClr val="7030A0"/>
              </a:solidFill>
            </a:endParaRPr>
          </a:p>
          <a:p>
            <a:pPr marL="1885950" lvl="3" indent="-514350" eaLnBrk="1" hangingPunct="1">
              <a:buFontTx/>
              <a:buAutoNum type="arabicPeriod"/>
              <a:defRPr/>
            </a:pPr>
            <a:r>
              <a:rPr lang="en-US" sz="1400" b="1" dirty="0">
                <a:solidFill>
                  <a:srgbClr val="7030A0"/>
                </a:solidFill>
              </a:rPr>
              <a:t>Process</a:t>
            </a:r>
            <a:endParaRPr lang="en-US" sz="1400" b="1" dirty="0">
              <a:solidFill>
                <a:srgbClr val="7030A0"/>
              </a:solidFill>
            </a:endParaRPr>
          </a:p>
          <a:p>
            <a:pPr marL="1885950" lvl="3" indent="-514350" eaLnBrk="1" hangingPunct="1">
              <a:buAutoNum type="arabicPeriod"/>
              <a:defRPr/>
            </a:pPr>
            <a:r>
              <a:rPr lang="en-US" sz="1400" b="1" dirty="0">
                <a:solidFill>
                  <a:srgbClr val="7030A0"/>
                </a:solidFill>
              </a:rPr>
              <a:t>Sealing of papers</a:t>
            </a:r>
            <a:endParaRPr lang="en-US" sz="1400" b="1" dirty="0">
              <a:solidFill>
                <a:srgbClr val="7030A0"/>
              </a:solidFill>
            </a:endParaRPr>
          </a:p>
          <a:p>
            <a:pPr marL="1885950" lvl="3" indent="-514350" eaLnBrk="1" hangingPunct="1">
              <a:buAutoNum type="arabicPeriod"/>
              <a:defRPr/>
            </a:pPr>
            <a:r>
              <a:rPr lang="en-US" sz="1400" b="1" dirty="0">
                <a:solidFill>
                  <a:srgbClr val="7030A0"/>
                </a:solidFill>
              </a:rPr>
              <a:t>Sealing of machines</a:t>
            </a:r>
            <a:endParaRPr lang="en-US" sz="1400" b="1" dirty="0">
              <a:solidFill>
                <a:srgbClr val="7030A0"/>
              </a:solidFill>
            </a:endParaRPr>
          </a:p>
          <a:p>
            <a:pPr marL="1885950" lvl="3" indent="-514350" eaLnBrk="1" hangingPunct="1">
              <a:buAutoNum type="arabicPeriod"/>
              <a:defRPr/>
            </a:pPr>
            <a:r>
              <a:rPr lang="en-US" sz="1400" b="1" dirty="0">
                <a:solidFill>
                  <a:srgbClr val="7030A0"/>
                </a:solidFill>
              </a:rPr>
              <a:t>Statutory/Non statutory/Third packet/4</a:t>
            </a:r>
            <a:r>
              <a:rPr lang="en-US" sz="1400" b="1" baseline="30000" dirty="0">
                <a:solidFill>
                  <a:srgbClr val="7030A0"/>
                </a:solidFill>
              </a:rPr>
              <a:t>th</a:t>
            </a:r>
            <a:r>
              <a:rPr lang="en-US" sz="1400" b="1" dirty="0">
                <a:solidFill>
                  <a:srgbClr val="7030A0"/>
                </a:solidFill>
              </a:rPr>
              <a:t> packet etc. covers filling</a:t>
            </a:r>
            <a:endParaRPr lang="en-US" sz="1400" b="1" dirty="0">
              <a:solidFill>
                <a:srgbClr val="7030A0"/>
              </a:solidFill>
            </a:endParaRPr>
          </a:p>
          <a:p>
            <a:pPr marL="514350" indent="-514350" algn="ctr" eaLnBrk="1" hangingPunct="1">
              <a:buAutoNum type="arabicPeriod"/>
              <a:defRPr/>
            </a:pPr>
            <a:endParaRPr lang="en-US" sz="3200" b="1" dirty="0">
              <a:solidFill>
                <a:srgbClr val="7030A0"/>
              </a:solidFill>
            </a:endParaRPr>
          </a:p>
          <a:p>
            <a:pPr marL="514350" indent="-514350" algn="ctr" eaLnBrk="1" hangingPunct="1">
              <a:buAutoNum type="arabicPeriod"/>
              <a:defRPr/>
            </a:pPr>
            <a:endParaRPr lang="en-US" sz="3200" b="1" dirty="0">
              <a:solidFill>
                <a:schemeClr val="tx1"/>
              </a:solidFill>
            </a:endParaRPr>
          </a:p>
          <a:p>
            <a:pPr marL="514350" indent="-514350" algn="ctr" eaLnBrk="1" hangingPunct="1">
              <a:buAutoNum type="arabicPeriod"/>
              <a:defRPr/>
            </a:pPr>
            <a:endParaRPr lang="en-US" sz="3200" b="1" dirty="0">
              <a:solidFill>
                <a:schemeClr val="tx1"/>
              </a:solidFill>
            </a:endParaRPr>
          </a:p>
        </p:txBody>
      </p:sp>
      <p:cxnSp>
        <p:nvCxnSpPr>
          <p:cNvPr id="4" name="Straight Connector 3"/>
          <p:cNvCxnSpPr/>
          <p:nvPr/>
        </p:nvCxnSpPr>
        <p:spPr>
          <a:xfrm flipV="1">
            <a:off x="792163" y="3292475"/>
            <a:ext cx="1706562" cy="1157288"/>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
            <a:ext cx="6248400" cy="304800"/>
          </a:xfrm>
        </p:spPr>
        <p:txBody>
          <a:bodyPr rtlCol="0">
            <a:noAutofit/>
          </a:bodyPr>
          <a:lstStyle/>
          <a:p>
            <a:pPr defTabSz="731520" eaLnBrk="1" fontAlgn="auto" hangingPunct="1">
              <a:spcAft>
                <a:spcPts val="0"/>
              </a:spcAft>
              <a:defRPr/>
            </a:pPr>
            <a:r>
              <a:rPr lang="en-US" sz="2800" b="1" u="sng" dirty="0">
                <a:solidFill>
                  <a:srgbClr val="0070C0"/>
                </a:solidFill>
                <a:latin typeface="+mn-lt"/>
              </a:rPr>
              <a:t>Close Of Poll </a:t>
            </a:r>
            <a:endParaRPr lang="en-US" sz="2800" b="1" u="sng" dirty="0">
              <a:solidFill>
                <a:srgbClr val="0070C0"/>
              </a:solidFill>
              <a:latin typeface="+mn-lt"/>
            </a:endParaRPr>
          </a:p>
        </p:txBody>
      </p:sp>
      <p:sp>
        <p:nvSpPr>
          <p:cNvPr id="67587" name="Subtitle 2"/>
          <p:cNvSpPr>
            <a:spLocks noGrp="1"/>
          </p:cNvSpPr>
          <p:nvPr>
            <p:ph type="subTitle" idx="1"/>
          </p:nvPr>
        </p:nvSpPr>
        <p:spPr>
          <a:xfrm>
            <a:off x="228600" y="747730"/>
            <a:ext cx="6858000" cy="4495800"/>
          </a:xfrm>
        </p:spPr>
        <p:txBody>
          <a:bodyPr/>
          <a:lstStyle/>
          <a:p>
            <a:pPr algn="just" eaLnBrk="1" hangingPunct="1">
              <a:lnSpc>
                <a:spcPct val="80000"/>
              </a:lnSpc>
              <a:buFont typeface="Arial" panose="020B0604020202020204" pitchFamily="34" charset="0"/>
              <a:buChar char="•"/>
            </a:pPr>
            <a:r>
              <a:rPr lang="en-US" sz="2400" dirty="0">
                <a:solidFill>
                  <a:srgbClr val="C00000"/>
                </a:solidFill>
              </a:rPr>
              <a:t>Before five minutes for the scheduled hour of close of poll, go outside the polling station and announce</a:t>
            </a:r>
            <a:r>
              <a:rPr lang="en-US" sz="2400" dirty="0">
                <a:solidFill>
                  <a:schemeClr val="tx1"/>
                </a:solidFill>
              </a:rPr>
              <a:t> that the intending persons to vote should come in a queue;</a:t>
            </a:r>
            <a:endParaRPr lang="en-US" sz="2400" dirty="0">
              <a:solidFill>
                <a:schemeClr val="tx1"/>
              </a:solidFill>
            </a:endParaRPr>
          </a:p>
          <a:p>
            <a:pPr algn="just" eaLnBrk="1" hangingPunct="1">
              <a:lnSpc>
                <a:spcPct val="80000"/>
              </a:lnSpc>
              <a:buFont typeface="Arial" panose="020B0604020202020204" pitchFamily="34" charset="0"/>
              <a:buChar char="•"/>
            </a:pPr>
            <a:endParaRPr lang="en-US" sz="2400" dirty="0">
              <a:solidFill>
                <a:schemeClr val="tx1"/>
              </a:solidFill>
            </a:endParaRPr>
          </a:p>
          <a:p>
            <a:pPr algn="just" eaLnBrk="1" hangingPunct="1">
              <a:lnSpc>
                <a:spcPct val="80000"/>
              </a:lnSpc>
              <a:buFont typeface="Arial" panose="020B0604020202020204" pitchFamily="34" charset="0"/>
              <a:buChar char="•"/>
            </a:pPr>
            <a:r>
              <a:rPr lang="en-US" sz="2400" dirty="0">
                <a:solidFill>
                  <a:schemeClr val="tx1"/>
                </a:solidFill>
              </a:rPr>
              <a:t>If poll continues beyond scheduled hour of close, </a:t>
            </a:r>
            <a:r>
              <a:rPr lang="en-US" sz="2400" dirty="0">
                <a:solidFill>
                  <a:srgbClr val="C00000"/>
                </a:solidFill>
              </a:rPr>
              <a:t>make only one queue </a:t>
            </a:r>
            <a:r>
              <a:rPr lang="en-US" sz="2400" dirty="0">
                <a:solidFill>
                  <a:schemeClr val="tx1"/>
                </a:solidFill>
              </a:rPr>
              <a:t>and</a:t>
            </a:r>
            <a:r>
              <a:rPr lang="en-US" sz="2400" dirty="0">
                <a:solidFill>
                  <a:srgbClr val="C00000"/>
                </a:solidFill>
              </a:rPr>
              <a:t> distribute slips serially numbered and signed by </a:t>
            </a:r>
            <a:r>
              <a:rPr lang="en-US" sz="2400" dirty="0" err="1">
                <a:solidFill>
                  <a:srgbClr val="C00000"/>
                </a:solidFill>
              </a:rPr>
              <a:t>Pr.O</a:t>
            </a:r>
            <a:r>
              <a:rPr lang="en-US" sz="2400" dirty="0">
                <a:solidFill>
                  <a:srgbClr val="C00000"/>
                </a:solidFill>
              </a:rPr>
              <a:t> from the </a:t>
            </a:r>
            <a:r>
              <a:rPr lang="en-US" sz="2400" b="1" dirty="0">
                <a:solidFill>
                  <a:srgbClr val="C00000"/>
                </a:solidFill>
              </a:rPr>
              <a:t>last</a:t>
            </a:r>
            <a:r>
              <a:rPr lang="en-US" sz="2400" dirty="0">
                <a:solidFill>
                  <a:srgbClr val="C00000"/>
                </a:solidFill>
              </a:rPr>
              <a:t> person in the queue;</a:t>
            </a:r>
            <a:endParaRPr lang="en-US" sz="2400" dirty="0">
              <a:solidFill>
                <a:srgbClr val="C00000"/>
              </a:solidFill>
            </a:endParaRPr>
          </a:p>
          <a:p>
            <a:pPr algn="just" eaLnBrk="1" hangingPunct="1">
              <a:lnSpc>
                <a:spcPct val="80000"/>
              </a:lnSpc>
              <a:buFont typeface="Arial" panose="020B0604020202020204" pitchFamily="34" charset="0"/>
              <a:buChar char="•"/>
            </a:pPr>
            <a:endParaRPr lang="en-US" sz="2400" dirty="0">
              <a:solidFill>
                <a:schemeClr val="tx1"/>
              </a:solidFill>
            </a:endParaRPr>
          </a:p>
          <a:p>
            <a:pPr algn="just" eaLnBrk="1" hangingPunct="1">
              <a:lnSpc>
                <a:spcPct val="80000"/>
              </a:lnSpc>
              <a:buFont typeface="Arial" panose="020B0604020202020204" pitchFamily="34" charset="0"/>
              <a:buChar char="•"/>
            </a:pPr>
            <a:r>
              <a:rPr lang="en-US" sz="2400" dirty="0">
                <a:solidFill>
                  <a:schemeClr val="tx1"/>
                </a:solidFill>
              </a:rPr>
              <a:t>Continue poll till the person holding Sl. No. 1 slip. Collect all slips and destroy to prevent reuse;</a:t>
            </a:r>
            <a:endParaRPr lang="en-US" sz="2400" dirty="0">
              <a:solidFill>
                <a:schemeClr val="tx1"/>
              </a:solidFill>
            </a:endParaRPr>
          </a:p>
          <a:p>
            <a:pPr algn="just" eaLnBrk="1" hangingPunct="1">
              <a:lnSpc>
                <a:spcPct val="80000"/>
              </a:lnSpc>
              <a:buFont typeface="Arial" panose="020B0604020202020204" pitchFamily="34" charset="0"/>
              <a:buChar char="•"/>
            </a:pPr>
            <a:endParaRPr lang="en-US" sz="2400" dirty="0">
              <a:solidFill>
                <a:schemeClr val="tx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76200"/>
            <a:ext cx="6248400" cy="304800"/>
          </a:xfrm>
        </p:spPr>
        <p:txBody>
          <a:bodyPr rtlCol="0">
            <a:noAutofit/>
          </a:bodyPr>
          <a:lstStyle/>
          <a:p>
            <a:pPr defTabSz="731520" eaLnBrk="1" fontAlgn="auto" hangingPunct="1">
              <a:spcAft>
                <a:spcPts val="0"/>
              </a:spcAft>
              <a:defRPr/>
            </a:pPr>
            <a:r>
              <a:rPr lang="en-US" sz="2800" b="1" u="sng" dirty="0">
                <a:solidFill>
                  <a:srgbClr val="00B0F0"/>
                </a:solidFill>
                <a:latin typeface="+mn-lt"/>
              </a:rPr>
              <a:t>Close Of Poll </a:t>
            </a:r>
            <a:endParaRPr lang="en-US" sz="2800" b="1" u="sng" dirty="0">
              <a:solidFill>
                <a:srgbClr val="00B0F0"/>
              </a:solidFill>
              <a:latin typeface="+mn-lt"/>
            </a:endParaRPr>
          </a:p>
        </p:txBody>
      </p:sp>
      <p:sp>
        <p:nvSpPr>
          <p:cNvPr id="67587" name="Subtitle 2"/>
          <p:cNvSpPr>
            <a:spLocks noGrp="1"/>
          </p:cNvSpPr>
          <p:nvPr>
            <p:ph type="subTitle" idx="1"/>
          </p:nvPr>
        </p:nvSpPr>
        <p:spPr>
          <a:xfrm>
            <a:off x="304800" y="381000"/>
            <a:ext cx="6781800" cy="2590800"/>
          </a:xfrm>
        </p:spPr>
        <p:txBody>
          <a:bodyPr/>
          <a:lstStyle/>
          <a:p>
            <a:pPr algn="just" eaLnBrk="1" hangingPunct="1">
              <a:lnSpc>
                <a:spcPct val="80000"/>
              </a:lnSpc>
              <a:buFont typeface="Arial" panose="020B0604020202020204" pitchFamily="34" charset="0"/>
              <a:buChar char="•"/>
            </a:pPr>
            <a:r>
              <a:rPr lang="en-US" sz="2400" b="1" dirty="0">
                <a:solidFill>
                  <a:srgbClr val="C00000"/>
                </a:solidFill>
              </a:rPr>
              <a:t>Press CLOSE button </a:t>
            </a:r>
            <a:r>
              <a:rPr lang="en-US" sz="2400" dirty="0">
                <a:solidFill>
                  <a:schemeClr val="tx1"/>
                </a:solidFill>
              </a:rPr>
              <a:t>of CU in presence of polling agents and replace the cap over it . </a:t>
            </a:r>
            <a:r>
              <a:rPr lang="en-US" sz="2400" dirty="0">
                <a:solidFill>
                  <a:srgbClr val="C00000"/>
                </a:solidFill>
              </a:rPr>
              <a:t>Total no of votes recorded in the machine should be noted in item 5 of part-I of form 17C </a:t>
            </a:r>
            <a:r>
              <a:rPr lang="en-US" sz="2400" dirty="0">
                <a:solidFill>
                  <a:schemeClr val="tx1"/>
                </a:solidFill>
              </a:rPr>
              <a:t>;</a:t>
            </a:r>
            <a:endParaRPr lang="en-US" sz="2400" dirty="0">
              <a:solidFill>
                <a:schemeClr val="tx1"/>
              </a:solidFill>
            </a:endParaRPr>
          </a:p>
          <a:p>
            <a:pPr algn="just" eaLnBrk="1" hangingPunct="1">
              <a:lnSpc>
                <a:spcPct val="80000"/>
              </a:lnSpc>
              <a:buFont typeface="Arial" panose="020B0604020202020204" pitchFamily="34" charset="0"/>
              <a:buChar char="•"/>
            </a:pPr>
            <a:r>
              <a:rPr lang="en-US" sz="2400" dirty="0">
                <a:solidFill>
                  <a:schemeClr val="tx1"/>
                </a:solidFill>
              </a:rPr>
              <a:t>Switch off the power and disconnect the BU from CU;</a:t>
            </a:r>
            <a:endParaRPr lang="en-US" sz="2400" dirty="0">
              <a:solidFill>
                <a:schemeClr val="tx1"/>
              </a:solidFill>
            </a:endParaRPr>
          </a:p>
          <a:p>
            <a:pPr algn="just" eaLnBrk="1" hangingPunct="1">
              <a:lnSpc>
                <a:spcPct val="80000"/>
              </a:lnSpc>
              <a:buFont typeface="Arial" panose="020B0604020202020204" pitchFamily="34" charset="0"/>
              <a:buChar char="•"/>
            </a:pPr>
            <a:r>
              <a:rPr lang="en-IN" sz="2400" dirty="0">
                <a:solidFill>
                  <a:srgbClr val="FF0000"/>
                </a:solidFill>
              </a:rPr>
              <a:t>51/8/7/2019 -EMS </a:t>
            </a:r>
            <a:r>
              <a:rPr lang="en-IN" sz="2400" dirty="0" err="1">
                <a:solidFill>
                  <a:srgbClr val="FF0000"/>
                </a:solidFill>
              </a:rPr>
              <a:t>dtd</a:t>
            </a:r>
            <a:r>
              <a:rPr lang="en-IN" sz="2400" dirty="0">
                <a:solidFill>
                  <a:srgbClr val="FF0000"/>
                </a:solidFill>
              </a:rPr>
              <a:t> 09.04.2019 </a:t>
            </a:r>
            <a:r>
              <a:rPr lang="en-IN" sz="2400" dirty="0"/>
              <a:t>- </a:t>
            </a:r>
            <a:r>
              <a:rPr lang="en-IN" sz="2400" dirty="0">
                <a:solidFill>
                  <a:schemeClr val="tx1"/>
                </a:solidFill>
              </a:rPr>
              <a:t>After completion of poll, the Presiding officer shall remove the power pack (battery) from VVPAT in the presence of polling agents. Only after removal of power pack (battery) form VVPAT. The carrying case of VVPAT shall be sealed in the presence of Polling agents.</a:t>
            </a:r>
            <a:endParaRPr lang="en-US" sz="2400" dirty="0">
              <a:solidFill>
                <a:schemeClr val="tx1"/>
              </a:solidFill>
            </a:endParaRPr>
          </a:p>
          <a:p>
            <a:pPr algn="just" eaLnBrk="1" hangingPunct="1">
              <a:lnSpc>
                <a:spcPct val="80000"/>
              </a:lnSpc>
            </a:pPr>
            <a:endParaRPr lang="en-US" sz="2400" dirty="0">
              <a:solidFill>
                <a:schemeClr val="tx1"/>
              </a:solidFill>
            </a:endParaRPr>
          </a:p>
        </p:txBody>
      </p:sp>
      <p:sp>
        <p:nvSpPr>
          <p:cNvPr id="5" name="Rectangle 4"/>
          <p:cNvSpPr/>
          <p:nvPr/>
        </p:nvSpPr>
        <p:spPr>
          <a:xfrm>
            <a:off x="145473" y="4393912"/>
            <a:ext cx="7086600" cy="1077218"/>
          </a:xfrm>
          <a:prstGeom prst="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eaLnBrk="1" hangingPunct="1">
              <a:lnSpc>
                <a:spcPct val="80000"/>
              </a:lnSpc>
            </a:pPr>
            <a:r>
              <a:rPr lang="en-US" sz="2000" b="1" i="1" dirty="0">
                <a:solidFill>
                  <a:srgbClr val="C00000"/>
                </a:solidFill>
              </a:rPr>
              <a:t>Draw a line after last entry in Form 17A and certify “The serial number of last entry in Form 17A is ……….” &amp; sign. Obtain signature of polling agents present</a:t>
            </a:r>
            <a:r>
              <a:rPr lang="en-US" sz="2000" dirty="0"/>
              <a:t>. </a:t>
            </a:r>
            <a:r>
              <a:rPr lang="en-US" sz="2000" b="1" i="1" dirty="0">
                <a:solidFill>
                  <a:srgbClr val="C00000"/>
                </a:solidFill>
              </a:rPr>
              <a:t>Mention time of poll closure.</a:t>
            </a:r>
            <a:endParaRPr lang="en-US" sz="2000" b="1" i="1" dirty="0">
              <a:solidFill>
                <a:srgbClr val="C00000"/>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152400" y="242870"/>
            <a:ext cx="6877074" cy="5072098"/>
          </a:xfrm>
          <a:solidFill>
            <a:schemeClr val="accent5">
              <a:lumMod val="40000"/>
              <a:lumOff val="60000"/>
            </a:schemeClr>
          </a:solidFill>
          <a:effectLst>
            <a:outerShdw blurRad="44450" dist="27940" dir="5400000" algn="ctr">
              <a:srgbClr val="000000">
                <a:alpha val="32000"/>
              </a:srgbClr>
            </a:outerShdw>
          </a:effectLst>
        </p:spPr>
        <p:txBody>
          <a:bodyPr>
            <a:normAutofit/>
          </a:bodyPr>
          <a:lstStyle/>
          <a:p>
            <a:pPr algn="just" eaLnBrk="1" hangingPunct="1">
              <a:defRPr/>
            </a:pPr>
            <a:r>
              <a:rPr lang="en-IN" sz="1600" dirty="0">
                <a:latin typeface="Arial" panose="020B0604020202020204" pitchFamily="34" charset="0"/>
                <a:cs typeface="Arial" panose="020B0604020202020204" pitchFamily="34" charset="0"/>
              </a:rPr>
              <a:t>The </a:t>
            </a:r>
            <a:r>
              <a:rPr lang="en-IN" sz="1600" dirty="0">
                <a:solidFill>
                  <a:srgbClr val="FF0000"/>
                </a:solidFill>
                <a:latin typeface="Arial" panose="020B0604020202020204" pitchFamily="34" charset="0"/>
                <a:cs typeface="Arial" panose="020B0604020202020204" pitchFamily="34" charset="0"/>
              </a:rPr>
              <a:t>precise time of close </a:t>
            </a:r>
            <a:r>
              <a:rPr lang="en-IN" sz="1600" dirty="0">
                <a:latin typeface="Arial" panose="020B0604020202020204" pitchFamily="34" charset="0"/>
                <a:cs typeface="Arial" panose="020B0604020202020204" pitchFamily="34" charset="0"/>
              </a:rPr>
              <a:t>of poll should be indicated in </a:t>
            </a:r>
            <a:r>
              <a:rPr lang="en-IN" sz="1600" dirty="0" err="1">
                <a:solidFill>
                  <a:srgbClr val="FF0000"/>
                </a:solidFill>
                <a:latin typeface="Arial" panose="020B0604020202020204" pitchFamily="34" charset="0"/>
                <a:cs typeface="Arial" panose="020B0604020202020204" pitchFamily="34" charset="0"/>
              </a:rPr>
              <a:t>PrO’s</a:t>
            </a:r>
            <a:r>
              <a:rPr lang="en-IN" sz="1600" dirty="0">
                <a:solidFill>
                  <a:srgbClr val="FF0000"/>
                </a:solidFill>
                <a:latin typeface="Arial" panose="020B0604020202020204" pitchFamily="34" charset="0"/>
                <a:cs typeface="Arial" panose="020B0604020202020204" pitchFamily="34" charset="0"/>
              </a:rPr>
              <a:t> diary (COL 20b) </a:t>
            </a:r>
            <a:r>
              <a:rPr lang="en-IN" sz="1600" dirty="0">
                <a:latin typeface="Arial" panose="020B0604020202020204" pitchFamily="34" charset="0"/>
                <a:cs typeface="Arial" panose="020B0604020202020204" pitchFamily="34" charset="0"/>
              </a:rPr>
              <a:t>and </a:t>
            </a:r>
            <a:r>
              <a:rPr lang="en-IN" sz="1600" dirty="0">
                <a:solidFill>
                  <a:srgbClr val="FF0000"/>
                </a:solidFill>
                <a:latin typeface="Arial" panose="020B0604020202020204" pitchFamily="34" charset="0"/>
                <a:cs typeface="Arial" panose="020B0604020202020204" pitchFamily="34" charset="0"/>
              </a:rPr>
              <a:t>17A</a:t>
            </a:r>
            <a:r>
              <a:rPr lang="en-IN" sz="1600" dirty="0">
                <a:latin typeface="Arial" panose="020B0604020202020204" pitchFamily="34" charset="0"/>
                <a:cs typeface="Arial" panose="020B0604020202020204" pitchFamily="34" charset="0"/>
              </a:rPr>
              <a:t>.</a:t>
            </a:r>
            <a:endParaRPr lang="en-IN" sz="1600" dirty="0">
              <a:latin typeface="Arial" panose="020B0604020202020204" pitchFamily="34" charset="0"/>
              <a:cs typeface="Arial" panose="020B0604020202020204" pitchFamily="34" charset="0"/>
            </a:endParaRPr>
          </a:p>
          <a:p>
            <a:pPr algn="just" eaLnBrk="1" hangingPunct="1">
              <a:defRPr/>
            </a:pPr>
            <a:endParaRPr lang="en-IN" sz="1600" dirty="0">
              <a:latin typeface="Arial" panose="020B0604020202020204" pitchFamily="34" charset="0"/>
              <a:cs typeface="Arial" panose="020B0604020202020204" pitchFamily="34" charset="0"/>
            </a:endParaRPr>
          </a:p>
          <a:p>
            <a:pPr algn="just" eaLnBrk="1" hangingPunct="1">
              <a:defRPr/>
            </a:pPr>
            <a:r>
              <a:rPr lang="en-IN" sz="1600" dirty="0">
                <a:latin typeface="Arial" panose="020B0604020202020204" pitchFamily="34" charset="0"/>
                <a:cs typeface="Arial" panose="020B0604020202020204" pitchFamily="34" charset="0"/>
              </a:rPr>
              <a:t>The precise time of closure of poll should be included in </a:t>
            </a:r>
            <a:r>
              <a:rPr lang="en-IN" sz="1600" dirty="0" err="1">
                <a:latin typeface="Arial" panose="020B0604020202020204" pitchFamily="34" charset="0"/>
                <a:cs typeface="Arial" panose="020B0604020202020204" pitchFamily="34" charset="0"/>
              </a:rPr>
              <a:t>PrO’s</a:t>
            </a:r>
            <a:r>
              <a:rPr lang="en-IN" sz="1600" dirty="0">
                <a:latin typeface="Arial" panose="020B0604020202020204" pitchFamily="34" charset="0"/>
                <a:cs typeface="Arial" panose="020B0604020202020204" pitchFamily="34" charset="0"/>
              </a:rPr>
              <a:t> declaration and it </a:t>
            </a:r>
            <a:r>
              <a:rPr lang="en-IN" sz="1600" dirty="0">
                <a:solidFill>
                  <a:srgbClr val="FF0000"/>
                </a:solidFill>
                <a:latin typeface="Arial" panose="020B0604020202020204" pitchFamily="34" charset="0"/>
                <a:cs typeface="Arial" panose="020B0604020202020204" pitchFamily="34" charset="0"/>
              </a:rPr>
              <a:t>should be same as shown in CU</a:t>
            </a:r>
            <a:r>
              <a:rPr lang="en-IN" sz="1600" dirty="0">
                <a:latin typeface="Arial" panose="020B0604020202020204" pitchFamily="34" charset="0"/>
                <a:cs typeface="Arial" panose="020B0604020202020204" pitchFamily="34" charset="0"/>
              </a:rPr>
              <a:t>.</a:t>
            </a:r>
            <a:endParaRPr lang="en-IN" sz="1600" dirty="0">
              <a:latin typeface="Arial" panose="020B0604020202020204" pitchFamily="34" charset="0"/>
              <a:cs typeface="Arial" panose="020B0604020202020204" pitchFamily="34" charset="0"/>
            </a:endParaRPr>
          </a:p>
          <a:p>
            <a:pPr algn="just" eaLnBrk="1" hangingPunct="1">
              <a:defRPr/>
            </a:pPr>
            <a:endParaRPr lang="en-IN" sz="1600" dirty="0">
              <a:latin typeface="Arial" panose="020B0604020202020204" pitchFamily="34" charset="0"/>
              <a:cs typeface="Arial" panose="020B0604020202020204" pitchFamily="34" charset="0"/>
            </a:endParaRPr>
          </a:p>
          <a:p>
            <a:pPr algn="just" eaLnBrk="1" hangingPunct="1">
              <a:defRPr/>
            </a:pPr>
            <a:r>
              <a:rPr lang="en-IN" sz="1600" dirty="0">
                <a:latin typeface="Arial" panose="020B0604020202020204" pitchFamily="34" charset="0"/>
                <a:cs typeface="Arial" panose="020B0604020202020204" pitchFamily="34" charset="0"/>
              </a:rPr>
              <a:t>Account of pink paper seal- no specific </a:t>
            </a:r>
            <a:r>
              <a:rPr lang="en-IN" sz="1600" dirty="0" err="1">
                <a:latin typeface="Arial" panose="020B0604020202020204" pitchFamily="34" charset="0"/>
                <a:cs typeface="Arial" panose="020B0604020202020204" pitchFamily="34" charset="0"/>
              </a:rPr>
              <a:t>col</a:t>
            </a:r>
            <a:r>
              <a:rPr lang="en-IN" sz="1600" dirty="0">
                <a:latin typeface="Arial" panose="020B0604020202020204" pitchFamily="34" charset="0"/>
                <a:cs typeface="Arial" panose="020B0604020202020204" pitchFamily="34" charset="0"/>
              </a:rPr>
              <a:t> yet given. </a:t>
            </a:r>
            <a:r>
              <a:rPr lang="en-IN" sz="1600" dirty="0" err="1">
                <a:latin typeface="Arial" panose="020B0604020202020204" pitchFamily="34" charset="0"/>
                <a:cs typeface="Arial" panose="020B0604020202020204" pitchFamily="34" charset="0"/>
              </a:rPr>
              <a:t>Pls</a:t>
            </a:r>
            <a:r>
              <a:rPr lang="en-IN" sz="1600" dirty="0">
                <a:latin typeface="Arial" panose="020B0604020202020204" pitchFamily="34" charset="0"/>
                <a:cs typeface="Arial" panose="020B0604020202020204" pitchFamily="34" charset="0"/>
              </a:rPr>
              <a:t> write separately under Col 7 (Paper Seal account) of </a:t>
            </a:r>
            <a:r>
              <a:rPr lang="en-IN" sz="1600" dirty="0" err="1">
                <a:latin typeface="Arial" panose="020B0604020202020204" pitchFamily="34" charset="0"/>
                <a:cs typeface="Arial" panose="020B0604020202020204" pitchFamily="34" charset="0"/>
              </a:rPr>
              <a:t>PrO</a:t>
            </a:r>
            <a:r>
              <a:rPr lang="en-IN" sz="1600" dirty="0">
                <a:latin typeface="Arial" panose="020B0604020202020204" pitchFamily="34" charset="0"/>
                <a:cs typeface="Arial" panose="020B0604020202020204" pitchFamily="34" charset="0"/>
              </a:rPr>
              <a:t> Diary </a:t>
            </a:r>
            <a:r>
              <a:rPr lang="en-IN" sz="1600" dirty="0" err="1">
                <a:latin typeface="Arial" panose="020B0604020202020204" pitchFamily="34" charset="0"/>
                <a:cs typeface="Arial" panose="020B0604020202020204" pitchFamily="34" charset="0"/>
              </a:rPr>
              <a:t>eg</a:t>
            </a:r>
            <a:r>
              <a:rPr lang="en-IN" sz="1600" dirty="0">
                <a:latin typeface="Arial" panose="020B0604020202020204" pitchFamily="34" charset="0"/>
                <a:cs typeface="Arial" panose="020B0604020202020204" pitchFamily="34" charset="0"/>
              </a:rPr>
              <a:t>. </a:t>
            </a:r>
            <a:endParaRPr lang="en-IN" sz="1600" dirty="0">
              <a:latin typeface="Arial" panose="020B0604020202020204" pitchFamily="34" charset="0"/>
              <a:cs typeface="Arial" panose="020B0604020202020204" pitchFamily="34" charset="0"/>
            </a:endParaRPr>
          </a:p>
          <a:p>
            <a:pPr algn="just" eaLnBrk="1" hangingPunct="1">
              <a:defRPr/>
            </a:pPr>
            <a:endParaRPr lang="en-IN" sz="1600" dirty="0">
              <a:latin typeface="Arial" panose="020B0604020202020204" pitchFamily="34" charset="0"/>
              <a:cs typeface="Arial" panose="020B0604020202020204" pitchFamily="34" charset="0"/>
            </a:endParaRPr>
          </a:p>
          <a:p>
            <a:pPr algn="just" eaLnBrk="1" hangingPunct="1">
              <a:defRPr/>
            </a:pPr>
            <a:endParaRPr lang="en-IN" sz="1600" dirty="0">
              <a:latin typeface="Arial" panose="020B0604020202020204" pitchFamily="34" charset="0"/>
              <a:cs typeface="Arial" panose="020B0604020202020204" pitchFamily="34" charset="0"/>
            </a:endParaRPr>
          </a:p>
          <a:p>
            <a:pPr algn="just" eaLnBrk="1" hangingPunct="1">
              <a:defRPr/>
            </a:pPr>
            <a:endParaRPr lang="en-IN" sz="1600" dirty="0">
              <a:latin typeface="Arial" panose="020B0604020202020204" pitchFamily="34" charset="0"/>
              <a:cs typeface="Arial" panose="020B0604020202020204" pitchFamily="34" charset="0"/>
            </a:endParaRPr>
          </a:p>
          <a:p>
            <a:pPr algn="just" eaLnBrk="1" hangingPunct="1">
              <a:defRPr/>
            </a:pPr>
            <a:endParaRPr lang="en-IN" sz="1600" dirty="0">
              <a:latin typeface="Arial" panose="020B0604020202020204" pitchFamily="34" charset="0"/>
              <a:cs typeface="Arial" panose="020B0604020202020204" pitchFamily="34" charset="0"/>
            </a:endParaRPr>
          </a:p>
          <a:p>
            <a:pPr algn="just" eaLnBrk="1" hangingPunct="1">
              <a:defRPr/>
            </a:pPr>
            <a:r>
              <a:rPr lang="en-IN" sz="1600" dirty="0">
                <a:latin typeface="Arial" panose="020B0604020202020204" pitchFamily="34" charset="0"/>
                <a:cs typeface="Arial" panose="020B0604020202020204" pitchFamily="34" charset="0"/>
              </a:rPr>
              <a:t>Similarly in the address tag, also time of closure of poll shall be mentioned there by </a:t>
            </a:r>
            <a:r>
              <a:rPr lang="en-IN" sz="1600" dirty="0" err="1">
                <a:latin typeface="Arial" panose="020B0604020202020204" pitchFamily="34" charset="0"/>
                <a:cs typeface="Arial" panose="020B0604020202020204" pitchFamily="34" charset="0"/>
              </a:rPr>
              <a:t>PrO</a:t>
            </a:r>
            <a:r>
              <a:rPr lang="en-IN" sz="1600" dirty="0">
                <a:latin typeface="Arial" panose="020B0604020202020204" pitchFamily="34" charset="0"/>
                <a:cs typeface="Arial" panose="020B0604020202020204" pitchFamily="34" charset="0"/>
              </a:rPr>
              <a:t>. Polling agents of candidates should be allowed to sign on address tags, if willing</a:t>
            </a:r>
            <a:endParaRPr lang="en-IN" sz="1600" dirty="0">
              <a:latin typeface="Arial" panose="020B0604020202020204" pitchFamily="34" charset="0"/>
              <a:cs typeface="Arial" panose="020B0604020202020204" pitchFamily="34" charset="0"/>
            </a:endParaRPr>
          </a:p>
          <a:p>
            <a:pPr eaLnBrk="1" hangingPunct="1">
              <a:buFont typeface="Wingdings 2" panose="05020102010507070707" pitchFamily="18" charset="2"/>
              <a:buNone/>
              <a:defRPr/>
            </a:pPr>
            <a:endParaRPr lang="en-IN" b="1" dirty="0"/>
          </a:p>
        </p:txBody>
      </p:sp>
      <p:graphicFrame>
        <p:nvGraphicFramePr>
          <p:cNvPr id="7" name="Table 6"/>
          <p:cNvGraphicFramePr>
            <a:graphicFrameLocks noGrp="1"/>
          </p:cNvGraphicFramePr>
          <p:nvPr/>
        </p:nvGraphicFramePr>
        <p:xfrm>
          <a:off x="1085832" y="2457448"/>
          <a:ext cx="4876800" cy="1036320"/>
        </p:xfrm>
        <a:graphic>
          <a:graphicData uri="http://schemas.openxmlformats.org/drawingml/2006/table">
            <a:tbl>
              <a:tblPr firstRow="1" bandRow="1">
                <a:tableStyleId>{2D5ABB26-0587-4C30-8999-92F81FD0307C}</a:tableStyleId>
              </a:tblPr>
              <a:tblGrid>
                <a:gridCol w="1625600"/>
                <a:gridCol w="1625600"/>
                <a:gridCol w="1625600"/>
              </a:tblGrid>
              <a:tr h="370840">
                <a:tc>
                  <a:txBody>
                    <a:bodyPr/>
                    <a:lstStyle/>
                    <a:p>
                      <a:r>
                        <a:rPr lang="en-US" dirty="0"/>
                        <a:t>7 </a:t>
                      </a:r>
                      <a:r>
                        <a:rPr lang="en-US" dirty="0" err="1"/>
                        <a:t>i</a:t>
                      </a:r>
                      <a:r>
                        <a:rPr lang="en-US" dirty="0"/>
                        <a:t>) Number of Paper seal used</a:t>
                      </a:r>
                      <a:endParaRPr lang="en-US" dirty="0"/>
                    </a:p>
                  </a:txBody>
                  <a:tcPr>
                    <a:solidFill>
                      <a:schemeClr val="accent5">
                        <a:lumMod val="40000"/>
                        <a:lumOff val="60000"/>
                      </a:schemeClr>
                    </a:solidFill>
                  </a:tcPr>
                </a:tc>
                <a:tc>
                  <a:txBody>
                    <a:bodyPr/>
                    <a:lstStyle/>
                    <a:p>
                      <a:r>
                        <a:rPr lang="en-US" dirty="0"/>
                        <a:t>Green- 1</a:t>
                      </a:r>
                      <a:endParaRPr lang="en-US" dirty="0"/>
                    </a:p>
                  </a:txBody>
                  <a:tcPr/>
                </a:tc>
                <a:tc>
                  <a:txBody>
                    <a:bodyPr/>
                    <a:lstStyle/>
                    <a:p>
                      <a:r>
                        <a:rPr lang="en-US" dirty="0"/>
                        <a:t>Pink- 1</a:t>
                      </a:r>
                      <a:endParaRPr lang="en-US" dirty="0"/>
                    </a:p>
                  </a:txBody>
                  <a:tcPr/>
                </a:tc>
              </a:tr>
              <a:tr h="370840">
                <a:tc>
                  <a:txBody>
                    <a:bodyPr/>
                    <a:lstStyle/>
                    <a:p>
                      <a:r>
                        <a:rPr lang="en-US" dirty="0"/>
                        <a:t>ii) </a:t>
                      </a:r>
                      <a:r>
                        <a:rPr lang="en-US" dirty="0" err="1"/>
                        <a:t>Sl</a:t>
                      </a:r>
                      <a:r>
                        <a:rPr lang="en-US" dirty="0"/>
                        <a:t> No. of paper seal used</a:t>
                      </a:r>
                      <a:endParaRPr lang="en-US" dirty="0"/>
                    </a:p>
                  </a:txBody>
                  <a:tcPr/>
                </a:tc>
                <a:tc>
                  <a:txBody>
                    <a:bodyPr/>
                    <a:lstStyle/>
                    <a:p>
                      <a:r>
                        <a:rPr lang="en-US" dirty="0"/>
                        <a:t>AA009758</a:t>
                      </a:r>
                      <a:endParaRPr lang="en-US" dirty="0"/>
                    </a:p>
                  </a:txBody>
                  <a:tcPr/>
                </a:tc>
                <a:tc>
                  <a:txBody>
                    <a:bodyPr/>
                    <a:lstStyle/>
                    <a:p>
                      <a:r>
                        <a:rPr lang="en-US" dirty="0"/>
                        <a:t>dsf98729</a:t>
                      </a:r>
                      <a:endParaRPr lang="en-US" dirty="0"/>
                    </a:p>
                  </a:txBody>
                  <a:tcPr/>
                </a:tc>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65125" y="122238"/>
            <a:ext cx="6584950" cy="609600"/>
          </a:xfrm>
        </p:spPr>
        <p:txBody>
          <a:bodyPr/>
          <a:lstStyle/>
          <a:p>
            <a:pPr eaLnBrk="1" hangingPunct="1"/>
            <a:r>
              <a:rPr lang="en-US" sz="2400" b="1" u="sng">
                <a:solidFill>
                  <a:srgbClr val="C00000"/>
                </a:solidFill>
              </a:rPr>
              <a:t>ACCOUNT OF VOTE RECORDED</a:t>
            </a:r>
            <a:endParaRPr lang="en-US" sz="2400" b="1" u="sng">
              <a:solidFill>
                <a:srgbClr val="C00000"/>
              </a:solidFill>
            </a:endParaRPr>
          </a:p>
        </p:txBody>
      </p:sp>
      <p:sp>
        <p:nvSpPr>
          <p:cNvPr id="68611" name="Rectangle 3"/>
          <p:cNvSpPr>
            <a:spLocks noGrp="1" noChangeArrowheads="1"/>
          </p:cNvSpPr>
          <p:nvPr>
            <p:ph idx="1"/>
          </p:nvPr>
        </p:nvSpPr>
        <p:spPr>
          <a:xfrm>
            <a:off x="381000" y="533400"/>
            <a:ext cx="6781800" cy="4313237"/>
          </a:xfrm>
        </p:spPr>
        <p:txBody>
          <a:bodyPr/>
          <a:lstStyle/>
          <a:p>
            <a:pPr marL="0" indent="0" eaLnBrk="1" hangingPunct="1">
              <a:lnSpc>
                <a:spcPct val="90000"/>
              </a:lnSpc>
            </a:pPr>
            <a:r>
              <a:rPr lang="en-US" sz="2400" dirty="0">
                <a:latin typeface="Candara" panose="020E0502030303020204" pitchFamily="34" charset="0"/>
              </a:rPr>
              <a:t> </a:t>
            </a:r>
            <a:r>
              <a:rPr lang="en-US" sz="2000" dirty="0"/>
              <a:t>Prepare form 17C Part-I;</a:t>
            </a:r>
            <a:endParaRPr lang="en-US" sz="2000" dirty="0"/>
          </a:p>
          <a:p>
            <a:pPr marL="0" indent="0" eaLnBrk="1" hangingPunct="1">
              <a:lnSpc>
                <a:spcPct val="90000"/>
              </a:lnSpc>
            </a:pPr>
            <a:r>
              <a:rPr lang="en-US" sz="2000" dirty="0">
                <a:solidFill>
                  <a:srgbClr val="FF0000"/>
                </a:solidFill>
              </a:rPr>
              <a:t>Total Elector assigned to PS= Total elector + Electors who have casted vote on basis of EDC</a:t>
            </a:r>
            <a:endParaRPr lang="en-US" sz="2000" dirty="0">
              <a:solidFill>
                <a:srgbClr val="FF0000"/>
              </a:solidFill>
            </a:endParaRPr>
          </a:p>
          <a:p>
            <a:pPr marL="0" indent="0" eaLnBrk="1" hangingPunct="1">
              <a:lnSpc>
                <a:spcPct val="90000"/>
              </a:lnSpc>
            </a:pPr>
            <a:endParaRPr lang="en-US" sz="600" dirty="0"/>
          </a:p>
          <a:p>
            <a:pPr marL="0" indent="0" algn="just" eaLnBrk="1" hangingPunct="1">
              <a:lnSpc>
                <a:spcPct val="90000"/>
              </a:lnSpc>
            </a:pPr>
            <a:r>
              <a:rPr lang="en-US" sz="2000" dirty="0"/>
              <a:t> Total no. of votes recorded must be equal to the total no. of    votes registered as per col. 1 of the register 17A minus no. of voters decided not to vote (as per remarks col. Of 17A) minus no. of voters not allowed to vote for violation of secrecy (as  per remarks col. Of 17A);  </a:t>
            </a:r>
            <a:r>
              <a:rPr lang="en-US" sz="2000" b="1" dirty="0">
                <a:solidFill>
                  <a:srgbClr val="C00000"/>
                </a:solidFill>
              </a:rPr>
              <a:t>(2-3-4=6)</a:t>
            </a:r>
            <a:endParaRPr lang="en-US" sz="2000" b="1" dirty="0">
              <a:solidFill>
                <a:srgbClr val="C00000"/>
              </a:solidFill>
            </a:endParaRPr>
          </a:p>
          <a:p>
            <a:pPr marL="0" indent="0" algn="just" eaLnBrk="1" hangingPunct="1">
              <a:lnSpc>
                <a:spcPct val="90000"/>
              </a:lnSpc>
              <a:buFont typeface="Arial" panose="020B0604020202020204" pitchFamily="34" charset="0"/>
              <a:buNone/>
            </a:pPr>
            <a:endParaRPr lang="en-US" sz="700" dirty="0"/>
          </a:p>
          <a:p>
            <a:pPr marL="0" indent="0" algn="just" eaLnBrk="1" hangingPunct="1">
              <a:lnSpc>
                <a:spcPct val="90000"/>
              </a:lnSpc>
            </a:pPr>
            <a:r>
              <a:rPr lang="en-US" sz="2000" dirty="0"/>
              <a:t> </a:t>
            </a:r>
            <a:r>
              <a:rPr lang="en-US" sz="2000" dirty="0">
                <a:solidFill>
                  <a:schemeClr val="accent1">
                    <a:lumMod val="75000"/>
                  </a:schemeClr>
                </a:solidFill>
              </a:rPr>
              <a:t>Supply attested copies of form 17C to all polling agents </a:t>
            </a:r>
            <a:r>
              <a:rPr lang="en-US" sz="2000" dirty="0"/>
              <a:t>present irrespective of asking and take receipt. Better to supply after all sealing works relating to polled EVM and polled materials are 	over;</a:t>
            </a:r>
            <a:endParaRPr lang="en-US" sz="2000" dirty="0"/>
          </a:p>
          <a:p>
            <a:pPr marL="0" indent="0" algn="just" eaLnBrk="1" hangingPunct="1">
              <a:lnSpc>
                <a:spcPct val="90000"/>
              </a:lnSpc>
            </a:pPr>
            <a:endParaRPr lang="en-US" sz="600" dirty="0"/>
          </a:p>
          <a:p>
            <a:pPr marL="0" indent="0" algn="just" eaLnBrk="1" hangingPunct="1">
              <a:lnSpc>
                <a:spcPct val="90000"/>
              </a:lnSpc>
            </a:pPr>
            <a:r>
              <a:rPr lang="en-US" sz="2000" dirty="0"/>
              <a:t> </a:t>
            </a:r>
            <a:r>
              <a:rPr lang="en-US" sz="2000" dirty="0">
                <a:solidFill>
                  <a:schemeClr val="accent1">
                    <a:lumMod val="75000"/>
                  </a:schemeClr>
                </a:solidFill>
              </a:rPr>
              <a:t>2 copies of 17C should be submitted in a separate cover at RC;</a:t>
            </a:r>
            <a:endParaRPr lang="en-US" sz="2000" dirty="0">
              <a:solidFill>
                <a:schemeClr val="accent1">
                  <a:lumMod val="75000"/>
                </a:schemeClr>
              </a:solidFill>
            </a:endParaRPr>
          </a:p>
          <a:p>
            <a:pPr marL="0" indent="0" algn="just" eaLnBrk="1" hangingPunct="1">
              <a:lnSpc>
                <a:spcPct val="90000"/>
              </a:lnSpc>
            </a:pPr>
            <a:endParaRPr lang="en-US" sz="600" dirty="0"/>
          </a:p>
          <a:p>
            <a:pPr marL="0" indent="0" algn="just" eaLnBrk="1" hangingPunct="1">
              <a:lnSpc>
                <a:spcPct val="90000"/>
              </a:lnSpc>
            </a:pPr>
            <a:r>
              <a:rPr lang="en-US" sz="2000" dirty="0"/>
              <a:t> Pr. O to make declaration at the close of poll and get   signatures of the agents present</a:t>
            </a:r>
            <a:endParaRPr lang="en-US" sz="2000" dirty="0"/>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EXUTURE13(PART 1)_001.png"/>
          <p:cNvPicPr>
            <a:picLocks noChangeAspect="1"/>
          </p:cNvPicPr>
          <p:nvPr/>
        </p:nvPicPr>
        <p:blipFill>
          <a:blip r:embed="rId1" cstate="print"/>
          <a:stretch>
            <a:fillRect/>
          </a:stretch>
        </p:blipFill>
        <p:spPr>
          <a:xfrm>
            <a:off x="0" y="0"/>
            <a:ext cx="7315200" cy="5486400"/>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EXUTURE13(PART 1)_003.png"/>
          <p:cNvPicPr>
            <a:picLocks noChangeAspect="1"/>
          </p:cNvPicPr>
          <p:nvPr/>
        </p:nvPicPr>
        <p:blipFill>
          <a:blip r:embed="rId1" cstate="print"/>
          <a:stretch>
            <a:fillRect/>
          </a:stretch>
        </p:blipFill>
        <p:spPr>
          <a:xfrm>
            <a:off x="0" y="78410"/>
            <a:ext cx="7315200" cy="540799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p:cNvPicPr>
          <p:nvPr/>
        </p:nvPicPr>
        <p:blipFill>
          <a:blip r:embed="rId1" cstate="print"/>
          <a:srcRect/>
          <a:stretch>
            <a:fillRect/>
          </a:stretch>
        </p:blipFill>
        <p:spPr bwMode="auto">
          <a:xfrm>
            <a:off x="152400" y="-55894"/>
            <a:ext cx="6858000" cy="5380369"/>
          </a:xfrm>
          <a:prstGeom prst="rect">
            <a:avLst/>
          </a:prstGeom>
          <a:noFill/>
          <a:ln w="9525">
            <a:noFill/>
            <a:miter lim="800000"/>
            <a:headEnd/>
            <a:tailEnd/>
          </a:ln>
        </p:spPr>
      </p:pic>
      <p:sp>
        <p:nvSpPr>
          <p:cNvPr id="3" name="Footer Placeholder 2"/>
          <p:cNvSpPr>
            <a:spLocks noGrp="1"/>
          </p:cNvSpPr>
          <p:nvPr>
            <p:ph type="ftr" sz="quarter" idx="11"/>
          </p:nvPr>
        </p:nvSpPr>
        <p:spPr/>
        <p:txBody>
          <a:bodyPr/>
          <a:lstStyle/>
          <a:p>
            <a:pPr>
              <a:defRPr/>
            </a:pPr>
            <a:r>
              <a:rPr lang="en-IN" dirty="0"/>
              <a:t>Greater Participation for a Stronger Democracy</a:t>
            </a: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315200" cy="914400"/>
          </a:xfrm>
        </p:spPr>
        <p:txBody>
          <a:bodyPr/>
          <a:lstStyle/>
          <a:p>
            <a:r>
              <a:rPr lang="en-IN" sz="2800" b="1" u="sng" dirty="0">
                <a:solidFill>
                  <a:srgbClr val="0070C0"/>
                </a:solidFill>
              </a:rPr>
              <a:t>Items to be signed by polling agents on Poll day</a:t>
            </a:r>
            <a:endParaRPr lang="en-IN" sz="2800" b="1" u="sng" dirty="0">
              <a:solidFill>
                <a:srgbClr val="0070C0"/>
              </a:solidFill>
            </a:endParaRPr>
          </a:p>
        </p:txBody>
      </p:sp>
      <p:sp>
        <p:nvSpPr>
          <p:cNvPr id="3" name="Content Placeholder 2"/>
          <p:cNvSpPr>
            <a:spLocks noGrp="1"/>
          </p:cNvSpPr>
          <p:nvPr>
            <p:ph idx="1"/>
          </p:nvPr>
        </p:nvSpPr>
        <p:spPr>
          <a:xfrm>
            <a:off x="0" y="533400"/>
            <a:ext cx="7315200" cy="3621088"/>
          </a:xfrm>
          <a:solidFill>
            <a:schemeClr val="bg1"/>
          </a:solidFill>
        </p:spPr>
        <p:txBody>
          <a:bodyPr/>
          <a:lstStyle/>
          <a:p>
            <a:pPr algn="just"/>
            <a:r>
              <a:rPr lang="en-IN" sz="2000" dirty="0" err="1"/>
              <a:t>Pr.O’s</a:t>
            </a:r>
            <a:r>
              <a:rPr lang="en-IN" sz="2000" dirty="0"/>
              <a:t> Report I, II, III  and Mock Poll slips envelope. (</a:t>
            </a:r>
            <a:r>
              <a:rPr lang="en-IN" sz="2000" dirty="0">
                <a:solidFill>
                  <a:schemeClr val="accent1">
                    <a:lumMod val="75000"/>
                  </a:schemeClr>
                </a:solidFill>
              </a:rPr>
              <a:t>before commencement of poll and on subsequent replacement of EVM if any</a:t>
            </a:r>
            <a:r>
              <a:rPr lang="en-IN" sz="2000" dirty="0"/>
              <a:t>)</a:t>
            </a:r>
            <a:endParaRPr lang="en-IN" sz="2000" dirty="0"/>
          </a:p>
          <a:p>
            <a:r>
              <a:rPr lang="en-IN" sz="2000" dirty="0"/>
              <a:t>Green paper seal, Pink paper Seal, </a:t>
            </a:r>
            <a:r>
              <a:rPr lang="en-IN" sz="2000" dirty="0" err="1"/>
              <a:t>Spl</a:t>
            </a:r>
            <a:r>
              <a:rPr lang="en-IN" sz="2000" dirty="0"/>
              <a:t>. Tag- At the </a:t>
            </a:r>
            <a:r>
              <a:rPr lang="en-IN" sz="2000" dirty="0">
                <a:solidFill>
                  <a:schemeClr val="accent1">
                    <a:lumMod val="75000"/>
                  </a:schemeClr>
                </a:solidFill>
              </a:rPr>
              <a:t>time of sealing CU after mock poll</a:t>
            </a:r>
            <a:endParaRPr lang="en-IN" sz="2000" dirty="0">
              <a:solidFill>
                <a:schemeClr val="accent1">
                  <a:lumMod val="75000"/>
                </a:schemeClr>
              </a:solidFill>
            </a:endParaRPr>
          </a:p>
          <a:p>
            <a:r>
              <a:rPr lang="en-IN" sz="2000" dirty="0"/>
              <a:t>Presiding Officer’s Declaration</a:t>
            </a:r>
            <a:endParaRPr lang="en-IN" sz="2000" dirty="0"/>
          </a:p>
          <a:p>
            <a:pPr lvl="1"/>
            <a:r>
              <a:rPr lang="en-IN" sz="2000" dirty="0"/>
              <a:t>Part-I: </a:t>
            </a:r>
            <a:r>
              <a:rPr lang="en-IN" sz="2000" dirty="0">
                <a:solidFill>
                  <a:schemeClr val="accent1">
                    <a:lumMod val="75000"/>
                  </a:schemeClr>
                </a:solidFill>
              </a:rPr>
              <a:t>before commencement </a:t>
            </a:r>
            <a:r>
              <a:rPr lang="en-IN" sz="2000" dirty="0"/>
              <a:t>of poll</a:t>
            </a:r>
            <a:endParaRPr lang="en-IN" sz="2000" dirty="0"/>
          </a:p>
          <a:p>
            <a:pPr lvl="1"/>
            <a:r>
              <a:rPr lang="en-IN" sz="2000" dirty="0"/>
              <a:t>Part-II: on </a:t>
            </a:r>
            <a:r>
              <a:rPr lang="en-IN" sz="2000" dirty="0">
                <a:solidFill>
                  <a:schemeClr val="accent1">
                    <a:lumMod val="75000"/>
                  </a:schemeClr>
                </a:solidFill>
              </a:rPr>
              <a:t>subsequent replacement </a:t>
            </a:r>
            <a:r>
              <a:rPr lang="en-IN" sz="2000" dirty="0"/>
              <a:t>of EVM if any</a:t>
            </a:r>
            <a:endParaRPr lang="en-IN" sz="2000" dirty="0"/>
          </a:p>
          <a:p>
            <a:pPr lvl="1"/>
            <a:r>
              <a:rPr lang="en-IN" sz="2000" dirty="0"/>
              <a:t>Part-III: </a:t>
            </a:r>
            <a:r>
              <a:rPr lang="en-IN" sz="2000" dirty="0">
                <a:solidFill>
                  <a:schemeClr val="accent1">
                    <a:lumMod val="75000"/>
                  </a:schemeClr>
                </a:solidFill>
              </a:rPr>
              <a:t>At end of poll</a:t>
            </a:r>
            <a:endParaRPr lang="en-IN" sz="2000" dirty="0">
              <a:solidFill>
                <a:schemeClr val="accent1">
                  <a:lumMod val="75000"/>
                </a:schemeClr>
              </a:solidFill>
            </a:endParaRPr>
          </a:p>
          <a:p>
            <a:pPr lvl="1"/>
            <a:r>
              <a:rPr lang="en-IN" sz="2000" dirty="0"/>
              <a:t>Part-IV: </a:t>
            </a:r>
            <a:r>
              <a:rPr lang="en-IN" sz="2000" dirty="0">
                <a:solidFill>
                  <a:schemeClr val="accent1">
                    <a:lumMod val="75000"/>
                  </a:schemeClr>
                </a:solidFill>
              </a:rPr>
              <a:t>After sealing of EVM</a:t>
            </a:r>
            <a:endParaRPr lang="en-IN" sz="2000" dirty="0">
              <a:solidFill>
                <a:schemeClr val="accent1">
                  <a:lumMod val="75000"/>
                </a:schemeClr>
              </a:solidFill>
            </a:endParaRPr>
          </a:p>
          <a:p>
            <a:r>
              <a:rPr lang="en-IN" sz="2000" dirty="0"/>
              <a:t>17A- In case of Test Vote is cast u/r 49MA</a:t>
            </a:r>
            <a:endParaRPr lang="en-IN" sz="2000" dirty="0"/>
          </a:p>
          <a:p>
            <a:r>
              <a:rPr lang="en-IN" sz="2000" dirty="0">
                <a:solidFill>
                  <a:schemeClr val="accent1">
                    <a:lumMod val="75000"/>
                  </a:schemeClr>
                </a:solidFill>
              </a:rPr>
              <a:t>17A- after close of poll, below </a:t>
            </a:r>
            <a:r>
              <a:rPr lang="en-IN" sz="2000" dirty="0" err="1">
                <a:solidFill>
                  <a:schemeClr val="accent1">
                    <a:lumMod val="75000"/>
                  </a:schemeClr>
                </a:solidFill>
              </a:rPr>
              <a:t>PrO’s</a:t>
            </a:r>
            <a:r>
              <a:rPr lang="en-IN" sz="2000" dirty="0">
                <a:solidFill>
                  <a:schemeClr val="accent1">
                    <a:lumMod val="75000"/>
                  </a:schemeClr>
                </a:solidFill>
              </a:rPr>
              <a:t> signature</a:t>
            </a:r>
            <a:endParaRPr lang="en-IN" sz="2000" dirty="0">
              <a:solidFill>
                <a:schemeClr val="accent1">
                  <a:lumMod val="75000"/>
                </a:schemeClr>
              </a:solidFill>
            </a:endParaRPr>
          </a:p>
          <a:p>
            <a:r>
              <a:rPr lang="en-IN" sz="2000" dirty="0"/>
              <a:t>17C Part-I (</a:t>
            </a:r>
            <a:r>
              <a:rPr lang="en-IN" sz="2000" dirty="0">
                <a:solidFill>
                  <a:schemeClr val="accent1">
                    <a:lumMod val="75000"/>
                  </a:schemeClr>
                </a:solidFill>
              </a:rPr>
              <a:t>after poll</a:t>
            </a:r>
            <a:r>
              <a:rPr lang="en-IN" sz="2000" dirty="0"/>
              <a:t>)</a:t>
            </a:r>
            <a:endParaRPr lang="en-IN" sz="2000" dirty="0"/>
          </a:p>
          <a:p>
            <a:r>
              <a:rPr lang="en-IN" sz="2000" dirty="0"/>
              <a:t>Movement sheet as and when applicable</a:t>
            </a:r>
            <a:endParaRPr lang="en-IN" sz="2000"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69545" y="152400"/>
            <a:ext cx="6985000" cy="5221605"/>
          </a:xfrm>
          <a:prstGeom prst="rect">
            <a:avLst/>
          </a:prstGeom>
          <a:solidFill>
            <a:srgbClr val="FFFF00"/>
          </a:solidFill>
          <a:ln w="9525">
            <a:noFill/>
          </a:ln>
        </p:spPr>
        <p:txBody>
          <a:bodyPr wrap="square">
            <a:spAutoFit/>
          </a:bodyPr>
          <a:p>
            <a:pPr marL="228600" indent="-228600" algn="ctr"/>
            <a:r>
              <a:rPr lang="en-US" sz="2400" b="1">
                <a:solidFill>
                  <a:srgbClr val="0070C0"/>
                </a:solidFill>
                <a:latin typeface="Times New Roman" panose="02020603050405020304" pitchFamily="18" charset="0"/>
                <a:cs typeface="等线 Light" charset="0"/>
              </a:rPr>
              <a:t>Affixing of Seal thereon by the Polling Agents: </a:t>
            </a:r>
            <a:endParaRPr lang="en-US" sz="2400" b="1">
              <a:solidFill>
                <a:srgbClr val="0070C0"/>
              </a:solidFill>
              <a:latin typeface="Times New Roman" panose="02020603050405020304" pitchFamily="18" charset="0"/>
              <a:cs typeface="等线 Light" charset="0"/>
            </a:endParaRPr>
          </a:p>
          <a:p>
            <a:pPr marL="228600" indent="-228600" algn="just">
              <a:lnSpc>
                <a:spcPct val="120000"/>
              </a:lnSpc>
            </a:pPr>
            <a:r>
              <a:rPr lang="en-US" sz="2400" b="1">
                <a:solidFill>
                  <a:srgbClr val="0070C0"/>
                </a:solidFill>
                <a:latin typeface="Times New Roman" panose="02020603050405020304" pitchFamily="18" charset="0"/>
                <a:cs typeface="等线 Light" charset="0"/>
              </a:rPr>
              <a:t> </a:t>
            </a:r>
            <a:r>
              <a:rPr lang="en-IN" altLang="en-US" sz="2400" b="1">
                <a:solidFill>
                  <a:srgbClr val="0070C0"/>
                </a:solidFill>
                <a:latin typeface="Times New Roman" panose="02020603050405020304" pitchFamily="18" charset="0"/>
                <a:cs typeface="等线 Light" charset="0"/>
              </a:rPr>
              <a:t>  </a:t>
            </a:r>
            <a:r>
              <a:rPr lang="en-US" sz="1800" b="0">
                <a:solidFill>
                  <a:srgbClr val="000000"/>
                </a:solidFill>
                <a:latin typeface="Times New Roman" panose="02020603050405020304" pitchFamily="18" charset="0"/>
                <a:cs typeface="Calibri" panose="020F0502020204030204" pitchFamily="34" charset="0"/>
              </a:rPr>
              <a:t>The Polling Agents present at the polling station are also permitted to affix their seals, in addition to the seal of the Presiding Officer, on the envelopes and packets containing the following documents:(a)    The marked copy of the electoral roll;(b) Register of Voters;(c) Voters slips;(d) The tendered ballot papers and the list of tendered voters in Form 17B;(e) The unused tendered ballot papers;(f) The list of challenged votes;(g) The unused and damaged paper seals, if any;(h) Appointment letters of Polling Agents; and(i) Any other papers that the Returning Officer has directed to be kept in a sealed packet.</a:t>
            </a:r>
            <a:endParaRPr lang="en-US" sz="1800" b="0">
              <a:solidFill>
                <a:srgbClr val="000000"/>
              </a:solidFill>
              <a:latin typeface="Times New Roman" panose="02020603050405020304" pitchFamily="18"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Text Box 100"/>
          <p:cNvSpPr txBox="1"/>
          <p:nvPr/>
        </p:nvSpPr>
        <p:spPr>
          <a:xfrm>
            <a:off x="152400" y="152400"/>
            <a:ext cx="7002145" cy="5255260"/>
          </a:xfrm>
          <a:prstGeom prst="rect">
            <a:avLst/>
          </a:prstGeom>
          <a:solidFill>
            <a:schemeClr val="accent6">
              <a:lumMod val="40000"/>
              <a:lumOff val="60000"/>
            </a:schemeClr>
          </a:solidFill>
          <a:ln w="9525">
            <a:noFill/>
          </a:ln>
        </p:spPr>
        <p:txBody>
          <a:bodyPr wrap="square">
            <a:spAutoFit/>
          </a:bodyPr>
          <a:p>
            <a:pPr marL="0" indent="0" algn="ctr">
              <a:lnSpc>
                <a:spcPct val="140000"/>
              </a:lnSpc>
            </a:pPr>
            <a:r>
              <a:rPr lang="en-US" sz="2400" b="1">
                <a:solidFill>
                  <a:srgbClr val="0070C0"/>
                </a:solidFill>
                <a:latin typeface="Times New Roman" panose="02020603050405020304" pitchFamily="18" charset="0"/>
                <a:cs typeface="Calibri" panose="020F0502020204030204" pitchFamily="34" charset="0"/>
              </a:rPr>
              <a:t>Randomization of Micro Observers:</a:t>
            </a:r>
            <a:endParaRPr lang="en-US" sz="1900" b="1">
              <a:solidFill>
                <a:srgbClr val="000000"/>
              </a:solidFill>
              <a:latin typeface="Times New Roman" panose="02020603050405020304" pitchFamily="18" charset="0"/>
              <a:cs typeface="Calibri" panose="020F0502020204030204" pitchFamily="34" charset="0"/>
            </a:endParaRPr>
          </a:p>
          <a:p>
            <a:pPr marL="285750" indent="-285750" algn="just">
              <a:lnSpc>
                <a:spcPct val="140000"/>
              </a:lnSpc>
              <a:buFont typeface="Arial" panose="020B0604020202020204" pitchFamily="34" charset="0"/>
              <a:buChar char="•"/>
            </a:pPr>
            <a:r>
              <a:rPr lang="en-US" sz="1800" b="0">
                <a:solidFill>
                  <a:srgbClr val="000000"/>
                </a:solidFill>
                <a:latin typeface="Times New Roman" panose="02020603050405020304" pitchFamily="18" charset="0"/>
                <a:cs typeface="Calibri" panose="020F0502020204030204" pitchFamily="34" charset="0"/>
              </a:rPr>
              <a:t>Based on the decision the General Observers deployed by the Commission to deploy to deploy Micro Observers, randomisation of available Micro Observers will be done in the presence of Observers amongst those identified Polling Stations. </a:t>
            </a:r>
            <a:endParaRPr lang="en-US" sz="1800" b="0">
              <a:solidFill>
                <a:srgbClr val="000000"/>
              </a:solidFill>
              <a:latin typeface="Times New Roman" panose="02020603050405020304" pitchFamily="18" charset="0"/>
              <a:cs typeface="Calibri" panose="020F0502020204030204" pitchFamily="34" charset="0"/>
            </a:endParaRPr>
          </a:p>
          <a:p>
            <a:pPr marL="285750" indent="-285750" algn="just">
              <a:lnSpc>
                <a:spcPct val="140000"/>
              </a:lnSpc>
              <a:buFont typeface="Arial" panose="020B0604020202020204" pitchFamily="34" charset="0"/>
              <a:buChar char="•"/>
            </a:pPr>
            <a:r>
              <a:rPr lang="en-US" sz="1800" b="0">
                <a:solidFill>
                  <a:srgbClr val="000000"/>
                </a:solidFill>
                <a:latin typeface="Times New Roman" panose="02020603050405020304" pitchFamily="18" charset="0"/>
                <a:cs typeface="Calibri" panose="020F0502020204030204" pitchFamily="34" charset="0"/>
              </a:rPr>
              <a:t>It shall be ensured that they are not deployed in the home Assembly Constituencies/ Segments. </a:t>
            </a:r>
            <a:endParaRPr lang="en-US" sz="1800" b="0">
              <a:solidFill>
                <a:srgbClr val="000000"/>
              </a:solidFill>
              <a:latin typeface="Times New Roman" panose="02020603050405020304" pitchFamily="18" charset="0"/>
              <a:cs typeface="Calibri" panose="020F0502020204030204" pitchFamily="34" charset="0"/>
            </a:endParaRPr>
          </a:p>
          <a:p>
            <a:pPr marL="285750" indent="-285750" algn="just">
              <a:lnSpc>
                <a:spcPct val="140000"/>
              </a:lnSpc>
              <a:buFont typeface="Arial" panose="020B0604020202020204" pitchFamily="34" charset="0"/>
              <a:buChar char="•"/>
            </a:pPr>
            <a:r>
              <a:rPr lang="en-US" sz="1800" b="0">
                <a:solidFill>
                  <a:srgbClr val="000000"/>
                </a:solidFill>
                <a:latin typeface="Times New Roman" panose="02020603050405020304" pitchFamily="18" charset="0"/>
                <a:cs typeface="Calibri" panose="020F0502020204030204" pitchFamily="34" charset="0"/>
              </a:rPr>
              <a:t>All efforts should, however be, made to put them on duty in the same Parliamentary Constituency where they are enrolled as voters, to enable them to exercise their franchise through Election Duty Certificates. </a:t>
            </a:r>
            <a:endParaRPr lang="en-US" sz="1800" b="0">
              <a:solidFill>
                <a:srgbClr val="000000"/>
              </a:solidFill>
              <a:latin typeface="Times New Roman" panose="02020603050405020304" pitchFamily="18" charset="0"/>
              <a:cs typeface="Calibri" panose="020F0502020204030204" pitchFamily="34" charset="0"/>
            </a:endParaRPr>
          </a:p>
          <a:p>
            <a:pPr marL="285750" indent="-285750" algn="just">
              <a:lnSpc>
                <a:spcPct val="140000"/>
              </a:lnSpc>
              <a:buFont typeface="Arial" panose="020B0604020202020204" pitchFamily="34" charset="0"/>
              <a:buChar char="•"/>
            </a:pPr>
            <a:r>
              <a:rPr lang="en-US" sz="1800" b="0">
                <a:solidFill>
                  <a:srgbClr val="000000"/>
                </a:solidFill>
                <a:latin typeface="Times New Roman" panose="02020603050405020304" pitchFamily="18" charset="0"/>
                <a:cs typeface="Calibri" panose="020F0502020204030204" pitchFamily="34" charset="0"/>
              </a:rPr>
              <a:t>The exact Polling Station, where they will be on duty, shall only be informed on the day of departure.</a:t>
            </a:r>
            <a:endParaRPr lang="en-US" sz="1800" b="0">
              <a:solidFill>
                <a:srgbClr val="000000"/>
              </a:solidFill>
              <a:latin typeface="Times New Roman" panose="02020603050405020304" pitchFamily="18" charset="0"/>
              <a:cs typeface="Calibri" panose="020F0502020204030204"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304800"/>
            <a:ext cx="7162800" cy="473075"/>
          </a:xfrm>
        </p:spPr>
        <p:txBody>
          <a:bodyPr/>
          <a:lstStyle/>
          <a:p>
            <a:pPr eaLnBrk="1" hangingPunct="1"/>
            <a:r>
              <a:rPr lang="en-US" sz="2400" b="1" u="sng" dirty="0">
                <a:solidFill>
                  <a:srgbClr val="0070C0"/>
                </a:solidFill>
              </a:rPr>
              <a:t>SEALING OF EVM  and Polled Materials AFTER POLL</a:t>
            </a:r>
            <a:endParaRPr lang="en-US" sz="2400" b="1" u="sng" dirty="0">
              <a:solidFill>
                <a:srgbClr val="0070C0"/>
              </a:solidFill>
            </a:endParaRPr>
          </a:p>
        </p:txBody>
      </p:sp>
      <p:sp>
        <p:nvSpPr>
          <p:cNvPr id="72707" name="Rectangle 3"/>
          <p:cNvSpPr>
            <a:spLocks noGrp="1" noChangeArrowheads="1"/>
          </p:cNvSpPr>
          <p:nvPr>
            <p:ph idx="1"/>
          </p:nvPr>
        </p:nvSpPr>
        <p:spPr>
          <a:xfrm>
            <a:off x="152400" y="1447800"/>
            <a:ext cx="6994525" cy="3200400"/>
          </a:xfrm>
        </p:spPr>
        <p:txBody>
          <a:bodyPr/>
          <a:lstStyle/>
          <a:p>
            <a:pPr algn="just" eaLnBrk="1" hangingPunct="1">
              <a:lnSpc>
                <a:spcPct val="90000"/>
              </a:lnSpc>
            </a:pPr>
            <a:r>
              <a:rPr lang="en-US" sz="1800" dirty="0"/>
              <a:t>Switch off the CU &amp; put in Carrying case and seal it at both ends with addressed tag with the help of seal of Presiding Officer;</a:t>
            </a:r>
            <a:endParaRPr lang="en-US" sz="1800" dirty="0"/>
          </a:p>
          <a:p>
            <a:pPr algn="just" eaLnBrk="1" hangingPunct="1">
              <a:lnSpc>
                <a:spcPct val="90000"/>
              </a:lnSpc>
            </a:pPr>
            <a:endParaRPr lang="en-US" sz="1800" dirty="0"/>
          </a:p>
          <a:p>
            <a:pPr algn="just" eaLnBrk="1" hangingPunct="1">
              <a:lnSpc>
                <a:spcPct val="90000"/>
              </a:lnSpc>
            </a:pPr>
            <a:r>
              <a:rPr lang="en-US" sz="1800" dirty="0"/>
              <a:t>Agents present should be asked to affix their seals;</a:t>
            </a:r>
            <a:endParaRPr lang="en-US" sz="1800" dirty="0"/>
          </a:p>
          <a:p>
            <a:pPr algn="just" eaLnBrk="1" hangingPunct="1">
              <a:lnSpc>
                <a:spcPct val="90000"/>
              </a:lnSpc>
            </a:pPr>
            <a:endParaRPr lang="en-US" sz="1800" dirty="0"/>
          </a:p>
          <a:p>
            <a:pPr algn="just" eaLnBrk="1" hangingPunct="1">
              <a:lnSpc>
                <a:spcPct val="90000"/>
              </a:lnSpc>
            </a:pPr>
            <a:r>
              <a:rPr lang="en-US" sz="1800" dirty="0"/>
              <a:t>Names of candidates/ polling agents who have affixed their 	seals on carrying cases of CU should be noted in the 	declaration at the close of poll;</a:t>
            </a:r>
            <a:endParaRPr lang="en-US" sz="1800" dirty="0"/>
          </a:p>
          <a:p>
            <a:pPr algn="just" eaLnBrk="1" hangingPunct="1">
              <a:lnSpc>
                <a:spcPct val="90000"/>
              </a:lnSpc>
            </a:pPr>
            <a:endParaRPr lang="en-US" sz="1800" dirty="0"/>
          </a:p>
          <a:p>
            <a:pPr algn="just" eaLnBrk="1" hangingPunct="1">
              <a:lnSpc>
                <a:spcPct val="90000"/>
              </a:lnSpc>
              <a:buFont typeface="Arial" panose="020B0604020202020204" pitchFamily="34" charset="0"/>
              <a:buNone/>
            </a:pPr>
            <a:r>
              <a:rPr lang="en-US" sz="1800" dirty="0"/>
              <a:t>	</a:t>
            </a:r>
            <a:endParaRPr lang="en-US" sz="1800" dirty="0"/>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62000" y="219075"/>
            <a:ext cx="6384925" cy="542925"/>
          </a:xfrm>
        </p:spPr>
        <p:txBody>
          <a:bodyPr rtlCol="0">
            <a:normAutofit fontScale="90000"/>
          </a:bodyPr>
          <a:lstStyle/>
          <a:p>
            <a:pPr defTabSz="731520" eaLnBrk="1" fontAlgn="auto" hangingPunct="1">
              <a:spcAft>
                <a:spcPts val="0"/>
              </a:spcAft>
              <a:defRPr/>
            </a:pPr>
            <a:r>
              <a:rPr lang="en-US" sz="3200" b="1" u="sng" dirty="0">
                <a:solidFill>
                  <a:srgbClr val="00B0F0"/>
                </a:solidFill>
              </a:rPr>
              <a:t>PREPARATION OF PRO’S DIARY</a:t>
            </a:r>
            <a:endParaRPr lang="en-US" sz="3200" b="1" u="sng" dirty="0">
              <a:solidFill>
                <a:srgbClr val="00B0F0"/>
              </a:solidFill>
            </a:endParaRPr>
          </a:p>
        </p:txBody>
      </p:sp>
      <p:sp>
        <p:nvSpPr>
          <p:cNvPr id="78851" name="Rectangle 3"/>
          <p:cNvSpPr>
            <a:spLocks noGrp="1" noChangeArrowheads="1"/>
          </p:cNvSpPr>
          <p:nvPr>
            <p:ph idx="1"/>
          </p:nvPr>
        </p:nvSpPr>
        <p:spPr>
          <a:xfrm>
            <a:off x="838200" y="1219200"/>
            <a:ext cx="5999163" cy="3475038"/>
          </a:xfrm>
        </p:spPr>
        <p:txBody>
          <a:bodyPr/>
          <a:lstStyle/>
          <a:p>
            <a:pPr eaLnBrk="1" hangingPunct="1"/>
            <a:r>
              <a:rPr lang="en-US" sz="2000" dirty="0"/>
              <a:t>Record relevant events as and when they occur at regular intervals;</a:t>
            </a:r>
            <a:endParaRPr lang="en-US" sz="2000" dirty="0"/>
          </a:p>
          <a:p>
            <a:pPr eaLnBrk="1" hangingPunct="1"/>
            <a:endParaRPr lang="en-US" sz="2000" dirty="0"/>
          </a:p>
          <a:p>
            <a:pPr eaLnBrk="1" hangingPunct="1"/>
            <a:r>
              <a:rPr lang="en-US" sz="2000" dirty="0"/>
              <a:t>Any lapse of writing diary at regular intervals is seriously viewed by ECI;</a:t>
            </a:r>
            <a:endParaRPr lang="en-US" sz="2000" dirty="0"/>
          </a:p>
          <a:p>
            <a:pPr eaLnBrk="1" hangingPunct="1"/>
            <a:endParaRPr lang="en-US" sz="2000" dirty="0"/>
          </a:p>
          <a:p>
            <a:pPr eaLnBrk="1" hangingPunct="1"/>
            <a:r>
              <a:rPr lang="en-US" sz="2000" dirty="0"/>
              <a:t>One of the important documents verified by the OBSERVER on the day after poll at the time of scrutiny;</a:t>
            </a:r>
            <a:endParaRPr lang="en-US" sz="2000" dirty="0"/>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65125" y="222250"/>
            <a:ext cx="6584950" cy="609600"/>
          </a:xfrm>
        </p:spPr>
        <p:txBody>
          <a:bodyPr/>
          <a:lstStyle/>
          <a:p>
            <a:pPr eaLnBrk="1" hangingPunct="1"/>
            <a:r>
              <a:rPr lang="en-US" sz="2800" b="1" u="sng">
                <a:solidFill>
                  <a:srgbClr val="00B0F0"/>
                </a:solidFill>
              </a:rPr>
              <a:t>Visit Sheet</a:t>
            </a:r>
            <a:endParaRPr lang="en-US" sz="2800" b="1" u="sng">
              <a:solidFill>
                <a:srgbClr val="00B0F0"/>
              </a:solidFill>
            </a:endParaRPr>
          </a:p>
        </p:txBody>
      </p:sp>
      <p:sp>
        <p:nvSpPr>
          <p:cNvPr id="79875" name="Rectangle 3"/>
          <p:cNvSpPr>
            <a:spLocks noGrp="1" noChangeArrowheads="1"/>
          </p:cNvSpPr>
          <p:nvPr>
            <p:ph idx="1"/>
          </p:nvPr>
        </p:nvSpPr>
        <p:spPr>
          <a:xfrm>
            <a:off x="533400" y="1143000"/>
            <a:ext cx="6416675" cy="3657600"/>
          </a:xfrm>
        </p:spPr>
        <p:txBody>
          <a:bodyPr/>
          <a:lstStyle/>
          <a:p>
            <a:pPr algn="just" eaLnBrk="1" hangingPunct="1">
              <a:lnSpc>
                <a:spcPct val="140000"/>
              </a:lnSpc>
            </a:pPr>
            <a:r>
              <a:rPr lang="en-US" sz="1800"/>
              <a:t>Patrolling Magistrate, Sector Officer, Zonal Magistrate, DEO, RO, AROs and Election Observers, whenever they visit any polling station, shall make an entry in the VISIT SHEET</a:t>
            </a:r>
            <a:r>
              <a:rPr lang="en-US" sz="1800" u="sng"/>
              <a:t> </a:t>
            </a:r>
            <a:r>
              <a:rPr lang="en-US" sz="1800"/>
              <a:t>kept with the Presiding Officers. Visit Sheet shall be deposited after end of poll along with Presiding Officer's Diary.</a:t>
            </a:r>
            <a:endParaRPr lang="en-US" sz="1800"/>
          </a:p>
          <a:p>
            <a:pPr algn="just" eaLnBrk="1" hangingPunct="1">
              <a:lnSpc>
                <a:spcPct val="90000"/>
              </a:lnSpc>
              <a:buFont typeface="Arial" panose="020B0604020202020204" pitchFamily="34" charset="0"/>
              <a:buNone/>
            </a:pPr>
            <a:endParaRPr lang="en-US" sz="1800"/>
          </a:p>
          <a:p>
            <a:pPr algn="just" eaLnBrk="1" hangingPunct="1">
              <a:lnSpc>
                <a:spcPct val="90000"/>
              </a:lnSpc>
              <a:buFont typeface="Arial" panose="020B0604020202020204" pitchFamily="34" charset="0"/>
              <a:buNone/>
            </a:pPr>
            <a:endParaRPr lang="en-US" sz="1800"/>
          </a:p>
          <a:p>
            <a:pPr algn="just" eaLnBrk="1" hangingPunct="1">
              <a:lnSpc>
                <a:spcPct val="90000"/>
              </a:lnSpc>
            </a:pPr>
            <a:r>
              <a:rPr lang="en-US" sz="1800"/>
              <a:t>One of the important documents that will be verified by the OBSERVER on the day after poll at the time of scrutiny</a:t>
            </a:r>
            <a:endParaRPr lang="en-US" sz="1800"/>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6200"/>
            <a:ext cx="7086600" cy="5201424"/>
          </a:xfrm>
          <a:prstGeom prst="rect">
            <a:avLst/>
          </a:prstGeom>
        </p:spPr>
        <p:txBody>
          <a:bodyPr wrap="square">
            <a:spAutoFit/>
          </a:bodyPr>
          <a:lstStyle/>
          <a:p>
            <a:pPr algn="just"/>
            <a:r>
              <a:rPr lang="en-US" sz="1400" dirty="0">
                <a:solidFill>
                  <a:prstClr val="black"/>
                </a:solidFill>
              </a:rPr>
              <a:t>			</a:t>
            </a:r>
            <a:endParaRPr lang="en-US" sz="1400" dirty="0">
              <a:solidFill>
                <a:prstClr val="black"/>
              </a:solidFill>
            </a:endParaRPr>
          </a:p>
          <a:p>
            <a:pPr algn="ctr"/>
            <a:r>
              <a:rPr lang="en-US" sz="2400" b="1" dirty="0" smtClean="0">
                <a:solidFill>
                  <a:prstClr val="black"/>
                </a:solidFill>
              </a:rPr>
              <a:t>Six </a:t>
            </a:r>
            <a:r>
              <a:rPr lang="en-US" sz="2400" b="1" dirty="0">
                <a:solidFill>
                  <a:prstClr val="black"/>
                </a:solidFill>
              </a:rPr>
              <a:t>separate large </a:t>
            </a:r>
            <a:r>
              <a:rPr lang="en-US" sz="2400" b="1" dirty="0" smtClean="0">
                <a:solidFill>
                  <a:prstClr val="black"/>
                </a:solidFill>
              </a:rPr>
              <a:t>packets</a:t>
            </a:r>
            <a:r>
              <a:rPr lang="en-US" sz="2400" b="1" dirty="0">
                <a:solidFill>
                  <a:prstClr val="black"/>
                </a:solidFill>
              </a:rPr>
              <a:t>:</a:t>
            </a:r>
            <a:r>
              <a:rPr lang="en-US" sz="2400" b="1" dirty="0" smtClean="0">
                <a:solidFill>
                  <a:prstClr val="black"/>
                </a:solidFill>
              </a:rPr>
              <a:t> </a:t>
            </a:r>
            <a:endParaRPr lang="en-US" sz="2400" b="1" dirty="0" smtClean="0">
              <a:solidFill>
                <a:prstClr val="black"/>
              </a:solidFill>
            </a:endParaRPr>
          </a:p>
          <a:p>
            <a:pPr algn="just"/>
            <a:r>
              <a:rPr lang="en-US" sz="1400" dirty="0" smtClean="0">
                <a:solidFill>
                  <a:prstClr val="black"/>
                </a:solidFill>
              </a:rPr>
              <a:t>Even </a:t>
            </a:r>
            <a:r>
              <a:rPr lang="en-US" sz="1400" dirty="0">
                <a:solidFill>
                  <a:prstClr val="black"/>
                </a:solidFill>
              </a:rPr>
              <a:t>if a statement or record to be mentioned in the statutory form or non-statutory form is ‘Nil’, such ‘Nil ‘remark should be marked on the concerned statutory form or non-statutory form and placed in the respective envelopes and packed in the large </a:t>
            </a:r>
            <a:r>
              <a:rPr lang="en-US" sz="1400" dirty="0" smtClean="0">
                <a:solidFill>
                  <a:prstClr val="black"/>
                </a:solidFill>
              </a:rPr>
              <a:t>packets. </a:t>
            </a:r>
            <a:endParaRPr lang="en-US" sz="1400" dirty="0" smtClean="0">
              <a:solidFill>
                <a:prstClr val="black"/>
              </a:solidFill>
            </a:endParaRPr>
          </a:p>
          <a:p>
            <a:pPr algn="just"/>
            <a:endParaRPr lang="en-US" sz="1400" dirty="0" smtClean="0">
              <a:solidFill>
                <a:prstClr val="black"/>
              </a:solidFill>
            </a:endParaRPr>
          </a:p>
          <a:p>
            <a:pPr algn="just"/>
            <a:r>
              <a:rPr lang="en-US" b="1" dirty="0" smtClean="0">
                <a:solidFill>
                  <a:prstClr val="black"/>
                </a:solidFill>
              </a:rPr>
              <a:t>First </a:t>
            </a:r>
            <a:r>
              <a:rPr lang="en-US" b="1" dirty="0">
                <a:solidFill>
                  <a:prstClr val="black"/>
                </a:solidFill>
              </a:rPr>
              <a:t>packet </a:t>
            </a:r>
            <a:r>
              <a:rPr lang="en-US" b="1" dirty="0" smtClean="0">
                <a:solidFill>
                  <a:prstClr val="black"/>
                </a:solidFill>
              </a:rPr>
              <a:t>(WHITE</a:t>
            </a:r>
            <a:r>
              <a:rPr lang="en-US" b="1" dirty="0">
                <a:solidFill>
                  <a:prstClr val="black"/>
                </a:solidFill>
              </a:rPr>
              <a:t>) </a:t>
            </a:r>
            <a:r>
              <a:rPr lang="en-US" b="1" dirty="0" smtClean="0">
                <a:solidFill>
                  <a:prstClr val="black"/>
                </a:solidFill>
              </a:rPr>
              <a:t>- </a:t>
            </a:r>
            <a:r>
              <a:rPr lang="en-US" sz="1400" dirty="0" smtClean="0">
                <a:solidFill>
                  <a:prstClr val="black"/>
                </a:solidFill>
              </a:rPr>
              <a:t>“</a:t>
            </a:r>
            <a:r>
              <a:rPr lang="en-US" sz="1400" dirty="0">
                <a:solidFill>
                  <a:prstClr val="black"/>
                </a:solidFill>
              </a:rPr>
              <a:t>EVM PAPERS COVER</a:t>
            </a:r>
            <a:r>
              <a:rPr lang="en-US" sz="1400" dirty="0" smtClean="0">
                <a:solidFill>
                  <a:prstClr val="black"/>
                </a:solidFill>
              </a:rPr>
              <a:t>”</a:t>
            </a:r>
            <a:endParaRPr lang="en-US" sz="1400" dirty="0" smtClean="0">
              <a:solidFill>
                <a:prstClr val="black"/>
              </a:solidFill>
            </a:endParaRPr>
          </a:p>
          <a:p>
            <a:pPr algn="just"/>
            <a:endParaRPr lang="en-US" sz="1400" dirty="0">
              <a:solidFill>
                <a:prstClr val="black"/>
              </a:solidFill>
            </a:endParaRPr>
          </a:p>
          <a:p>
            <a:pPr algn="just"/>
            <a:r>
              <a:rPr lang="en-US" sz="1400" dirty="0">
                <a:solidFill>
                  <a:prstClr val="black"/>
                </a:solidFill>
              </a:rPr>
              <a:t>a)Envelope containing the account of votes recorded (</a:t>
            </a:r>
            <a:r>
              <a:rPr lang="en-US" sz="1400" b="1" dirty="0">
                <a:solidFill>
                  <a:prstClr val="black"/>
                </a:solidFill>
              </a:rPr>
              <a:t>Form-17C</a:t>
            </a:r>
            <a:r>
              <a:rPr lang="en-US" sz="1400" dirty="0" smtClean="0">
                <a:solidFill>
                  <a:prstClr val="black"/>
                </a:solidFill>
              </a:rPr>
              <a:t>),</a:t>
            </a:r>
            <a:endParaRPr lang="en-US" sz="1400" dirty="0" smtClean="0">
              <a:solidFill>
                <a:prstClr val="black"/>
              </a:solidFill>
            </a:endParaRPr>
          </a:p>
          <a:p>
            <a:pPr algn="just"/>
            <a:endParaRPr lang="en-US" sz="1400" dirty="0">
              <a:solidFill>
                <a:prstClr val="black"/>
              </a:solidFill>
            </a:endParaRPr>
          </a:p>
          <a:p>
            <a:pPr algn="just"/>
            <a:r>
              <a:rPr lang="en-US" sz="1400" dirty="0">
                <a:solidFill>
                  <a:prstClr val="black"/>
                </a:solidFill>
              </a:rPr>
              <a:t>b)Envelope containing the </a:t>
            </a:r>
            <a:r>
              <a:rPr lang="en-US" sz="1400" dirty="0" err="1">
                <a:solidFill>
                  <a:prstClr val="black"/>
                </a:solidFill>
              </a:rPr>
              <a:t>PrO</a:t>
            </a:r>
            <a:r>
              <a:rPr lang="en-US" sz="1400" dirty="0">
                <a:solidFill>
                  <a:prstClr val="black"/>
                </a:solidFill>
              </a:rPr>
              <a:t> Report I (</a:t>
            </a:r>
            <a:r>
              <a:rPr lang="en-US" sz="1400" b="1" dirty="0">
                <a:solidFill>
                  <a:prstClr val="black"/>
                </a:solidFill>
              </a:rPr>
              <a:t>Mock-Poll Certiﬁcate</a:t>
            </a:r>
            <a:r>
              <a:rPr lang="en-US" sz="1400" dirty="0">
                <a:solidFill>
                  <a:prstClr val="black"/>
                </a:solidFill>
              </a:rPr>
              <a:t>), </a:t>
            </a:r>
            <a:r>
              <a:rPr lang="en-US" sz="1400" b="1" dirty="0">
                <a:solidFill>
                  <a:prstClr val="black"/>
                </a:solidFill>
              </a:rPr>
              <a:t>II &amp; </a:t>
            </a:r>
            <a:r>
              <a:rPr lang="en-US" sz="1400" b="1" dirty="0" smtClean="0">
                <a:solidFill>
                  <a:prstClr val="black"/>
                </a:solidFill>
              </a:rPr>
              <a:t>III</a:t>
            </a:r>
            <a:endParaRPr lang="en-US" sz="1400" b="1" dirty="0" smtClean="0">
              <a:solidFill>
                <a:prstClr val="black"/>
              </a:solidFill>
            </a:endParaRPr>
          </a:p>
          <a:p>
            <a:pPr algn="just"/>
            <a:endParaRPr lang="en-US" sz="1400" dirty="0">
              <a:solidFill>
                <a:prstClr val="black"/>
              </a:solidFill>
            </a:endParaRPr>
          </a:p>
          <a:p>
            <a:pPr algn="just"/>
            <a:r>
              <a:rPr lang="en-US" sz="1400" b="1" dirty="0">
                <a:solidFill>
                  <a:prstClr val="black"/>
                </a:solidFill>
              </a:rPr>
              <a:t>c)Black color Sealed Envelope </a:t>
            </a:r>
            <a:r>
              <a:rPr lang="en-US" sz="1400" dirty="0">
                <a:solidFill>
                  <a:prstClr val="black"/>
                </a:solidFill>
              </a:rPr>
              <a:t>containing Printed VVPAT paper slips of Mock </a:t>
            </a:r>
            <a:r>
              <a:rPr lang="en-US" sz="1400" dirty="0" smtClean="0">
                <a:solidFill>
                  <a:prstClr val="black"/>
                </a:solidFill>
              </a:rPr>
              <a:t>Poll</a:t>
            </a:r>
            <a:endParaRPr lang="en-US" sz="1400" dirty="0" smtClean="0">
              <a:solidFill>
                <a:prstClr val="black"/>
              </a:solidFill>
            </a:endParaRPr>
          </a:p>
          <a:p>
            <a:pPr algn="just"/>
            <a:endParaRPr lang="en-US" sz="1400" dirty="0">
              <a:solidFill>
                <a:prstClr val="black"/>
              </a:solidFill>
            </a:endParaRPr>
          </a:p>
          <a:p>
            <a:pPr algn="just"/>
            <a:r>
              <a:rPr lang="en-US" sz="1400" i="1" dirty="0">
                <a:solidFill>
                  <a:prstClr val="black"/>
                </a:solidFill>
              </a:rPr>
              <a:t>Note: All the above election papers should be kept in unsealed white </a:t>
            </a:r>
            <a:r>
              <a:rPr lang="en-US" sz="1400" i="1" dirty="0" err="1">
                <a:solidFill>
                  <a:prstClr val="black"/>
                </a:solidFill>
              </a:rPr>
              <a:t>coloured</a:t>
            </a:r>
            <a:r>
              <a:rPr lang="en-US" sz="1400" i="1" dirty="0">
                <a:solidFill>
                  <a:prstClr val="black"/>
                </a:solidFill>
              </a:rPr>
              <a:t> master envelope (Envelope No: 1/1) and should be kept in the Polled EVM </a:t>
            </a:r>
            <a:r>
              <a:rPr lang="en-US" sz="1400" i="1" dirty="0" err="1">
                <a:solidFill>
                  <a:prstClr val="black"/>
                </a:solidFill>
              </a:rPr>
              <a:t>Strongroom</a:t>
            </a:r>
            <a:r>
              <a:rPr lang="en-US" sz="1400" i="1" dirty="0">
                <a:solidFill>
                  <a:prstClr val="black"/>
                </a:solidFill>
              </a:rPr>
              <a:t>.</a:t>
            </a:r>
            <a:endParaRPr lang="en-US" sz="1400" i="1" dirty="0">
              <a:solidFill>
                <a:prstClr val="black"/>
              </a:solidFill>
            </a:endParaRPr>
          </a:p>
          <a:p>
            <a:pPr algn="just"/>
            <a:endParaRPr lang="en-US" sz="1400" i="1" dirty="0" smtClean="0">
              <a:solidFill>
                <a:prstClr val="black"/>
              </a:solidFill>
            </a:endParaRPr>
          </a:p>
          <a:p>
            <a:pPr algn="just"/>
            <a:r>
              <a:rPr lang="en-US" sz="1100" b="1" dirty="0" smtClean="0">
                <a:solidFill>
                  <a:prstClr val="black"/>
                </a:solidFill>
              </a:rPr>
              <a:t>In </a:t>
            </a:r>
            <a:r>
              <a:rPr lang="en-US" sz="1100" b="1" dirty="0">
                <a:solidFill>
                  <a:prstClr val="black"/>
                </a:solidFill>
              </a:rPr>
              <a:t>case of simultaneous </a:t>
            </a:r>
            <a:r>
              <a:rPr lang="en-US" sz="1100" b="1" dirty="0" smtClean="0">
                <a:solidFill>
                  <a:prstClr val="black"/>
                </a:solidFill>
              </a:rPr>
              <a:t>election</a:t>
            </a:r>
            <a:r>
              <a:rPr lang="en-US" sz="1100" b="1" dirty="0">
                <a:solidFill>
                  <a:prstClr val="black"/>
                </a:solidFill>
              </a:rPr>
              <a:t>-</a:t>
            </a:r>
            <a:r>
              <a:rPr lang="en-US" sz="1100" b="1" dirty="0" smtClean="0">
                <a:solidFill>
                  <a:prstClr val="black"/>
                </a:solidFill>
              </a:rPr>
              <a:t> </a:t>
            </a:r>
            <a:endParaRPr lang="en-US" sz="1100" b="1" dirty="0" smtClean="0">
              <a:solidFill>
                <a:prstClr val="black"/>
              </a:solidFill>
            </a:endParaRPr>
          </a:p>
          <a:p>
            <a:pPr algn="just"/>
            <a:r>
              <a:rPr lang="en-US" sz="1100" dirty="0" smtClean="0">
                <a:solidFill>
                  <a:prstClr val="black"/>
                </a:solidFill>
              </a:rPr>
              <a:t>for </a:t>
            </a:r>
            <a:r>
              <a:rPr lang="en-US" sz="1100" dirty="0">
                <a:solidFill>
                  <a:prstClr val="black"/>
                </a:solidFill>
              </a:rPr>
              <a:t>assembly election, </a:t>
            </a:r>
            <a:endParaRPr lang="en-US" sz="1100" dirty="0" smtClean="0">
              <a:solidFill>
                <a:prstClr val="black"/>
              </a:solidFill>
            </a:endParaRPr>
          </a:p>
          <a:p>
            <a:pPr marL="285750" indent="-285750" algn="just">
              <a:buFont typeface="Wingdings" panose="05000000000000000000" pitchFamily="2" charset="2"/>
              <a:buChar char="ü"/>
            </a:pPr>
            <a:r>
              <a:rPr lang="en-US" sz="1100" dirty="0" smtClean="0">
                <a:solidFill>
                  <a:prstClr val="black"/>
                </a:solidFill>
              </a:rPr>
              <a:t>one </a:t>
            </a:r>
            <a:r>
              <a:rPr lang="en-US" sz="1100" dirty="0">
                <a:solidFill>
                  <a:prstClr val="black"/>
                </a:solidFill>
              </a:rPr>
              <a:t>additional Master envelope for EVM Papers in pink </a:t>
            </a:r>
            <a:r>
              <a:rPr lang="en-US" sz="1100" dirty="0" err="1">
                <a:solidFill>
                  <a:prstClr val="black"/>
                </a:solidFill>
              </a:rPr>
              <a:t>colour</a:t>
            </a:r>
            <a:r>
              <a:rPr lang="en-US" sz="1100" dirty="0">
                <a:solidFill>
                  <a:prstClr val="black"/>
                </a:solidFill>
              </a:rPr>
              <a:t>, </a:t>
            </a:r>
            <a:endParaRPr lang="en-US" sz="1100" dirty="0" smtClean="0">
              <a:solidFill>
                <a:prstClr val="black"/>
              </a:solidFill>
            </a:endParaRPr>
          </a:p>
          <a:p>
            <a:pPr marL="285750" indent="-285750" algn="just">
              <a:buFont typeface="Wingdings" panose="05000000000000000000" pitchFamily="2" charset="2"/>
              <a:buChar char="ü"/>
            </a:pPr>
            <a:r>
              <a:rPr lang="en-US" sz="1100" dirty="0" smtClean="0">
                <a:solidFill>
                  <a:prstClr val="black"/>
                </a:solidFill>
              </a:rPr>
              <a:t>one </a:t>
            </a:r>
            <a:r>
              <a:rPr lang="en-US" sz="1100" dirty="0">
                <a:solidFill>
                  <a:prstClr val="black"/>
                </a:solidFill>
              </a:rPr>
              <a:t>additional envelope for account of votes recorded (17C) in pink </a:t>
            </a:r>
            <a:r>
              <a:rPr lang="en-US" sz="1100" dirty="0" err="1">
                <a:solidFill>
                  <a:prstClr val="black"/>
                </a:solidFill>
              </a:rPr>
              <a:t>colour</a:t>
            </a:r>
            <a:r>
              <a:rPr lang="en-US" sz="1100" dirty="0">
                <a:solidFill>
                  <a:prstClr val="black"/>
                </a:solidFill>
              </a:rPr>
              <a:t> and </a:t>
            </a:r>
            <a:endParaRPr lang="en-US" sz="1100" dirty="0" smtClean="0">
              <a:solidFill>
                <a:prstClr val="black"/>
              </a:solidFill>
            </a:endParaRPr>
          </a:p>
          <a:p>
            <a:pPr marL="285750" indent="-285750" algn="just">
              <a:buFont typeface="Wingdings" panose="05000000000000000000" pitchFamily="2" charset="2"/>
              <a:buChar char="ü"/>
            </a:pPr>
            <a:r>
              <a:rPr lang="en-US" sz="1100" dirty="0" smtClean="0">
                <a:solidFill>
                  <a:prstClr val="black"/>
                </a:solidFill>
              </a:rPr>
              <a:t>one </a:t>
            </a:r>
            <a:r>
              <a:rPr lang="en-US" sz="1100" dirty="0">
                <a:solidFill>
                  <a:prstClr val="black"/>
                </a:solidFill>
              </a:rPr>
              <a:t>additional envelope for Presiding Oﬃcer’s Report-I (Mock Poll Certiﬁcate), II &amp; III in pink color and </a:t>
            </a:r>
            <a:endParaRPr lang="en-US" sz="1100" dirty="0" smtClean="0">
              <a:solidFill>
                <a:prstClr val="black"/>
              </a:solidFill>
            </a:endParaRPr>
          </a:p>
          <a:p>
            <a:pPr marL="285750" indent="-285750" algn="just">
              <a:buFont typeface="Wingdings" panose="05000000000000000000" pitchFamily="2" charset="2"/>
              <a:buChar char="ü"/>
            </a:pPr>
            <a:r>
              <a:rPr lang="en-US" sz="1100" dirty="0" smtClean="0">
                <a:solidFill>
                  <a:prstClr val="black"/>
                </a:solidFill>
              </a:rPr>
              <a:t>one </a:t>
            </a:r>
            <a:r>
              <a:rPr lang="en-US" sz="1100" dirty="0">
                <a:solidFill>
                  <a:prstClr val="black"/>
                </a:solidFill>
              </a:rPr>
              <a:t>additional envelope for VVPAT paper slips of Mock poll in black </a:t>
            </a:r>
            <a:r>
              <a:rPr lang="en-US" sz="1100" dirty="0" err="1">
                <a:solidFill>
                  <a:prstClr val="black"/>
                </a:solidFill>
              </a:rPr>
              <a:t>colour</a:t>
            </a:r>
            <a:r>
              <a:rPr lang="en-US" sz="1100" dirty="0">
                <a:solidFill>
                  <a:prstClr val="black"/>
                </a:solidFill>
              </a:rPr>
              <a:t> for assembly poll EVM.</a:t>
            </a:r>
            <a:endParaRPr lang="en-US" sz="1100" dirty="0">
              <a:solidFill>
                <a:prstClr val="black"/>
              </a:solidFill>
            </a:endParaRPr>
          </a:p>
          <a:p>
            <a:pPr algn="just"/>
            <a:endParaRPr lang="en-US" sz="1400" dirty="0">
              <a:solidFill>
                <a:prstClr val="black"/>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6858000" cy="3816429"/>
          </a:xfrm>
          <a:prstGeom prst="rect">
            <a:avLst/>
          </a:prstGeom>
        </p:spPr>
        <p:txBody>
          <a:bodyPr wrap="square">
            <a:spAutoFit/>
          </a:bodyPr>
          <a:lstStyle/>
          <a:p>
            <a:pPr algn="ctr"/>
            <a:r>
              <a:rPr lang="en-US" b="1" dirty="0" smtClean="0">
                <a:solidFill>
                  <a:prstClr val="black"/>
                </a:solidFill>
              </a:rPr>
              <a:t>Second </a:t>
            </a:r>
            <a:r>
              <a:rPr lang="en-US" b="1" dirty="0">
                <a:solidFill>
                  <a:prstClr val="black"/>
                </a:solidFill>
              </a:rPr>
              <a:t>packet (colored WHITE) </a:t>
            </a:r>
            <a:endParaRPr lang="en-US" b="1" dirty="0" smtClean="0">
              <a:solidFill>
                <a:prstClr val="black"/>
              </a:solidFill>
            </a:endParaRPr>
          </a:p>
          <a:p>
            <a:pPr algn="ctr"/>
            <a:r>
              <a:rPr lang="en-US" sz="1400" b="1" dirty="0" smtClean="0">
                <a:solidFill>
                  <a:prstClr val="black"/>
                </a:solidFill>
              </a:rPr>
              <a:t>-</a:t>
            </a:r>
            <a:r>
              <a:rPr lang="en-US" sz="1400" dirty="0" smtClean="0">
                <a:solidFill>
                  <a:prstClr val="black"/>
                </a:solidFill>
              </a:rPr>
              <a:t>unsealed/sealed envelopes ( </a:t>
            </a:r>
            <a:r>
              <a:rPr lang="en-US" sz="1400" dirty="0">
                <a:solidFill>
                  <a:prstClr val="black"/>
                </a:solidFill>
              </a:rPr>
              <a:t>“SCRUTINY COVER</a:t>
            </a:r>
            <a:r>
              <a:rPr lang="en-US" sz="1400" dirty="0" smtClean="0">
                <a:solidFill>
                  <a:prstClr val="black"/>
                </a:solidFill>
              </a:rPr>
              <a:t>”)</a:t>
            </a:r>
            <a:endParaRPr lang="en-US" sz="1400" dirty="0" smtClean="0">
              <a:solidFill>
                <a:prstClr val="black"/>
              </a:solidFill>
            </a:endParaRPr>
          </a:p>
          <a:p>
            <a:pPr algn="ctr"/>
            <a:endParaRPr lang="en-US" sz="1400" dirty="0" smtClean="0">
              <a:solidFill>
                <a:prstClr val="black"/>
              </a:solidFill>
            </a:endParaRPr>
          </a:p>
          <a:p>
            <a:pPr algn="just"/>
            <a:endParaRPr lang="en-US" sz="1400" dirty="0">
              <a:solidFill>
                <a:prstClr val="black"/>
              </a:solidFill>
            </a:endParaRPr>
          </a:p>
          <a:p>
            <a:pPr algn="just"/>
            <a:r>
              <a:rPr lang="en-US" sz="1400" dirty="0">
                <a:solidFill>
                  <a:prstClr val="black"/>
                </a:solidFill>
              </a:rPr>
              <a:t>a)Unsealed envelope containing the Presiding Oﬃcer’s </a:t>
            </a:r>
            <a:r>
              <a:rPr lang="en-US" sz="1400" dirty="0" smtClean="0">
                <a:solidFill>
                  <a:prstClr val="black"/>
                </a:solidFill>
              </a:rPr>
              <a:t>Diary</a:t>
            </a:r>
            <a:endParaRPr lang="en-US" sz="1400" dirty="0" smtClean="0">
              <a:solidFill>
                <a:prstClr val="black"/>
              </a:solidFill>
            </a:endParaRPr>
          </a:p>
          <a:p>
            <a:pPr algn="just"/>
            <a:endParaRPr lang="en-US" sz="1400" dirty="0">
              <a:solidFill>
                <a:prstClr val="black"/>
              </a:solidFill>
            </a:endParaRPr>
          </a:p>
          <a:p>
            <a:pPr algn="just"/>
            <a:r>
              <a:rPr lang="en-US" sz="1400" dirty="0">
                <a:solidFill>
                  <a:prstClr val="black"/>
                </a:solidFill>
              </a:rPr>
              <a:t>b)Sealed envelope containing the register of voters (17A</a:t>
            </a:r>
            <a:r>
              <a:rPr lang="en-US" sz="1400" dirty="0" smtClean="0">
                <a:solidFill>
                  <a:prstClr val="black"/>
                </a:solidFill>
              </a:rPr>
              <a:t>)</a:t>
            </a:r>
            <a:endParaRPr lang="en-US" sz="1400" dirty="0" smtClean="0">
              <a:solidFill>
                <a:prstClr val="black"/>
              </a:solidFill>
            </a:endParaRPr>
          </a:p>
          <a:p>
            <a:pPr algn="just"/>
            <a:endParaRPr lang="en-US" sz="1400" dirty="0">
              <a:solidFill>
                <a:prstClr val="black"/>
              </a:solidFill>
            </a:endParaRPr>
          </a:p>
          <a:p>
            <a:pPr algn="just"/>
            <a:r>
              <a:rPr lang="en-US" sz="1400" dirty="0">
                <a:solidFill>
                  <a:prstClr val="black"/>
                </a:solidFill>
              </a:rPr>
              <a:t>c)Unsealed envelope containing Visit </a:t>
            </a:r>
            <a:r>
              <a:rPr lang="en-US" sz="1400" dirty="0" smtClean="0">
                <a:solidFill>
                  <a:prstClr val="black"/>
                </a:solidFill>
              </a:rPr>
              <a:t>Sheet</a:t>
            </a:r>
            <a:endParaRPr lang="en-US" sz="1400" dirty="0" smtClean="0">
              <a:solidFill>
                <a:prstClr val="black"/>
              </a:solidFill>
            </a:endParaRPr>
          </a:p>
          <a:p>
            <a:pPr algn="just"/>
            <a:endParaRPr lang="en-US" sz="1400" dirty="0">
              <a:solidFill>
                <a:prstClr val="black"/>
              </a:solidFill>
            </a:endParaRPr>
          </a:p>
          <a:p>
            <a:pPr algn="just"/>
            <a:r>
              <a:rPr lang="en-US" sz="1400" dirty="0">
                <a:solidFill>
                  <a:prstClr val="black"/>
                </a:solidFill>
              </a:rPr>
              <a:t>d)Unsealed envelope containing the list of blind and inﬁrm electors in Form 14-Aand the declarations of the companions</a:t>
            </a:r>
            <a:r>
              <a:rPr lang="en-US" sz="1400" dirty="0" smtClean="0">
                <a:solidFill>
                  <a:prstClr val="black"/>
                </a:solidFill>
              </a:rPr>
              <a:t>.</a:t>
            </a:r>
            <a:endParaRPr lang="en-US" sz="1400" dirty="0" smtClean="0">
              <a:solidFill>
                <a:prstClr val="black"/>
              </a:solidFill>
            </a:endParaRPr>
          </a:p>
          <a:p>
            <a:pPr algn="just"/>
            <a:endParaRPr lang="en-US" sz="1400" dirty="0">
              <a:solidFill>
                <a:prstClr val="black"/>
              </a:solidFill>
            </a:endParaRPr>
          </a:p>
          <a:p>
            <a:pPr algn="just"/>
            <a:r>
              <a:rPr lang="en-US" sz="1400" dirty="0">
                <a:solidFill>
                  <a:prstClr val="black"/>
                </a:solidFill>
              </a:rPr>
              <a:t>Note: All the above election papers should be kept in unsealed white </a:t>
            </a:r>
            <a:r>
              <a:rPr lang="en-US" sz="1400" dirty="0" err="1">
                <a:solidFill>
                  <a:prstClr val="black"/>
                </a:solidFill>
              </a:rPr>
              <a:t>coloured</a:t>
            </a:r>
            <a:r>
              <a:rPr lang="en-US" sz="1400" dirty="0">
                <a:solidFill>
                  <a:prstClr val="black"/>
                </a:solidFill>
              </a:rPr>
              <a:t> master envelope (Envelope No: 2/1) and Polling Station wise scrutiny cover required for scrutiny should be stored separately in a strong room other than Polled EVM </a:t>
            </a:r>
            <a:r>
              <a:rPr lang="en-US" sz="1400" dirty="0" err="1">
                <a:solidFill>
                  <a:prstClr val="black"/>
                </a:solidFill>
              </a:rPr>
              <a:t>strongroom</a:t>
            </a:r>
            <a:r>
              <a:rPr lang="en-US" sz="1400" dirty="0">
                <a:solidFill>
                  <a:prstClr val="black"/>
                </a:solidFill>
              </a:rPr>
              <a:t> having polled EVMs and VVPATs.</a:t>
            </a:r>
            <a:endParaRPr lang="en-US" sz="1400" dirty="0">
              <a:solidFill>
                <a:prstClr val="black"/>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920.png"/>
          <p:cNvPicPr>
            <a:picLocks noChangeAspect="1"/>
          </p:cNvPicPr>
          <p:nvPr/>
        </p:nvPicPr>
        <p:blipFill>
          <a:blip r:embed="rId1" cstate="print"/>
          <a:stretch>
            <a:fillRect/>
          </a:stretch>
        </p:blipFill>
        <p:spPr>
          <a:xfrm>
            <a:off x="609600" y="4648200"/>
            <a:ext cx="5181600" cy="315595"/>
          </a:xfrm>
          <a:prstGeom prst="rect">
            <a:avLst/>
          </a:prstGeom>
        </p:spPr>
      </p:pic>
      <p:sp>
        <p:nvSpPr>
          <p:cNvPr id="7" name="TextBox 6"/>
          <p:cNvSpPr txBox="1"/>
          <p:nvPr/>
        </p:nvSpPr>
        <p:spPr>
          <a:xfrm>
            <a:off x="152400" y="152400"/>
            <a:ext cx="6858000" cy="3754874"/>
          </a:xfrm>
          <a:prstGeom prst="rect">
            <a:avLst/>
          </a:prstGeom>
          <a:noFill/>
        </p:spPr>
        <p:txBody>
          <a:bodyPr wrap="square" rtlCol="0">
            <a:spAutoFit/>
          </a:bodyPr>
          <a:lstStyle/>
          <a:p>
            <a:r>
              <a:rPr lang="en-IN" sz="2200" b="1" dirty="0" smtClean="0">
                <a:solidFill>
                  <a:prstClr val="black"/>
                </a:solidFill>
              </a:rPr>
              <a:t>Third Packet ( White </a:t>
            </a:r>
            <a:r>
              <a:rPr lang="en-IN" sz="2200" b="1" dirty="0" err="1" smtClean="0">
                <a:solidFill>
                  <a:prstClr val="black"/>
                </a:solidFill>
              </a:rPr>
              <a:t>Color</a:t>
            </a:r>
            <a:r>
              <a:rPr lang="en-IN" sz="2200" b="1" dirty="0" smtClean="0">
                <a:solidFill>
                  <a:prstClr val="black"/>
                </a:solidFill>
              </a:rPr>
              <a:t>) – Statutory Cover </a:t>
            </a:r>
            <a:endParaRPr lang="en-IN" sz="2200" b="1" dirty="0" smtClean="0">
              <a:solidFill>
                <a:prstClr val="black"/>
              </a:solidFill>
            </a:endParaRPr>
          </a:p>
          <a:p>
            <a:endParaRPr lang="en-IN" dirty="0" smtClean="0">
              <a:solidFill>
                <a:prstClr val="black"/>
              </a:solidFill>
            </a:endParaRPr>
          </a:p>
          <a:p>
            <a:pPr marL="342900" indent="-342900">
              <a:buFontTx/>
              <a:buAutoNum type="alphaLcParenR"/>
            </a:pPr>
            <a:r>
              <a:rPr lang="en-IN" dirty="0" smtClean="0">
                <a:solidFill>
                  <a:prstClr val="black"/>
                </a:solidFill>
              </a:rPr>
              <a:t>Sealed envelope containing the marked copy of the Electoral Roll and list of CSVs</a:t>
            </a:r>
            <a:endParaRPr lang="en-IN" dirty="0" smtClean="0">
              <a:solidFill>
                <a:prstClr val="black"/>
              </a:solidFill>
            </a:endParaRPr>
          </a:p>
          <a:p>
            <a:pPr marL="342900" indent="-342900">
              <a:buFontTx/>
              <a:buAutoNum type="alphaLcParenR"/>
            </a:pPr>
            <a:endParaRPr lang="en-IN" dirty="0" smtClean="0">
              <a:solidFill>
                <a:prstClr val="black"/>
              </a:solidFill>
            </a:endParaRPr>
          </a:p>
          <a:p>
            <a:pPr marL="342900" indent="-342900">
              <a:buFontTx/>
              <a:buAutoNum type="alphaLcParenR"/>
            </a:pPr>
            <a:r>
              <a:rPr lang="en-IN" dirty="0" smtClean="0">
                <a:solidFill>
                  <a:prstClr val="black"/>
                </a:solidFill>
              </a:rPr>
              <a:t>Sealed envelope containing voter’s slip</a:t>
            </a:r>
            <a:endParaRPr lang="en-IN" dirty="0" smtClean="0">
              <a:solidFill>
                <a:prstClr val="black"/>
              </a:solidFill>
            </a:endParaRPr>
          </a:p>
          <a:p>
            <a:pPr marL="342900" indent="-342900">
              <a:buFontTx/>
              <a:buAutoNum type="alphaLcParenR"/>
            </a:pPr>
            <a:endParaRPr lang="en-IN" dirty="0" smtClean="0">
              <a:solidFill>
                <a:prstClr val="black"/>
              </a:solidFill>
            </a:endParaRPr>
          </a:p>
          <a:p>
            <a:pPr marL="342900" indent="-342900">
              <a:buFontTx/>
              <a:buAutoNum type="alphaLcParenR"/>
            </a:pPr>
            <a:r>
              <a:rPr lang="en-IN" dirty="0" smtClean="0">
                <a:solidFill>
                  <a:prstClr val="black"/>
                </a:solidFill>
              </a:rPr>
              <a:t>Sealed envelope containing unused tendered ballot papers</a:t>
            </a:r>
            <a:endParaRPr lang="en-IN" dirty="0" smtClean="0">
              <a:solidFill>
                <a:prstClr val="black"/>
              </a:solidFill>
            </a:endParaRPr>
          </a:p>
          <a:p>
            <a:pPr marL="342900" indent="-342900">
              <a:buFontTx/>
              <a:buAutoNum type="alphaLcParenR"/>
            </a:pPr>
            <a:endParaRPr lang="en-IN" dirty="0" smtClean="0">
              <a:solidFill>
                <a:prstClr val="black"/>
              </a:solidFill>
            </a:endParaRPr>
          </a:p>
          <a:p>
            <a:pPr marL="342900" indent="-342900">
              <a:buFontTx/>
              <a:buAutoNum type="alphaLcParenR"/>
            </a:pPr>
            <a:r>
              <a:rPr lang="en-IN" dirty="0" smtClean="0">
                <a:solidFill>
                  <a:prstClr val="black"/>
                </a:solidFill>
              </a:rPr>
              <a:t>Sealed envelope containing the used tendered ballot papers and the list in form 17 B</a:t>
            </a:r>
            <a:endParaRPr lang="en-IN" dirty="0" smtClean="0">
              <a:solidFill>
                <a:prstClr val="black"/>
              </a:solidFill>
            </a:endParaRPr>
          </a:p>
          <a:p>
            <a:pPr marL="342900" indent="-342900">
              <a:buFontTx/>
              <a:buAutoNum type="alphaLcParenR"/>
            </a:pPr>
            <a:endParaRPr lang="en-IN" dirty="0" smtClean="0">
              <a:solidFill>
                <a:prstClr val="black"/>
              </a:solidFill>
            </a:endParaRPr>
          </a:p>
          <a:p>
            <a:pPr marL="342900" indent="-342900">
              <a:buFontTx/>
              <a:buAutoNum type="alphaLcParenR"/>
            </a:pPr>
            <a:r>
              <a:rPr lang="en-IN" dirty="0">
                <a:solidFill>
                  <a:prstClr val="black"/>
                </a:solidFill>
              </a:rPr>
              <a:t>e) Sealed envelope including challenged vote in form </a:t>
            </a:r>
            <a:r>
              <a:rPr lang="en-IN" dirty="0" smtClean="0">
                <a:solidFill>
                  <a:prstClr val="black"/>
                </a:solidFill>
              </a:rPr>
              <a:t>14</a:t>
            </a:r>
            <a:endParaRPr lang="en-IN" dirty="0" smtClean="0">
              <a:solidFill>
                <a:prstClr val="black"/>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52400"/>
            <a:ext cx="7010400" cy="4616648"/>
          </a:xfrm>
          <a:prstGeom prst="rect">
            <a:avLst/>
          </a:prstGeom>
          <a:solidFill>
            <a:srgbClr val="FFFF00"/>
          </a:solidFill>
        </p:spPr>
        <p:txBody>
          <a:bodyPr wrap="square">
            <a:spAutoFit/>
          </a:bodyPr>
          <a:lstStyle/>
          <a:p>
            <a:r>
              <a:rPr lang="en-US" b="1" dirty="0" smtClean="0">
                <a:solidFill>
                  <a:prstClr val="black"/>
                </a:solidFill>
              </a:rPr>
              <a:t>Fourth Packet (Non-Statutory Cover )</a:t>
            </a:r>
            <a:r>
              <a:rPr lang="en-US" sz="1200" dirty="0">
                <a:solidFill>
                  <a:prstClr val="black"/>
                </a:solidFill>
              </a:rPr>
              <a:t>	</a:t>
            </a:r>
            <a:r>
              <a:rPr lang="en-US" sz="1200" b="1" dirty="0" smtClean="0">
                <a:solidFill>
                  <a:prstClr val="black"/>
                </a:solidFill>
              </a:rPr>
              <a:t>- Yellow</a:t>
            </a:r>
            <a:endParaRPr lang="en-US" sz="1200" b="1" dirty="0" smtClean="0">
              <a:solidFill>
                <a:prstClr val="black"/>
              </a:solidFill>
            </a:endParaRPr>
          </a:p>
          <a:p>
            <a:r>
              <a:rPr lang="en-US" sz="1200" b="1" dirty="0">
                <a:solidFill>
                  <a:prstClr val="black"/>
                </a:solidFill>
              </a:rPr>
              <a:t>	</a:t>
            </a:r>
            <a:endParaRPr lang="en-US" sz="1200" b="1" dirty="0">
              <a:solidFill>
                <a:prstClr val="black"/>
              </a:solidFill>
            </a:endParaRPr>
          </a:p>
          <a:p>
            <a:r>
              <a:rPr lang="en-US" sz="1200" dirty="0">
                <a:solidFill>
                  <a:prstClr val="black"/>
                </a:solidFill>
              </a:rPr>
              <a:t>a)Envelope containing the copy or copies of electoral roll (other than the marked copy</a:t>
            </a:r>
            <a:r>
              <a:rPr lang="en-US" sz="1200" dirty="0" smtClean="0">
                <a:solidFill>
                  <a:prstClr val="black"/>
                </a:solidFill>
              </a:rPr>
              <a:t>)</a:t>
            </a:r>
            <a:endParaRPr lang="en-US" sz="1200" dirty="0" smtClean="0">
              <a:solidFill>
                <a:prstClr val="black"/>
              </a:solidFill>
            </a:endParaRPr>
          </a:p>
          <a:p>
            <a:endParaRPr lang="en-US" sz="1200" dirty="0">
              <a:solidFill>
                <a:prstClr val="black"/>
              </a:solidFill>
            </a:endParaRPr>
          </a:p>
          <a:p>
            <a:r>
              <a:rPr lang="en-US" sz="1200" dirty="0">
                <a:solidFill>
                  <a:prstClr val="black"/>
                </a:solidFill>
              </a:rPr>
              <a:t>b)Envelope containing the appointment letters of Polling Agents in Form </a:t>
            </a:r>
            <a:r>
              <a:rPr lang="en-US" sz="1200" dirty="0" smtClean="0">
                <a:solidFill>
                  <a:prstClr val="black"/>
                </a:solidFill>
              </a:rPr>
              <a:t>10</a:t>
            </a:r>
            <a:endParaRPr lang="en-US" sz="1200" dirty="0" smtClean="0">
              <a:solidFill>
                <a:prstClr val="black"/>
              </a:solidFill>
            </a:endParaRPr>
          </a:p>
          <a:p>
            <a:endParaRPr lang="en-US" sz="1200" dirty="0">
              <a:solidFill>
                <a:prstClr val="black"/>
              </a:solidFill>
            </a:endParaRPr>
          </a:p>
          <a:p>
            <a:r>
              <a:rPr lang="en-US" sz="1200" dirty="0">
                <a:solidFill>
                  <a:prstClr val="black"/>
                </a:solidFill>
              </a:rPr>
              <a:t>c)Envelope containing the election duty certiﬁcates in Form 12- </a:t>
            </a:r>
            <a:r>
              <a:rPr lang="en-US" sz="1200" dirty="0" smtClean="0">
                <a:solidFill>
                  <a:prstClr val="black"/>
                </a:solidFill>
              </a:rPr>
              <a:t>B</a:t>
            </a:r>
            <a:endParaRPr lang="en-US" sz="1200" dirty="0" smtClean="0">
              <a:solidFill>
                <a:prstClr val="black"/>
              </a:solidFill>
            </a:endParaRPr>
          </a:p>
          <a:p>
            <a:endParaRPr lang="en-US" sz="1200" dirty="0">
              <a:solidFill>
                <a:prstClr val="black"/>
              </a:solidFill>
            </a:endParaRPr>
          </a:p>
          <a:p>
            <a:r>
              <a:rPr lang="en-US" sz="1200" dirty="0">
                <a:solidFill>
                  <a:prstClr val="black"/>
                </a:solidFill>
              </a:rPr>
              <a:t>d)Envelope containing declarations by Presiding </a:t>
            </a:r>
            <a:r>
              <a:rPr lang="en-US" sz="1200" dirty="0" smtClean="0">
                <a:solidFill>
                  <a:prstClr val="black"/>
                </a:solidFill>
              </a:rPr>
              <a:t>Oﬃcer</a:t>
            </a:r>
            <a:endParaRPr lang="en-US" sz="1200" dirty="0" smtClean="0">
              <a:solidFill>
                <a:prstClr val="black"/>
              </a:solidFill>
            </a:endParaRPr>
          </a:p>
          <a:p>
            <a:endParaRPr lang="en-US" sz="1200" dirty="0">
              <a:solidFill>
                <a:prstClr val="black"/>
              </a:solidFill>
            </a:endParaRPr>
          </a:p>
          <a:p>
            <a:r>
              <a:rPr lang="en-US" sz="1200" dirty="0">
                <a:solidFill>
                  <a:prstClr val="black"/>
                </a:solidFill>
              </a:rPr>
              <a:t>e)Envelope  containing  receipt  book  and  cash  if  any,  in  respect  of challenged </a:t>
            </a:r>
            <a:r>
              <a:rPr lang="en-US" sz="1200" dirty="0" smtClean="0">
                <a:solidFill>
                  <a:prstClr val="black"/>
                </a:solidFill>
              </a:rPr>
              <a:t>votes</a:t>
            </a:r>
            <a:endParaRPr lang="en-US" sz="1200" dirty="0" smtClean="0">
              <a:solidFill>
                <a:prstClr val="black"/>
              </a:solidFill>
            </a:endParaRPr>
          </a:p>
          <a:p>
            <a:endParaRPr lang="en-US" sz="1200" dirty="0">
              <a:solidFill>
                <a:prstClr val="black"/>
              </a:solidFill>
            </a:endParaRPr>
          </a:p>
          <a:p>
            <a:r>
              <a:rPr lang="en-US" sz="1200" dirty="0">
                <a:solidFill>
                  <a:prstClr val="black"/>
                </a:solidFill>
              </a:rPr>
              <a:t>f)Envelope containing the declarations obtained from electors as to their age and the list of </a:t>
            </a:r>
            <a:r>
              <a:rPr lang="en-US" sz="1200" dirty="0" smtClean="0">
                <a:solidFill>
                  <a:prstClr val="black"/>
                </a:solidFill>
              </a:rPr>
              <a:t>such </a:t>
            </a:r>
            <a:r>
              <a:rPr lang="en-US" sz="1200" dirty="0">
                <a:solidFill>
                  <a:prstClr val="black"/>
                </a:solidFill>
              </a:rPr>
              <a:t>electors who have refused to make declaration as to their </a:t>
            </a:r>
            <a:r>
              <a:rPr lang="en-US" sz="1200" dirty="0" smtClean="0">
                <a:solidFill>
                  <a:prstClr val="black"/>
                </a:solidFill>
              </a:rPr>
              <a:t>age</a:t>
            </a:r>
            <a:endParaRPr lang="en-US" sz="1200" dirty="0" smtClean="0">
              <a:solidFill>
                <a:prstClr val="black"/>
              </a:solidFill>
            </a:endParaRPr>
          </a:p>
          <a:p>
            <a:endParaRPr lang="en-US" sz="1200" dirty="0" smtClean="0">
              <a:solidFill>
                <a:prstClr val="black"/>
              </a:solidFill>
            </a:endParaRPr>
          </a:p>
          <a:p>
            <a:r>
              <a:rPr lang="en-US" sz="1200" dirty="0" smtClean="0">
                <a:solidFill>
                  <a:prstClr val="black"/>
                </a:solidFill>
              </a:rPr>
              <a:t>g)Envelope </a:t>
            </a:r>
            <a:r>
              <a:rPr lang="en-US" sz="1200" dirty="0">
                <a:solidFill>
                  <a:prstClr val="black"/>
                </a:solidFill>
              </a:rPr>
              <a:t>containing unused and damaged paper seals and special </a:t>
            </a:r>
            <a:r>
              <a:rPr lang="en-US" sz="1200" dirty="0" smtClean="0">
                <a:solidFill>
                  <a:prstClr val="black"/>
                </a:solidFill>
              </a:rPr>
              <a:t>tags</a:t>
            </a:r>
            <a:endParaRPr lang="en-US" sz="1200" dirty="0" smtClean="0">
              <a:solidFill>
                <a:prstClr val="black"/>
              </a:solidFill>
            </a:endParaRPr>
          </a:p>
          <a:p>
            <a:endParaRPr lang="en-US" sz="1200" dirty="0">
              <a:solidFill>
                <a:prstClr val="black"/>
              </a:solidFill>
            </a:endParaRPr>
          </a:p>
          <a:p>
            <a:r>
              <a:rPr lang="en-US" sz="1200" dirty="0">
                <a:solidFill>
                  <a:prstClr val="black"/>
                </a:solidFill>
              </a:rPr>
              <a:t>h)Envelope containing unused voter’s </a:t>
            </a:r>
            <a:r>
              <a:rPr lang="en-US" sz="1200" dirty="0" smtClean="0">
                <a:solidFill>
                  <a:prstClr val="black"/>
                </a:solidFill>
              </a:rPr>
              <a:t>slips</a:t>
            </a:r>
            <a:endParaRPr lang="en-US" sz="1200" dirty="0" smtClean="0">
              <a:solidFill>
                <a:prstClr val="black"/>
              </a:solidFill>
            </a:endParaRPr>
          </a:p>
          <a:p>
            <a:endParaRPr lang="en-US" sz="1200" dirty="0">
              <a:solidFill>
                <a:prstClr val="black"/>
              </a:solidFill>
            </a:endParaRPr>
          </a:p>
          <a:p>
            <a:r>
              <a:rPr lang="en-US" sz="1200" dirty="0">
                <a:solidFill>
                  <a:prstClr val="black"/>
                </a:solidFill>
              </a:rPr>
              <a:t>I)Envelope  containing  Form  of  Declaration  by  elector  under  49MA (Test Vote</a:t>
            </a:r>
            <a:r>
              <a:rPr lang="en-US" sz="1200" dirty="0" smtClean="0">
                <a:solidFill>
                  <a:prstClr val="black"/>
                </a:solidFill>
              </a:rPr>
              <a:t>)</a:t>
            </a:r>
            <a:endParaRPr lang="en-US" sz="1200" dirty="0" smtClean="0">
              <a:solidFill>
                <a:prstClr val="black"/>
              </a:solidFill>
            </a:endParaRPr>
          </a:p>
          <a:p>
            <a:endParaRPr lang="en-US" sz="1200" dirty="0">
              <a:solidFill>
                <a:prstClr val="black"/>
              </a:solidFill>
            </a:endParaRPr>
          </a:p>
          <a:p>
            <a:r>
              <a:rPr lang="en-US" sz="1200" dirty="0">
                <a:solidFill>
                  <a:prstClr val="black"/>
                </a:solidFill>
              </a:rPr>
              <a:t>j)Envelope containing Form of Declaration by elector whose name is in ASD </a:t>
            </a:r>
            <a:r>
              <a:rPr lang="en-US" sz="1200" dirty="0" smtClean="0">
                <a:solidFill>
                  <a:prstClr val="black"/>
                </a:solidFill>
              </a:rPr>
              <a:t>list</a:t>
            </a:r>
            <a:endParaRPr lang="en-US" sz="1200" dirty="0" smtClean="0">
              <a:solidFill>
                <a:prstClr val="black"/>
              </a:solidFill>
            </a:endParaRPr>
          </a:p>
          <a:p>
            <a:endParaRPr lang="en-US" sz="1200" dirty="0">
              <a:solidFill>
                <a:prstClr val="black"/>
              </a:solidFill>
            </a:endParaRPr>
          </a:p>
          <a:p>
            <a:r>
              <a:rPr lang="en-US" sz="1200" dirty="0">
                <a:solidFill>
                  <a:prstClr val="black"/>
                </a:solidFill>
              </a:rPr>
              <a:t>k)Envelope containing letter of complaint to </a:t>
            </a:r>
            <a:r>
              <a:rPr lang="en-US" sz="1200" dirty="0" smtClean="0">
                <a:solidFill>
                  <a:prstClr val="black"/>
                </a:solidFill>
              </a:rPr>
              <a:t>SHO</a:t>
            </a:r>
            <a:endParaRPr lang="en-US" sz="1200" dirty="0">
              <a:solidFill>
                <a:prstClr val="black"/>
              </a:solidFill>
            </a:endParaRPr>
          </a:p>
        </p:txBody>
      </p:sp>
      <p:pic>
        <p:nvPicPr>
          <p:cNvPr id="3" name="image922.png"/>
          <p:cNvPicPr>
            <a:picLocks noChangeAspect="1"/>
          </p:cNvPicPr>
          <p:nvPr/>
        </p:nvPicPr>
        <p:blipFill>
          <a:blip r:embed="rId1" cstate="print"/>
          <a:stretch>
            <a:fillRect/>
          </a:stretch>
        </p:blipFill>
        <p:spPr>
          <a:xfrm>
            <a:off x="609600" y="5029200"/>
            <a:ext cx="5867400" cy="314325"/>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127373"/>
            <a:ext cx="6705600" cy="2308324"/>
          </a:xfrm>
          <a:prstGeom prst="rect">
            <a:avLst/>
          </a:prstGeom>
          <a:solidFill>
            <a:schemeClr val="accent6"/>
          </a:solidFill>
        </p:spPr>
        <p:txBody>
          <a:bodyPr wrap="square">
            <a:spAutoFit/>
          </a:bodyPr>
          <a:lstStyle/>
          <a:p>
            <a:r>
              <a:rPr lang="en-US" dirty="0" err="1" smtClean="0">
                <a:solidFill>
                  <a:prstClr val="black"/>
                </a:solidFill>
              </a:rPr>
              <a:t>a.Handbook</a:t>
            </a:r>
            <a:r>
              <a:rPr lang="en-US" dirty="0" smtClean="0">
                <a:solidFill>
                  <a:prstClr val="black"/>
                </a:solidFill>
              </a:rPr>
              <a:t> </a:t>
            </a:r>
            <a:r>
              <a:rPr lang="en-US" dirty="0">
                <a:solidFill>
                  <a:prstClr val="black"/>
                </a:solidFill>
              </a:rPr>
              <a:t>for Presiding Oﬃcer, </a:t>
            </a:r>
            <a:endParaRPr lang="en-US" dirty="0" smtClean="0">
              <a:solidFill>
                <a:prstClr val="black"/>
              </a:solidFill>
            </a:endParaRPr>
          </a:p>
          <a:p>
            <a:r>
              <a:rPr lang="en-US" dirty="0">
                <a:solidFill>
                  <a:prstClr val="black"/>
                </a:solidFill>
              </a:rPr>
              <a:t> </a:t>
            </a:r>
            <a:r>
              <a:rPr lang="en-US" dirty="0" smtClean="0">
                <a:solidFill>
                  <a:prstClr val="black"/>
                </a:solidFill>
              </a:rPr>
              <a:t>  Manual </a:t>
            </a:r>
            <a:r>
              <a:rPr lang="en-US" dirty="0">
                <a:solidFill>
                  <a:prstClr val="black"/>
                </a:solidFill>
              </a:rPr>
              <a:t>of Electronic Voting Machine and VVPAT, </a:t>
            </a:r>
            <a:endParaRPr lang="en-US" dirty="0" smtClean="0">
              <a:solidFill>
                <a:prstClr val="black"/>
              </a:solidFill>
            </a:endParaRPr>
          </a:p>
          <a:p>
            <a:r>
              <a:rPr lang="en-US" dirty="0">
                <a:solidFill>
                  <a:prstClr val="black"/>
                </a:solidFill>
              </a:rPr>
              <a:t> </a:t>
            </a:r>
            <a:r>
              <a:rPr lang="en-US" dirty="0" smtClean="0">
                <a:solidFill>
                  <a:prstClr val="black"/>
                </a:solidFill>
              </a:rPr>
              <a:t>  instructions  etc.</a:t>
            </a:r>
            <a:endParaRPr lang="en-US" dirty="0" smtClean="0">
              <a:solidFill>
                <a:prstClr val="black"/>
              </a:solidFill>
            </a:endParaRPr>
          </a:p>
          <a:p>
            <a:endParaRPr lang="en-US" dirty="0">
              <a:solidFill>
                <a:prstClr val="black"/>
              </a:solidFill>
            </a:endParaRPr>
          </a:p>
          <a:p>
            <a:r>
              <a:rPr lang="en-US" dirty="0" err="1">
                <a:solidFill>
                  <a:prstClr val="black"/>
                </a:solidFill>
              </a:rPr>
              <a:t>b.Used</a:t>
            </a:r>
            <a:r>
              <a:rPr lang="en-US" dirty="0">
                <a:solidFill>
                  <a:prstClr val="black"/>
                </a:solidFill>
              </a:rPr>
              <a:t> and remaining Indelible ink set </a:t>
            </a:r>
            <a:endParaRPr lang="en-US" dirty="0">
              <a:solidFill>
                <a:prstClr val="black"/>
              </a:solidFill>
            </a:endParaRPr>
          </a:p>
          <a:p>
            <a:endParaRPr lang="en-US" dirty="0">
              <a:solidFill>
                <a:prstClr val="black"/>
              </a:solidFill>
            </a:endParaRPr>
          </a:p>
          <a:p>
            <a:r>
              <a:rPr lang="en-US" dirty="0" err="1">
                <a:solidFill>
                  <a:prstClr val="black"/>
                </a:solidFill>
              </a:rPr>
              <a:t>c.Used</a:t>
            </a:r>
            <a:r>
              <a:rPr lang="en-US" dirty="0">
                <a:solidFill>
                  <a:prstClr val="black"/>
                </a:solidFill>
              </a:rPr>
              <a:t> Stamp pad (Brown </a:t>
            </a:r>
            <a:r>
              <a:rPr lang="en-US" dirty="0" err="1">
                <a:solidFill>
                  <a:prstClr val="black"/>
                </a:solidFill>
              </a:rPr>
              <a:t>colour</a:t>
            </a:r>
            <a:r>
              <a:rPr lang="en-US" dirty="0">
                <a:solidFill>
                  <a:prstClr val="black"/>
                </a:solidFill>
              </a:rPr>
              <a:t>)</a:t>
            </a:r>
            <a:endParaRPr lang="en-US" dirty="0">
              <a:solidFill>
                <a:prstClr val="black"/>
              </a:solidFill>
            </a:endParaRPr>
          </a:p>
          <a:p>
            <a:r>
              <a:rPr lang="en-US" dirty="0">
                <a:solidFill>
                  <a:prstClr val="black"/>
                </a:solidFill>
              </a:rPr>
              <a:t>	</a:t>
            </a:r>
            <a:endParaRPr lang="en-US" dirty="0">
              <a:solidFill>
                <a:prstClr val="black"/>
              </a:solidFill>
            </a:endParaRPr>
          </a:p>
        </p:txBody>
      </p:sp>
      <p:sp>
        <p:nvSpPr>
          <p:cNvPr id="5" name="TextBox 4"/>
          <p:cNvSpPr txBox="1"/>
          <p:nvPr/>
        </p:nvSpPr>
        <p:spPr>
          <a:xfrm>
            <a:off x="1066800" y="381000"/>
            <a:ext cx="4648200" cy="369332"/>
          </a:xfrm>
          <a:prstGeom prst="rect">
            <a:avLst/>
          </a:prstGeom>
          <a:noFill/>
        </p:spPr>
        <p:txBody>
          <a:bodyPr wrap="square" rtlCol="0">
            <a:spAutoFit/>
          </a:bodyPr>
          <a:lstStyle/>
          <a:p>
            <a:pPr algn="ctr"/>
            <a:r>
              <a:rPr lang="en-IN" b="1" dirty="0" smtClean="0">
                <a:solidFill>
                  <a:prstClr val="black"/>
                </a:solidFill>
              </a:rPr>
              <a:t>Fifth Packet (Brown)</a:t>
            </a:r>
            <a:endParaRPr lang="en-IN" b="1" dirty="0">
              <a:solidFill>
                <a:prstClr val="black"/>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Sixth Packet (Blue colour)</a:t>
            </a:r>
            <a:endParaRPr lang="en-IN" dirty="0"/>
          </a:p>
        </p:txBody>
      </p:sp>
      <p:sp>
        <p:nvSpPr>
          <p:cNvPr id="3" name="Content Placeholder 2"/>
          <p:cNvSpPr>
            <a:spLocks noGrp="1"/>
          </p:cNvSpPr>
          <p:nvPr>
            <p:ph idx="1"/>
          </p:nvPr>
        </p:nvSpPr>
        <p:spPr>
          <a:xfrm>
            <a:off x="365125" y="1279524"/>
            <a:ext cx="6584950" cy="4054475"/>
          </a:xfrm>
          <a:solidFill>
            <a:srgbClr val="00B0F0"/>
          </a:solidFill>
        </p:spPr>
        <p:txBody>
          <a:bodyPr/>
          <a:lstStyle/>
          <a:p>
            <a:pPr marL="0" lvl="0" indent="0" algn="just">
              <a:buNone/>
            </a:pPr>
            <a:r>
              <a:rPr lang="en-US" sz="2800" dirty="0">
                <a:solidFill>
                  <a:prstClr val="black"/>
                </a:solidFill>
              </a:rPr>
              <a:t>a)Candidate Information Booklet</a:t>
            </a:r>
            <a:endParaRPr lang="en-US" sz="2800" dirty="0">
              <a:solidFill>
                <a:prstClr val="black"/>
              </a:solidFill>
            </a:endParaRPr>
          </a:p>
          <a:p>
            <a:pPr marL="0" lvl="0" indent="0" algn="just">
              <a:buNone/>
            </a:pPr>
            <a:r>
              <a:rPr lang="en-US" sz="2800" dirty="0">
                <a:solidFill>
                  <a:prstClr val="black"/>
                </a:solidFill>
              </a:rPr>
              <a:t>b)Other unused forms</a:t>
            </a:r>
            <a:endParaRPr lang="en-US" sz="2800" dirty="0">
              <a:solidFill>
                <a:prstClr val="black"/>
              </a:solidFill>
            </a:endParaRPr>
          </a:p>
          <a:p>
            <a:pPr marL="0" lvl="0" indent="0" algn="just">
              <a:buNone/>
            </a:pPr>
            <a:r>
              <a:rPr lang="en-US" sz="2800" dirty="0">
                <a:solidFill>
                  <a:prstClr val="black"/>
                </a:solidFill>
              </a:rPr>
              <a:t>c)Metal seal of the Presiding Oﬃcer</a:t>
            </a:r>
            <a:endParaRPr lang="en-US" sz="2800" dirty="0">
              <a:solidFill>
                <a:prstClr val="black"/>
              </a:solidFill>
            </a:endParaRPr>
          </a:p>
          <a:p>
            <a:pPr marL="0" lvl="0" indent="0" algn="just">
              <a:buNone/>
            </a:pPr>
            <a:r>
              <a:rPr lang="en-US" sz="2800" dirty="0">
                <a:solidFill>
                  <a:prstClr val="black"/>
                </a:solidFill>
              </a:rPr>
              <a:t>d)The arrow cross-mark rubber stamp for marking tendered ballot papers;</a:t>
            </a:r>
            <a:endParaRPr lang="en-US" sz="2800" dirty="0">
              <a:solidFill>
                <a:prstClr val="black"/>
              </a:solidFill>
            </a:endParaRPr>
          </a:p>
          <a:p>
            <a:pPr marL="0" lvl="0" indent="0" algn="just">
              <a:buNone/>
            </a:pPr>
            <a:r>
              <a:rPr lang="en-US" sz="2800" dirty="0">
                <a:solidFill>
                  <a:prstClr val="black"/>
                </a:solidFill>
              </a:rPr>
              <a:t>e)Cup for setting the indelible ink.</a:t>
            </a:r>
            <a:endParaRPr lang="en-US" sz="2800" dirty="0">
              <a:solidFill>
                <a:prstClr val="black"/>
              </a:solidFill>
            </a:endParaRPr>
          </a:p>
          <a:p>
            <a:pPr marL="0" lvl="0" indent="0" algn="just">
              <a:buNone/>
            </a:pPr>
            <a:r>
              <a:rPr lang="en-US" sz="2800" dirty="0">
                <a:solidFill>
                  <a:prstClr val="black"/>
                </a:solidFill>
              </a:rPr>
              <a:t>f)All the other items, if any, should be packed into the Fifth packet (colored Blue).</a:t>
            </a:r>
            <a:endParaRPr lang="en-IN" sz="2800" dirty="0">
              <a:solidFill>
                <a:prstClr val="black"/>
              </a:solidFill>
            </a:endParaRPr>
          </a:p>
          <a:p>
            <a:pPr marL="0" indent="0" algn="just">
              <a:buNone/>
            </a:pPr>
            <a:endParaRPr lang="en-IN"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0"/>
            <a:ext cx="6858000" cy="5016758"/>
          </a:xfrm>
          <a:prstGeom prst="rect">
            <a:avLst/>
          </a:prstGeom>
        </p:spPr>
        <p:txBody>
          <a:bodyPr wrap="square">
            <a:spAutoFit/>
          </a:bodyPr>
          <a:lstStyle/>
          <a:p>
            <a:pPr marL="285750" indent="-285750" algn="just">
              <a:buFont typeface="Arial" panose="020B0604020202020204" pitchFamily="34" charset="0"/>
              <a:buChar char="•"/>
            </a:pPr>
            <a:endParaRPr lang="en-US" sz="1600" dirty="0">
              <a:solidFill>
                <a:prstClr val="black"/>
              </a:solidFill>
            </a:endParaRPr>
          </a:p>
          <a:p>
            <a:pPr marL="285750" indent="-285750" algn="just">
              <a:buFont typeface="Arial" panose="020B0604020202020204" pitchFamily="34" charset="0"/>
              <a:buChar char="•"/>
            </a:pPr>
            <a:r>
              <a:rPr lang="en-US" sz="1600" dirty="0">
                <a:solidFill>
                  <a:prstClr val="black"/>
                </a:solidFill>
              </a:rPr>
              <a:t>Each of the four smaller covers/packets to be included in the third packet marked “STATUTORY COVERS” should be sealed. </a:t>
            </a:r>
            <a:endParaRPr lang="en-US" sz="1600" dirty="0" smtClean="0">
              <a:solidFill>
                <a:prstClr val="black"/>
              </a:solidFill>
            </a:endParaRPr>
          </a:p>
          <a:p>
            <a:pPr marL="285750" indent="-285750" algn="just">
              <a:buFont typeface="Arial" panose="020B0604020202020204" pitchFamily="34" charset="0"/>
              <a:buChar char="•"/>
            </a:pPr>
            <a:r>
              <a:rPr lang="en-US" sz="1600" dirty="0" smtClean="0">
                <a:solidFill>
                  <a:prstClr val="black"/>
                </a:solidFill>
              </a:rPr>
              <a:t>Envelope </a:t>
            </a:r>
            <a:r>
              <a:rPr lang="en-US" sz="1600" dirty="0">
                <a:solidFill>
                  <a:prstClr val="black"/>
                </a:solidFill>
              </a:rPr>
              <a:t>containing the register of voters (17A) to be included in the second packer </a:t>
            </a:r>
            <a:r>
              <a:rPr lang="en-US" sz="1600" dirty="0" err="1">
                <a:solidFill>
                  <a:prstClr val="black"/>
                </a:solidFill>
              </a:rPr>
              <a:t>superscribed</a:t>
            </a:r>
            <a:r>
              <a:rPr lang="en-US" sz="1600" dirty="0">
                <a:solidFill>
                  <a:prstClr val="black"/>
                </a:solidFill>
              </a:rPr>
              <a:t> as “SCRUTINY COVER” and should be sealed. </a:t>
            </a:r>
            <a:endParaRPr lang="en-US" sz="1600" dirty="0" smtClean="0">
              <a:solidFill>
                <a:prstClr val="black"/>
              </a:solidFill>
            </a:endParaRPr>
          </a:p>
          <a:p>
            <a:pPr marL="285750" indent="-285750" algn="just">
              <a:buFont typeface="Arial" panose="020B0604020202020204" pitchFamily="34" charset="0"/>
              <a:buChar char="•"/>
            </a:pPr>
            <a:r>
              <a:rPr lang="en-US" sz="1600" dirty="0" smtClean="0">
                <a:solidFill>
                  <a:prstClr val="black"/>
                </a:solidFill>
              </a:rPr>
              <a:t>The </a:t>
            </a:r>
            <a:r>
              <a:rPr lang="en-US" sz="1600" dirty="0">
                <a:solidFill>
                  <a:prstClr val="black"/>
                </a:solidFill>
              </a:rPr>
              <a:t>other smaller covers/envelopes containing various non-statutory papers and items of election materials to be included in the fourth packets </a:t>
            </a:r>
            <a:r>
              <a:rPr lang="en-US" sz="1600" dirty="0" err="1">
                <a:solidFill>
                  <a:prstClr val="black"/>
                </a:solidFill>
              </a:rPr>
              <a:t>superscribed</a:t>
            </a:r>
            <a:r>
              <a:rPr lang="en-US" sz="1600" dirty="0">
                <a:solidFill>
                  <a:prstClr val="black"/>
                </a:solidFill>
              </a:rPr>
              <a:t> as “NON-STATUTROY COVERS” and may be prepared separately. It need not to be sealed except the cover containing the list of challenged votes in Form 14 in order to save time. </a:t>
            </a:r>
            <a:endParaRPr lang="en-US" sz="1600" dirty="0" smtClean="0">
              <a:solidFill>
                <a:prstClr val="black"/>
              </a:solidFill>
            </a:endParaRPr>
          </a:p>
          <a:p>
            <a:pPr marL="285750" indent="-285750" algn="just">
              <a:buFont typeface="Arial" panose="020B0604020202020204" pitchFamily="34" charset="0"/>
              <a:buChar char="•"/>
            </a:pPr>
            <a:r>
              <a:rPr lang="en-US" sz="1600" dirty="0" smtClean="0">
                <a:solidFill>
                  <a:prstClr val="black"/>
                </a:solidFill>
              </a:rPr>
              <a:t>All </a:t>
            </a:r>
            <a:r>
              <a:rPr lang="en-US" sz="1600" dirty="0">
                <a:solidFill>
                  <a:prstClr val="black"/>
                </a:solidFill>
              </a:rPr>
              <a:t>these unsealed covers and the sealed cover, containing list of challenged voters in </a:t>
            </a:r>
            <a:r>
              <a:rPr lang="en-US" sz="1600" dirty="0" smtClean="0">
                <a:solidFill>
                  <a:prstClr val="black"/>
                </a:solidFill>
              </a:rPr>
              <a:t>Form-14,should </a:t>
            </a:r>
            <a:r>
              <a:rPr lang="en-US" sz="1600" dirty="0">
                <a:solidFill>
                  <a:prstClr val="black"/>
                </a:solidFill>
              </a:rPr>
              <a:t>be simply placed in the respective bigger covers after tick marking at the top page of the bigger covers and signed by you. </a:t>
            </a:r>
            <a:endParaRPr lang="en-US" sz="1600" dirty="0" smtClean="0">
              <a:solidFill>
                <a:prstClr val="black"/>
              </a:solidFill>
            </a:endParaRPr>
          </a:p>
          <a:p>
            <a:pPr marL="285750" indent="-285750" algn="just">
              <a:buFont typeface="Arial" panose="020B0604020202020204" pitchFamily="34" charset="0"/>
              <a:buChar char="•"/>
            </a:pPr>
            <a:r>
              <a:rPr lang="en-US" sz="1600" dirty="0" smtClean="0">
                <a:solidFill>
                  <a:prstClr val="black"/>
                </a:solidFill>
              </a:rPr>
              <a:t>These </a:t>
            </a:r>
            <a:r>
              <a:rPr lang="en-US" sz="1600" dirty="0">
                <a:solidFill>
                  <a:prstClr val="black"/>
                </a:solidFill>
              </a:rPr>
              <a:t>bigger packets need not be sealed; but may be properly secured by means of pins or thread so that the contents may be checked at the collection </a:t>
            </a:r>
            <a:r>
              <a:rPr lang="en-US" sz="1600" dirty="0" err="1">
                <a:solidFill>
                  <a:prstClr val="black"/>
                </a:solidFill>
              </a:rPr>
              <a:t>centre</a:t>
            </a:r>
            <a:r>
              <a:rPr lang="en-US" sz="1600" dirty="0">
                <a:solidFill>
                  <a:prstClr val="black"/>
                </a:solidFill>
              </a:rPr>
              <a:t>. </a:t>
            </a:r>
            <a:endParaRPr lang="en-US" sz="1600" dirty="0" smtClean="0">
              <a:solidFill>
                <a:prstClr val="black"/>
              </a:solidFill>
            </a:endParaRPr>
          </a:p>
          <a:p>
            <a:pPr marL="285750" indent="-285750" algn="just">
              <a:buFont typeface="Arial" panose="020B0604020202020204" pitchFamily="34" charset="0"/>
              <a:buChar char="•"/>
            </a:pPr>
            <a:r>
              <a:rPr lang="en-US" sz="1600" dirty="0" smtClean="0">
                <a:solidFill>
                  <a:prstClr val="black"/>
                </a:solidFill>
              </a:rPr>
              <a:t>The </a:t>
            </a:r>
            <a:r>
              <a:rPr lang="en-US" sz="1600" dirty="0">
                <a:solidFill>
                  <a:prstClr val="black"/>
                </a:solidFill>
              </a:rPr>
              <a:t>third packet </a:t>
            </a:r>
            <a:r>
              <a:rPr lang="en-US" sz="1600" dirty="0" err="1">
                <a:solidFill>
                  <a:prstClr val="black"/>
                </a:solidFill>
              </a:rPr>
              <a:t>superscribed</a:t>
            </a:r>
            <a:r>
              <a:rPr lang="en-US" sz="1600" dirty="0">
                <a:solidFill>
                  <a:prstClr val="black"/>
                </a:solidFill>
              </a:rPr>
              <a:t> “Statutory Cover” should, however, be sealed by you after checking of the contents at the collection </a:t>
            </a:r>
            <a:r>
              <a:rPr lang="en-US" sz="1600" dirty="0" err="1">
                <a:solidFill>
                  <a:prstClr val="black"/>
                </a:solidFill>
              </a:rPr>
              <a:t>centre</a:t>
            </a:r>
            <a:r>
              <a:rPr lang="en-US" sz="1600" dirty="0">
                <a:solidFill>
                  <a:prstClr val="black"/>
                </a:solidFill>
              </a:rPr>
              <a:t>.</a:t>
            </a:r>
            <a:endParaRPr lang="en-IN" sz="1600" dirty="0">
              <a:solidFill>
                <a:prstClr val="black"/>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ext Box 5"/>
          <p:cNvSpPr txBox="1"/>
          <p:nvPr/>
        </p:nvSpPr>
        <p:spPr>
          <a:xfrm>
            <a:off x="76200" y="152400"/>
            <a:ext cx="7093585" cy="5222875"/>
          </a:xfrm>
          <a:prstGeom prst="rect">
            <a:avLst/>
          </a:prstGeom>
          <a:solidFill>
            <a:schemeClr val="accent5">
              <a:lumMod val="40000"/>
              <a:lumOff val="60000"/>
            </a:schemeClr>
          </a:solidFill>
        </p:spPr>
        <p:txBody>
          <a:bodyPr wrap="square" rtlCol="0" anchor="t">
            <a:noAutofit/>
          </a:bodyPr>
          <a:p>
            <a:pPr algn="ctr"/>
            <a:r>
              <a:rPr lang="en-US" sz="2400" b="1">
                <a:solidFill>
                  <a:srgbClr val="0070C0"/>
                </a:solidFill>
              </a:rPr>
              <a:t>Roles and Functions of Micro Observers</a:t>
            </a:r>
            <a:endParaRPr lang="en-US" sz="2400" b="1">
              <a:solidFill>
                <a:srgbClr val="0070C0"/>
              </a:solidFill>
            </a:endParaRPr>
          </a:p>
          <a:p>
            <a:pPr algn="just"/>
            <a:r>
              <a:rPr lang="en-US"/>
              <a:t>Micro Observer should be present at the Polling Station at least 90 minutes before the start of poll. </a:t>
            </a:r>
            <a:endParaRPr lang="en-US"/>
          </a:p>
          <a:p>
            <a:pPr algn="just"/>
            <a:r>
              <a:rPr lang="en-US"/>
              <a:t>If, for certain reasons, it is not possible to reach in the morning, he/she should reach in the evening of the previous day. </a:t>
            </a:r>
            <a:endParaRPr lang="en-US"/>
          </a:p>
          <a:p>
            <a:pPr algn="just"/>
            <a:endParaRPr lang="en-US"/>
          </a:p>
          <a:p>
            <a:pPr algn="just"/>
            <a:r>
              <a:rPr lang="en-US" b="1"/>
              <a:t>He will monitor the followings at the Polling Station:</a:t>
            </a:r>
            <a:endParaRPr lang="en-US" b="1"/>
          </a:p>
          <a:p>
            <a:pPr algn="just">
              <a:lnSpc>
                <a:spcPct val="130000"/>
              </a:lnSpc>
            </a:pPr>
            <a:r>
              <a:rPr lang="en-US"/>
              <a:t>i.Assess the </a:t>
            </a:r>
            <a:r>
              <a:rPr lang="en-US">
                <a:solidFill>
                  <a:srgbClr val="C00000"/>
                </a:solidFill>
              </a:rPr>
              <a:t>preparedness</a:t>
            </a:r>
            <a:r>
              <a:rPr lang="en-US"/>
              <a:t> for poll at the Polling Station.</a:t>
            </a:r>
            <a:endParaRPr lang="en-US"/>
          </a:p>
          <a:p>
            <a:pPr algn="just">
              <a:lnSpc>
                <a:spcPct val="130000"/>
              </a:lnSpc>
            </a:pPr>
            <a:r>
              <a:rPr lang="en-US"/>
              <a:t>ii.Check the availability of Assured Minimum Facilities (</a:t>
            </a:r>
            <a:r>
              <a:rPr lang="en-US">
                <a:solidFill>
                  <a:srgbClr val="C00000"/>
                </a:solidFill>
              </a:rPr>
              <a:t>AMF</a:t>
            </a:r>
            <a:r>
              <a:rPr lang="en-US"/>
              <a:t>) at the Polling Station and certify before the start of Polling.</a:t>
            </a:r>
            <a:endParaRPr lang="en-US"/>
          </a:p>
          <a:p>
            <a:pPr algn="just">
              <a:lnSpc>
                <a:spcPct val="130000"/>
              </a:lnSpc>
            </a:pPr>
            <a:r>
              <a:rPr lang="en-US"/>
              <a:t>iii.During the poll day he should regularly note down the important points for his report in the format given at </a:t>
            </a:r>
            <a:r>
              <a:rPr lang="en-US" b="1">
                <a:solidFill>
                  <a:srgbClr val="C00000"/>
                </a:solidFill>
              </a:rPr>
              <a:t>Annexure -I.</a:t>
            </a:r>
            <a:endParaRPr lang="en-US" b="1">
              <a:solidFill>
                <a:srgbClr val="C00000"/>
              </a:solidFill>
            </a:endParaRPr>
          </a:p>
          <a:p>
            <a:pPr algn="just">
              <a:lnSpc>
                <a:spcPct val="130000"/>
              </a:lnSpc>
            </a:pPr>
            <a:r>
              <a:rPr lang="en-US"/>
              <a:t>iv.It is made absolutely clear that, in no case, the Micro Observer will act as Presiding Officer or the Polling Officer. His task is to</a:t>
            </a:r>
            <a:r>
              <a:rPr lang="en-IN" altLang="en-US"/>
              <a:t> observe that the election processes are being carried out in a free and fair manner and there is no vitiation of poll.</a:t>
            </a:r>
            <a:endParaRPr lang="en-IN" altLang="en-US"/>
          </a:p>
          <a:p>
            <a:endParaRPr lang="en-IN" alt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85800" y="487680"/>
            <a:ext cx="5791200" cy="3596640"/>
          </a:xfrm>
          <a:prstGeom prst="ellipse">
            <a:avLst/>
          </a:prstGeom>
        </p:spPr>
        <p:style>
          <a:lnRef idx="0">
            <a:schemeClr val="accent3"/>
          </a:lnRef>
          <a:fillRef idx="3">
            <a:schemeClr val="accent3"/>
          </a:fillRef>
          <a:effectRef idx="3">
            <a:schemeClr val="accent3"/>
          </a:effectRef>
          <a:fontRef idx="minor">
            <a:schemeClr val="lt1"/>
          </a:fontRef>
        </p:style>
        <p:txBody>
          <a:bodyPr lIns="73152" tIns="36576" rIns="73152" bIns="36576" anchor="ctr"/>
          <a:lstStyle/>
          <a:p>
            <a:pPr algn="ctr" eaLnBrk="1" hangingPunct="1">
              <a:defRPr/>
            </a:pPr>
            <a:r>
              <a:rPr lang="en-US" sz="3500" b="1" dirty="0">
                <a:solidFill>
                  <a:schemeClr val="bg1"/>
                </a:solidFill>
              </a:rPr>
              <a:t>RECEIVING CENTRE</a:t>
            </a:r>
            <a:endParaRPr lang="en-US" sz="3200" b="1" dirty="0">
              <a:solidFill>
                <a:schemeClr val="bg1"/>
              </a:solidFill>
            </a:endParaRPr>
          </a:p>
        </p:txBody>
      </p:sp>
      <p:cxnSp>
        <p:nvCxnSpPr>
          <p:cNvPr id="4" name="Straight Connector 3"/>
          <p:cNvCxnSpPr/>
          <p:nvPr/>
        </p:nvCxnSpPr>
        <p:spPr>
          <a:xfrm flipV="1">
            <a:off x="792163" y="3292475"/>
            <a:ext cx="1706562" cy="1157288"/>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600200"/>
            <a:ext cx="4191000" cy="1815882"/>
          </a:xfrm>
          <a:prstGeom prst="rect">
            <a:avLst/>
          </a:prstGeom>
        </p:spPr>
        <p:txBody>
          <a:bodyPr wrap="square">
            <a:spAutoFit/>
          </a:bodyPr>
          <a:lstStyle/>
          <a:p>
            <a:pPr algn="just"/>
            <a:r>
              <a:rPr lang="en-IN" sz="2800" b="1" dirty="0">
                <a:solidFill>
                  <a:srgbClr val="C00000"/>
                </a:solidFill>
              </a:rPr>
              <a:t>Submission of Report to the Observer/ the person he assigns at the RC.</a:t>
            </a:r>
            <a:endParaRPr lang="en-IN" sz="2800" b="1" dirty="0">
              <a:solidFill>
                <a:srgbClr val="C00000"/>
              </a:solidFill>
            </a:endParaRPr>
          </a:p>
        </p:txBody>
      </p:sp>
      <p:sp>
        <p:nvSpPr>
          <p:cNvPr id="3" name="Rectangle 2"/>
          <p:cNvSpPr/>
          <p:nvPr/>
        </p:nvSpPr>
        <p:spPr>
          <a:xfrm>
            <a:off x="762000" y="171432"/>
            <a:ext cx="6072230" cy="369332"/>
          </a:xfrm>
          <a:prstGeom prst="rect">
            <a:avLst/>
          </a:prstGeom>
          <a:solidFill>
            <a:srgbClr val="FFFF00"/>
          </a:solidFill>
          <a:effectLst>
            <a:innerShdw blurRad="63500" dist="50800" dir="5400000">
              <a:prstClr val="black">
                <a:alpha val="50000"/>
              </a:prstClr>
            </a:innerShdw>
          </a:effectLst>
        </p:spPr>
        <p:txBody>
          <a:bodyPr wrap="square">
            <a:spAutoFit/>
          </a:bodyPr>
          <a:lstStyle/>
          <a:p>
            <a:pPr marL="457200" indent="-457200"/>
            <a:r>
              <a:rPr lang="en-US" b="1" dirty="0"/>
              <a:t>Items to be received separately at RC counter</a:t>
            </a:r>
            <a:endParaRPr lang="en-US" b="1"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descr="Image result for Four types of disabilities"/>
          <p:cNvSpPr>
            <a:spLocks noChangeAspect="1" noChangeArrowheads="1"/>
          </p:cNvSpPr>
          <p:nvPr/>
        </p:nvSpPr>
        <p:spPr bwMode="auto">
          <a:xfrm>
            <a:off x="1007746" y="14287"/>
            <a:ext cx="1400175" cy="1400176"/>
          </a:xfrm>
          <a:prstGeom prst="rect">
            <a:avLst/>
          </a:prstGeom>
          <a:noFill/>
        </p:spPr>
        <p:txBody>
          <a:bodyPr vert="horz" wrap="square" lIns="54864" tIns="27432" rIns="54864" bIns="27432" numCol="1" anchor="t" anchorCtr="0" compatLnSpc="1"/>
          <a:lstStyle/>
          <a:p>
            <a:pPr defTabSz="342900"/>
            <a:endParaRPr lang="en-US" sz="1080">
              <a:solidFill>
                <a:prstClr val="black"/>
              </a:solidFill>
            </a:endParaRPr>
          </a:p>
        </p:txBody>
      </p:sp>
      <p:sp>
        <p:nvSpPr>
          <p:cNvPr id="39940" name="AutoShape 4" descr="Image result for Four types of disabilities"/>
          <p:cNvSpPr>
            <a:spLocks noChangeAspect="1" noChangeArrowheads="1"/>
          </p:cNvSpPr>
          <p:nvPr/>
        </p:nvSpPr>
        <p:spPr bwMode="auto">
          <a:xfrm>
            <a:off x="1007746" y="14287"/>
            <a:ext cx="1400175" cy="1400176"/>
          </a:xfrm>
          <a:prstGeom prst="rect">
            <a:avLst/>
          </a:prstGeom>
          <a:noFill/>
        </p:spPr>
        <p:txBody>
          <a:bodyPr vert="horz" wrap="square" lIns="54864" tIns="27432" rIns="54864" bIns="27432" numCol="1" anchor="t" anchorCtr="0" compatLnSpc="1"/>
          <a:lstStyle/>
          <a:p>
            <a:pPr defTabSz="342900"/>
            <a:endParaRPr lang="en-US" sz="1080">
              <a:solidFill>
                <a:prstClr val="black"/>
              </a:solidFill>
            </a:endParaRPr>
          </a:p>
        </p:txBody>
      </p:sp>
      <p:sp>
        <p:nvSpPr>
          <p:cNvPr id="7" name="Content Placeholder 6"/>
          <p:cNvSpPr>
            <a:spLocks noGrp="1"/>
          </p:cNvSpPr>
          <p:nvPr>
            <p:ph idx="4294967295"/>
          </p:nvPr>
        </p:nvSpPr>
        <p:spPr>
          <a:xfrm>
            <a:off x="0" y="0"/>
            <a:ext cx="7399782" cy="5486400"/>
          </a:xfrm>
          <a:solidFill>
            <a:srgbClr val="FFF5D6"/>
          </a:solidFill>
        </p:spPr>
        <p:txBody>
          <a:bodyPr/>
          <a:lstStyle/>
          <a:p>
            <a:pPr>
              <a:buNone/>
            </a:pPr>
            <a:endParaRPr lang="en-US" sz="1440" b="1" dirty="0">
              <a:solidFill>
                <a:srgbClr val="C00000"/>
              </a:solidFill>
              <a:effectLst>
                <a:outerShdw blurRad="53975" dist="22860" dir="5400000" algn="tl" rotWithShape="0">
                  <a:srgbClr val="000000">
                    <a:alpha val="55000"/>
                  </a:srgbClr>
                </a:outerShdw>
              </a:effectLst>
            </a:endParaRPr>
          </a:p>
          <a:p>
            <a:pPr algn="just">
              <a:buClr>
                <a:srgbClr val="C00000"/>
              </a:buClr>
              <a:buSzPct val="100000"/>
            </a:pPr>
            <a:endParaRPr lang="en-US" sz="960" b="1" dirty="0">
              <a:solidFill>
                <a:srgbClr val="002060"/>
              </a:solidFill>
              <a:effectLst>
                <a:outerShdw blurRad="53975" dist="22860" dir="5400000" algn="tl" rotWithShape="0">
                  <a:srgbClr val="000000">
                    <a:alpha val="55000"/>
                  </a:srgbClr>
                </a:outerShdw>
              </a:effectLst>
            </a:endParaRPr>
          </a:p>
          <a:p>
            <a:pPr algn="just">
              <a:buClr>
                <a:srgbClr val="C00000"/>
              </a:buClr>
              <a:buSzPct val="100000"/>
            </a:pPr>
            <a:endParaRPr lang="en-US" sz="960" b="1" dirty="0">
              <a:solidFill>
                <a:srgbClr val="002060"/>
              </a:solidFill>
              <a:effectLst>
                <a:outerShdw blurRad="53975" dist="22860" dir="5400000" algn="tl" rotWithShape="0">
                  <a:srgbClr val="000000">
                    <a:alpha val="55000"/>
                  </a:srgbClr>
                </a:outerShdw>
              </a:effectLst>
            </a:endParaRPr>
          </a:p>
          <a:p>
            <a:pPr>
              <a:buClr>
                <a:srgbClr val="C00000"/>
              </a:buClr>
              <a:buNone/>
            </a:pPr>
            <a:endParaRPr lang="en-IN" sz="960" dirty="0"/>
          </a:p>
        </p:txBody>
      </p:sp>
      <p:sp>
        <p:nvSpPr>
          <p:cNvPr id="8" name="Slide Number Placeholder 7"/>
          <p:cNvSpPr>
            <a:spLocks noGrp="1"/>
          </p:cNvSpPr>
          <p:nvPr>
            <p:ph type="sldNum" sz="quarter" idx="12"/>
          </p:nvPr>
        </p:nvSpPr>
        <p:spPr/>
        <p:txBody>
          <a:bodyPr/>
          <a:lstStyle/>
          <a:p>
            <a:fld id="{B6F15528-21DE-4FAA-801E-634DDDAF4B2B}" type="slidenum">
              <a:rPr lang="en-US" sz="480" smtClean="0">
                <a:solidFill>
                  <a:prstClr val="black">
                    <a:tint val="75000"/>
                  </a:prstClr>
                </a:solidFill>
              </a:rPr>
            </a:fld>
            <a:endParaRPr lang="en-US" sz="480">
              <a:solidFill>
                <a:prstClr val="black">
                  <a:tint val="75000"/>
                </a:prstClr>
              </a:solidFill>
            </a:endParaRPr>
          </a:p>
        </p:txBody>
      </p:sp>
      <p:pic>
        <p:nvPicPr>
          <p:cNvPr id="9" name="Picture 8" descr="https://ecisveep.nic.in/uploads/monthly_2018_06/pwd.thumb.jpg.503ceda7775071a92e5e5e2d54378567.jpg"/>
          <p:cNvPicPr/>
          <p:nvPr/>
        </p:nvPicPr>
        <p:blipFill>
          <a:blip r:embed="rId1"/>
          <a:srcRect/>
          <a:stretch>
            <a:fillRect/>
          </a:stretch>
        </p:blipFill>
        <p:spPr bwMode="auto">
          <a:xfrm>
            <a:off x="2323517" y="4622548"/>
            <a:ext cx="3013096" cy="662940"/>
          </a:xfrm>
          <a:prstGeom prst="rect">
            <a:avLst/>
          </a:prstGeom>
          <a:noFill/>
          <a:ln w="9525">
            <a:noFill/>
            <a:miter lim="800000"/>
            <a:headEnd/>
            <a:tailEnd/>
          </a:ln>
        </p:spPr>
      </p:pic>
      <p:pic>
        <p:nvPicPr>
          <p:cNvPr id="10" name="Picture 6"/>
          <p:cNvPicPr>
            <a:picLocks noChangeAspect="1" noChangeArrowheads="1"/>
          </p:cNvPicPr>
          <p:nvPr/>
        </p:nvPicPr>
        <p:blipFill>
          <a:blip r:embed="rId2"/>
          <a:srcRect/>
          <a:stretch>
            <a:fillRect/>
          </a:stretch>
        </p:blipFill>
        <p:spPr bwMode="auto">
          <a:xfrm>
            <a:off x="3215641" y="129401"/>
            <a:ext cx="822960" cy="777240"/>
          </a:xfrm>
          <a:prstGeom prst="rect">
            <a:avLst/>
          </a:prstGeom>
          <a:noFill/>
          <a:ln w="9525">
            <a:noFill/>
            <a:miter lim="800000"/>
            <a:headEnd/>
            <a:tailEnd/>
          </a:ln>
          <a:effec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292" t="31826" r="13803" b="26629"/>
          <a:stretch>
            <a:fillRect/>
          </a:stretch>
        </p:blipFill>
        <p:spPr>
          <a:xfrm>
            <a:off x="1748300" y="1067791"/>
            <a:ext cx="3903182" cy="1954660"/>
          </a:xfrm>
          <a:prstGeom prst="rect">
            <a:avLst/>
          </a:prstGeom>
        </p:spPr>
      </p:pic>
      <p:sp>
        <p:nvSpPr>
          <p:cNvPr id="11" name="Content Placeholder 2"/>
          <p:cNvSpPr txBox="1"/>
          <p:nvPr/>
        </p:nvSpPr>
        <p:spPr bwMode="auto">
          <a:xfrm>
            <a:off x="1191895" y="3191510"/>
            <a:ext cx="5116195" cy="1219200"/>
          </a:xfrm>
          <a:prstGeom prst="rect">
            <a:avLst/>
          </a:prstGeom>
          <a:noFill/>
          <a:ln w="9525">
            <a:noFill/>
            <a:miter lim="800000"/>
          </a:ln>
        </p:spPr>
        <p:txBody>
          <a:bodyPr vert="horz" wrap="square" lIns="58521" tIns="29260" rIns="58521" bIns="29260" numCol="1" anchor="t" anchorCtr="0" compatLnSpc="1"/>
          <a:lstStyle>
            <a:lvl1pPr marL="341630" indent="-341630" algn="l" defTabSz="913130" rtl="0" eaLnBrk="0" fontAlgn="base" hangingPunct="0">
              <a:spcBef>
                <a:spcPct val="20000"/>
              </a:spcBef>
              <a:spcAft>
                <a:spcPct val="0"/>
              </a:spcAft>
              <a:buFont typeface="Arial" panose="020B0604020202020204" pitchFamily="34" charset="0"/>
              <a:buChar char="•"/>
              <a:defRPr sz="3250" kern="1200">
                <a:solidFill>
                  <a:schemeClr val="tx1"/>
                </a:solidFill>
                <a:latin typeface="+mn-lt"/>
                <a:ea typeface="+mn-ea"/>
                <a:cs typeface="+mn-cs"/>
              </a:defRPr>
            </a:lvl1pPr>
            <a:lvl2pPr marL="742315" indent="-285750" algn="l" defTabSz="913130" rtl="0" eaLnBrk="0" fontAlgn="base" hangingPunct="0">
              <a:spcBef>
                <a:spcPct val="20000"/>
              </a:spcBef>
              <a:spcAft>
                <a:spcPct val="0"/>
              </a:spcAft>
              <a:buFont typeface="Arial" panose="020B0604020202020204" pitchFamily="34" charset="0"/>
              <a:buChar char="–"/>
              <a:defRPr sz="2750" kern="1200">
                <a:solidFill>
                  <a:schemeClr val="tx1"/>
                </a:solidFill>
                <a:latin typeface="+mn-lt"/>
                <a:ea typeface="+mn-ea"/>
                <a:cs typeface="+mn-cs"/>
              </a:defRPr>
            </a:lvl2pPr>
            <a:lvl3pPr marL="1143000" indent="-228600" algn="l" defTabSz="913130" rtl="0" eaLnBrk="0" fontAlgn="base" hangingPunct="0">
              <a:spcBef>
                <a:spcPct val="20000"/>
              </a:spcBef>
              <a:spcAft>
                <a:spcPct val="0"/>
              </a:spcAft>
              <a:buFont typeface="Arial" panose="020B0604020202020204" pitchFamily="34" charset="0"/>
              <a:buChar char="•"/>
              <a:defRPr sz="2375" kern="1200">
                <a:solidFill>
                  <a:schemeClr val="tx1"/>
                </a:solidFill>
                <a:latin typeface="+mn-lt"/>
                <a:ea typeface="+mn-ea"/>
                <a:cs typeface="+mn-cs"/>
              </a:defRPr>
            </a:lvl3pPr>
            <a:lvl4pPr marL="1599565" indent="-228600" algn="l" defTabSz="91313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8600" algn="l" defTabSz="91313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313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IN" sz="6600" b="0" i="0" u="none" strike="noStrike" kern="1200" cap="none" spc="0" normalizeH="0" baseline="0" noProof="0" dirty="0">
                <a:ln>
                  <a:noFill/>
                </a:ln>
                <a:solidFill>
                  <a:srgbClr val="C00000"/>
                </a:solidFill>
                <a:effectLst/>
                <a:uLnTx/>
                <a:uFillTx/>
                <a:latin typeface="Broadway" panose="04040905080B02020502" pitchFamily="82" charset="0"/>
                <a:ea typeface="+mn-ea"/>
                <a:cs typeface="+mn-cs"/>
              </a:rPr>
              <a:t>Thank You</a:t>
            </a:r>
            <a:endParaRPr kumimoji="0" lang="en-IN" sz="6600" b="0" i="0" u="none" strike="noStrike" kern="1200" cap="none" spc="0" normalizeH="0" baseline="0" noProof="0" dirty="0">
              <a:ln>
                <a:noFill/>
              </a:ln>
              <a:solidFill>
                <a:srgbClr val="C00000"/>
              </a:solidFill>
              <a:effectLst/>
              <a:uLnTx/>
              <a:uFillTx/>
              <a:latin typeface="Broadway" panose="04040905080B02020502" pitchFamily="82" charset="0"/>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46355" y="76200"/>
            <a:ext cx="7209155" cy="5446395"/>
          </a:xfrm>
          <a:prstGeom prst="rect">
            <a:avLst/>
          </a:prstGeom>
          <a:solidFill>
            <a:schemeClr val="accent2">
              <a:lumMod val="40000"/>
              <a:lumOff val="60000"/>
            </a:schemeClr>
          </a:solidFill>
        </p:spPr>
        <p:txBody>
          <a:bodyPr wrap="square" rtlCol="0" anchor="t">
            <a:spAutoFit/>
          </a:bodyPr>
          <a:p>
            <a:pPr marL="0" indent="0" algn="ctr"/>
            <a:r>
              <a:rPr lang="en-IN" altLang="en-US" sz="2400" b="1">
                <a:solidFill>
                  <a:srgbClr val="000000"/>
                </a:solidFill>
                <a:latin typeface="Times New Roman" panose="02020603050405020304" pitchFamily="18" charset="0"/>
                <a:cs typeface="Calibri" panose="020F0502020204030204" pitchFamily="34" charset="0"/>
                <a:sym typeface="+mn-ea"/>
              </a:rPr>
              <a:t>Micro Observer shall specially observe and note:</a:t>
            </a:r>
            <a:endParaRPr lang="en-IN" altLang="en-US" sz="2400" b="1">
              <a:solidFill>
                <a:srgbClr val="000000"/>
              </a:solidFill>
              <a:latin typeface="Times New Roman" panose="02020603050405020304" pitchFamily="18" charset="0"/>
              <a:cs typeface="Calibri" panose="020F0502020204030204" pitchFamily="34" charset="0"/>
            </a:endParaRPr>
          </a:p>
          <a:p>
            <a:pPr marL="0" indent="0" algn="just"/>
            <a:r>
              <a:rPr lang="en-IN" altLang="en-US" sz="1800" b="1">
                <a:solidFill>
                  <a:srgbClr val="7030A0"/>
                </a:solidFill>
                <a:latin typeface="Times New Roman" panose="02020603050405020304" pitchFamily="18" charset="0"/>
                <a:cs typeface="Calibri" panose="020F0502020204030204" pitchFamily="34" charset="0"/>
                <a:sym typeface="+mn-ea"/>
              </a:rPr>
              <a:t>a.Mock Poll Procedures:</a:t>
            </a:r>
            <a:r>
              <a:rPr lang="en-IN" altLang="en-US" sz="1800">
                <a:solidFill>
                  <a:srgbClr val="000000"/>
                </a:solidFill>
                <a:latin typeface="Times New Roman" panose="02020603050405020304" pitchFamily="18" charset="0"/>
                <a:cs typeface="Calibri" panose="020F0502020204030204" pitchFamily="34" charset="0"/>
                <a:sym typeface="+mn-ea"/>
              </a:rPr>
              <a:t> To watch the mock poll and see that it is carried out as per the ECI instructions. Votes in CU are cleared and all slips are taken out from VVPAT and put in black envelope, after the mock poll and before the start of actual poll. Mock poll certificate is signed by the Presiding Officer, Polling Agents and all Polling Officers.</a:t>
            </a:r>
            <a:endParaRPr lang="en-IN" altLang="en-US" sz="1800" b="0">
              <a:solidFill>
                <a:srgbClr val="000000"/>
              </a:solidFill>
              <a:latin typeface="Times New Roman" panose="02020603050405020304" pitchFamily="18" charset="0"/>
              <a:cs typeface="Calibri" panose="020F0502020204030204" pitchFamily="34" charset="0"/>
            </a:endParaRPr>
          </a:p>
          <a:p>
            <a:pPr marL="0" indent="0" algn="just"/>
            <a:r>
              <a:rPr lang="en-IN" altLang="en-US" sz="1800" b="1">
                <a:solidFill>
                  <a:srgbClr val="7030A0"/>
                </a:solidFill>
                <a:latin typeface="Times New Roman" panose="02020603050405020304" pitchFamily="18" charset="0"/>
                <a:cs typeface="Calibri" panose="020F0502020204030204" pitchFamily="34" charset="0"/>
                <a:sym typeface="+mn-ea"/>
              </a:rPr>
              <a:t>b.Sealing of EVM and VVPAT: </a:t>
            </a:r>
            <a:r>
              <a:rPr lang="en-IN" altLang="en-US" sz="1800">
                <a:solidFill>
                  <a:srgbClr val="000000"/>
                </a:solidFill>
                <a:latin typeface="Times New Roman" panose="02020603050405020304" pitchFamily="18" charset="0"/>
                <a:cs typeface="Calibri" panose="020F0502020204030204" pitchFamily="34" charset="0"/>
                <a:sym typeface="+mn-ea"/>
              </a:rPr>
              <a:t>Before the actual polling and after poll is over.</a:t>
            </a:r>
            <a:endParaRPr lang="en-IN" altLang="en-US" sz="1800" b="0">
              <a:solidFill>
                <a:srgbClr val="000000"/>
              </a:solidFill>
              <a:latin typeface="Times New Roman" panose="02020603050405020304" pitchFamily="18" charset="0"/>
              <a:cs typeface="Calibri" panose="020F0502020204030204" pitchFamily="34" charset="0"/>
            </a:endParaRPr>
          </a:p>
          <a:p>
            <a:pPr marL="0" indent="0" algn="just"/>
            <a:r>
              <a:rPr lang="en-IN" altLang="en-US" sz="1800">
                <a:solidFill>
                  <a:srgbClr val="000000"/>
                </a:solidFill>
                <a:latin typeface="Times New Roman" panose="02020603050405020304" pitchFamily="18" charset="0"/>
                <a:cs typeface="Calibri" panose="020F0502020204030204" pitchFamily="34" charset="0"/>
                <a:sym typeface="+mn-ea"/>
              </a:rPr>
              <a:t>c.Presence of </a:t>
            </a:r>
            <a:r>
              <a:rPr lang="en-IN" altLang="en-US" sz="1800">
                <a:solidFill>
                  <a:srgbClr val="C00000"/>
                </a:solidFill>
                <a:latin typeface="Times New Roman" panose="02020603050405020304" pitchFamily="18" charset="0"/>
                <a:cs typeface="Calibri" panose="020F0502020204030204" pitchFamily="34" charset="0"/>
                <a:sym typeface="+mn-ea"/>
              </a:rPr>
              <a:t>Polling Agents </a:t>
            </a:r>
            <a:r>
              <a:rPr lang="en-IN" altLang="en-US" sz="1800">
                <a:solidFill>
                  <a:srgbClr val="000000"/>
                </a:solidFill>
                <a:latin typeface="Times New Roman" panose="02020603050405020304" pitchFamily="18" charset="0"/>
                <a:cs typeface="Calibri" panose="020F0502020204030204" pitchFamily="34" charset="0"/>
                <a:sym typeface="+mn-ea"/>
              </a:rPr>
              <a:t>and observance of ECI instructions with regards to them.</a:t>
            </a:r>
            <a:endParaRPr lang="en-IN" altLang="en-US" sz="1800" b="0">
              <a:solidFill>
                <a:srgbClr val="000000"/>
              </a:solidFill>
              <a:latin typeface="Times New Roman" panose="02020603050405020304" pitchFamily="18" charset="0"/>
              <a:cs typeface="Calibri" panose="020F0502020204030204" pitchFamily="34" charset="0"/>
            </a:endParaRPr>
          </a:p>
          <a:p>
            <a:pPr marL="0" indent="0" algn="just"/>
            <a:r>
              <a:rPr lang="en-IN" altLang="en-US" sz="1800">
                <a:solidFill>
                  <a:srgbClr val="000000"/>
                </a:solidFill>
                <a:latin typeface="Times New Roman" panose="02020603050405020304" pitchFamily="18" charset="0"/>
                <a:cs typeface="Calibri" panose="020F0502020204030204" pitchFamily="34" charset="0"/>
                <a:sym typeface="+mn-ea"/>
              </a:rPr>
              <a:t>d.The observance of </a:t>
            </a:r>
            <a:r>
              <a:rPr lang="en-IN" altLang="en-US" sz="1800">
                <a:solidFill>
                  <a:srgbClr val="C00000"/>
                </a:solidFill>
                <a:latin typeface="Times New Roman" panose="02020603050405020304" pitchFamily="18" charset="0"/>
                <a:cs typeface="Calibri" panose="020F0502020204030204" pitchFamily="34" charset="0"/>
                <a:sym typeface="+mn-ea"/>
              </a:rPr>
              <a:t>entry passes</a:t>
            </a:r>
            <a:r>
              <a:rPr lang="en-IN" altLang="en-US" sz="1800">
                <a:solidFill>
                  <a:srgbClr val="000000"/>
                </a:solidFill>
                <a:latin typeface="Times New Roman" panose="02020603050405020304" pitchFamily="18" charset="0"/>
                <a:cs typeface="Calibri" panose="020F0502020204030204" pitchFamily="34" charset="0"/>
                <a:sym typeface="+mn-ea"/>
              </a:rPr>
              <a:t> system and access to Polling Station.</a:t>
            </a:r>
            <a:endParaRPr lang="en-IN" altLang="en-US" sz="1800" b="0">
              <a:solidFill>
                <a:srgbClr val="000000"/>
              </a:solidFill>
              <a:latin typeface="Times New Roman" panose="02020603050405020304" pitchFamily="18" charset="0"/>
              <a:cs typeface="Calibri" panose="020F0502020204030204" pitchFamily="34" charset="0"/>
            </a:endParaRPr>
          </a:p>
          <a:p>
            <a:pPr marL="0" indent="0" algn="just"/>
            <a:r>
              <a:rPr lang="en-IN" altLang="en-US" sz="1800">
                <a:solidFill>
                  <a:srgbClr val="000000"/>
                </a:solidFill>
                <a:latin typeface="Times New Roman" panose="02020603050405020304" pitchFamily="18" charset="0"/>
                <a:cs typeface="Calibri" panose="020F0502020204030204" pitchFamily="34" charset="0"/>
                <a:sym typeface="+mn-ea"/>
              </a:rPr>
              <a:t>e.Proper </a:t>
            </a:r>
            <a:r>
              <a:rPr lang="en-IN" altLang="en-US" sz="1800">
                <a:solidFill>
                  <a:srgbClr val="C00000"/>
                </a:solidFill>
                <a:latin typeface="Times New Roman" panose="02020603050405020304" pitchFamily="18" charset="0"/>
                <a:cs typeface="Calibri" panose="020F0502020204030204" pitchFamily="34" charset="0"/>
                <a:sym typeface="+mn-ea"/>
              </a:rPr>
              <a:t>identification </a:t>
            </a:r>
            <a:r>
              <a:rPr lang="en-IN" altLang="en-US" sz="1800">
                <a:solidFill>
                  <a:srgbClr val="000000"/>
                </a:solidFill>
                <a:latin typeface="Times New Roman" panose="02020603050405020304" pitchFamily="18" charset="0"/>
                <a:cs typeface="Calibri" panose="020F0502020204030204" pitchFamily="34" charset="0"/>
                <a:sym typeface="+mn-ea"/>
              </a:rPr>
              <a:t>of electors in accordance with ECI guidelines; identification and recording procedures for the Absentee, Shifted and Dead voter's list (</a:t>
            </a:r>
            <a:r>
              <a:rPr lang="en-IN" altLang="en-US" sz="1800">
                <a:solidFill>
                  <a:srgbClr val="C00000"/>
                </a:solidFill>
                <a:latin typeface="Times New Roman" panose="02020603050405020304" pitchFamily="18" charset="0"/>
                <a:cs typeface="Calibri" panose="020F0502020204030204" pitchFamily="34" charset="0"/>
                <a:sym typeface="+mn-ea"/>
              </a:rPr>
              <a:t>ASD </a:t>
            </a:r>
            <a:r>
              <a:rPr lang="en-IN" altLang="en-US" sz="1800">
                <a:solidFill>
                  <a:srgbClr val="000000"/>
                </a:solidFill>
                <a:latin typeface="Times New Roman" panose="02020603050405020304" pitchFamily="18" charset="0"/>
                <a:cs typeface="Calibri" panose="020F0502020204030204" pitchFamily="34" charset="0"/>
                <a:sym typeface="+mn-ea"/>
              </a:rPr>
              <a:t>list)</a:t>
            </a:r>
            <a:endParaRPr lang="en-IN" altLang="en-US" sz="1800" b="0">
              <a:solidFill>
                <a:srgbClr val="000000"/>
              </a:solidFill>
              <a:latin typeface="Times New Roman" panose="02020603050405020304" pitchFamily="18" charset="0"/>
              <a:cs typeface="Calibri" panose="020F0502020204030204" pitchFamily="34" charset="0"/>
            </a:endParaRPr>
          </a:p>
          <a:p>
            <a:pPr marL="0" indent="0" algn="just"/>
            <a:r>
              <a:rPr lang="en-IN" altLang="en-US" sz="1800">
                <a:solidFill>
                  <a:srgbClr val="000000"/>
                </a:solidFill>
                <a:latin typeface="Times New Roman" panose="02020603050405020304" pitchFamily="18" charset="0"/>
                <a:cs typeface="Calibri" panose="020F0502020204030204" pitchFamily="34" charset="0"/>
                <a:sym typeface="+mn-ea"/>
              </a:rPr>
              <a:t>f.Application of </a:t>
            </a:r>
            <a:r>
              <a:rPr lang="en-IN" altLang="en-US" sz="1800">
                <a:solidFill>
                  <a:srgbClr val="C00000"/>
                </a:solidFill>
                <a:latin typeface="Times New Roman" panose="02020603050405020304" pitchFamily="18" charset="0"/>
                <a:cs typeface="Calibri" panose="020F0502020204030204" pitchFamily="34" charset="0"/>
                <a:sym typeface="+mn-ea"/>
              </a:rPr>
              <a:t>indelible ink</a:t>
            </a:r>
            <a:r>
              <a:rPr lang="en-IN" altLang="en-US" sz="1800">
                <a:solidFill>
                  <a:srgbClr val="000000"/>
                </a:solidFill>
                <a:latin typeface="Times New Roman" panose="02020603050405020304" pitchFamily="18" charset="0"/>
                <a:cs typeface="Calibri" panose="020F0502020204030204" pitchFamily="34" charset="0"/>
                <a:sym typeface="+mn-ea"/>
              </a:rPr>
              <a:t>,</a:t>
            </a:r>
            <a:endParaRPr lang="en-IN" altLang="en-US" sz="1800" b="0">
              <a:solidFill>
                <a:srgbClr val="000000"/>
              </a:solidFill>
              <a:latin typeface="Times New Roman" panose="02020603050405020304" pitchFamily="18" charset="0"/>
              <a:cs typeface="Calibri" panose="020F0502020204030204" pitchFamily="34" charset="0"/>
            </a:endParaRPr>
          </a:p>
          <a:p>
            <a:pPr marL="0" indent="0" algn="just"/>
            <a:r>
              <a:rPr lang="en-IN" altLang="en-US" sz="1800">
                <a:solidFill>
                  <a:srgbClr val="000000"/>
                </a:solidFill>
                <a:latin typeface="Times New Roman" panose="02020603050405020304" pitchFamily="18" charset="0"/>
                <a:cs typeface="Calibri" panose="020F0502020204030204" pitchFamily="34" charset="0"/>
                <a:sym typeface="+mn-ea"/>
              </a:rPr>
              <a:t>g.</a:t>
            </a:r>
            <a:r>
              <a:rPr lang="en-IN" altLang="en-US" sz="1800">
                <a:solidFill>
                  <a:srgbClr val="C00000"/>
                </a:solidFill>
                <a:latin typeface="Times New Roman" panose="02020603050405020304" pitchFamily="18" charset="0"/>
                <a:cs typeface="Calibri" panose="020F0502020204030204" pitchFamily="34" charset="0"/>
                <a:sym typeface="+mn-ea"/>
              </a:rPr>
              <a:t>Replacement of EVM, VVPAT </a:t>
            </a:r>
            <a:r>
              <a:rPr lang="en-IN" altLang="en-US" sz="1800">
                <a:solidFill>
                  <a:srgbClr val="000000"/>
                </a:solidFill>
                <a:latin typeface="Times New Roman" panose="02020603050405020304" pitchFamily="18" charset="0"/>
                <a:cs typeface="Calibri" panose="020F0502020204030204" pitchFamily="34" charset="0"/>
                <a:sym typeface="+mn-ea"/>
              </a:rPr>
              <a:t>during mock poll and polling, if any.</a:t>
            </a:r>
            <a:endParaRPr lang="en-IN" altLang="en-US" sz="1800" b="0">
              <a:solidFill>
                <a:srgbClr val="000000"/>
              </a:solidFill>
              <a:latin typeface="Times New Roman" panose="02020603050405020304" pitchFamily="18" charset="0"/>
              <a:cs typeface="Calibri" panose="020F0502020204030204" pitchFamily="34" charset="0"/>
            </a:endParaRPr>
          </a:p>
          <a:p>
            <a:pPr marL="0" indent="0" algn="just"/>
            <a:r>
              <a:rPr lang="en-IN" altLang="en-US" sz="1800">
                <a:solidFill>
                  <a:srgbClr val="000000"/>
                </a:solidFill>
                <a:latin typeface="Times New Roman" panose="02020603050405020304" pitchFamily="18" charset="0"/>
                <a:cs typeface="Calibri" panose="020F0502020204030204" pitchFamily="34" charset="0"/>
                <a:sym typeface="+mn-ea"/>
              </a:rPr>
              <a:t>h.Noting down particulars of electors and </a:t>
            </a:r>
            <a:r>
              <a:rPr lang="en-IN" altLang="en-US" sz="1800">
                <a:solidFill>
                  <a:srgbClr val="C00000"/>
                </a:solidFill>
                <a:latin typeface="Times New Roman" panose="02020603050405020304" pitchFamily="18" charset="0"/>
                <a:cs typeface="Calibri" panose="020F0502020204030204" pitchFamily="34" charset="0"/>
                <a:sym typeface="+mn-ea"/>
              </a:rPr>
              <a:t>alternative identification</a:t>
            </a:r>
            <a:r>
              <a:rPr lang="en-IN" altLang="en-US" sz="1800">
                <a:solidFill>
                  <a:srgbClr val="000000"/>
                </a:solidFill>
                <a:latin typeface="Times New Roman" panose="02020603050405020304" pitchFamily="18" charset="0"/>
                <a:cs typeface="Calibri" panose="020F0502020204030204" pitchFamily="34" charset="0"/>
                <a:sym typeface="+mn-ea"/>
              </a:rPr>
              <a:t> documents shown by them in register Form 17A</a:t>
            </a:r>
            <a:endParaRPr lang="en-IN" altLang="en-US" sz="1800" b="0">
              <a:solidFill>
                <a:srgbClr val="000000"/>
              </a:solidFill>
              <a:latin typeface="Times New Roman" panose="02020603050405020304" pitchFamily="18" charset="0"/>
              <a:cs typeface="Calibri" panose="020F0502020204030204" pitchFamily="34" charset="0"/>
            </a:endParaRPr>
          </a:p>
          <a:p>
            <a:pPr marL="0" indent="0" algn="just"/>
            <a:r>
              <a:rPr lang="en-IN" altLang="en-US" sz="1800">
                <a:solidFill>
                  <a:srgbClr val="000000"/>
                </a:solidFill>
                <a:latin typeface="Times New Roman" panose="02020603050405020304" pitchFamily="18" charset="0"/>
                <a:cs typeface="Calibri" panose="020F0502020204030204" pitchFamily="34" charset="0"/>
                <a:sym typeface="+mn-ea"/>
              </a:rPr>
              <a:t>i.</a:t>
            </a:r>
            <a:r>
              <a:rPr lang="en-IN" altLang="en-US" sz="1800">
                <a:solidFill>
                  <a:srgbClr val="C00000"/>
                </a:solidFill>
                <a:latin typeface="Times New Roman" panose="02020603050405020304" pitchFamily="18" charset="0"/>
                <a:cs typeface="Calibri" panose="020F0502020204030204" pitchFamily="34" charset="0"/>
                <a:sym typeface="+mn-ea"/>
              </a:rPr>
              <a:t>Secrecy</a:t>
            </a:r>
            <a:r>
              <a:rPr lang="en-IN" altLang="en-US" sz="1800">
                <a:solidFill>
                  <a:srgbClr val="000000"/>
                </a:solidFill>
                <a:latin typeface="Times New Roman" panose="02020603050405020304" pitchFamily="18" charset="0"/>
                <a:cs typeface="Calibri" panose="020F0502020204030204" pitchFamily="34" charset="0"/>
                <a:sym typeface="+mn-ea"/>
              </a:rPr>
              <a:t> of voting, Conduct of polling agents, their complaints, if any, etc.</a:t>
            </a:r>
            <a:endParaRPr lang="en-IN" altLang="en-US" sz="1800">
              <a:solidFill>
                <a:srgbClr val="000000"/>
              </a:solidFill>
              <a:latin typeface="Times New Roman" panose="02020603050405020304" pitchFamily="18" charset="0"/>
              <a:cs typeface="Calibri" panose="020F0502020204030204" pitchFamily="34" charset="0"/>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Text Box 100"/>
          <p:cNvSpPr txBox="1"/>
          <p:nvPr/>
        </p:nvSpPr>
        <p:spPr>
          <a:xfrm>
            <a:off x="76200" y="76200"/>
            <a:ext cx="7170420" cy="5285105"/>
          </a:xfrm>
          <a:prstGeom prst="rect">
            <a:avLst/>
          </a:prstGeom>
          <a:solidFill>
            <a:srgbClr val="FFC000"/>
          </a:solidFill>
          <a:ln w="9525">
            <a:noFill/>
          </a:ln>
        </p:spPr>
        <p:txBody>
          <a:bodyPr wrap="square">
            <a:spAutoFit/>
          </a:bodyPr>
          <a:p>
            <a:pPr marL="0" indent="0" algn="just"/>
            <a:r>
              <a:rPr lang="en-US" sz="2400" b="1">
                <a:solidFill>
                  <a:srgbClr val="0070C0"/>
                </a:solidFill>
                <a:latin typeface="Times New Roman" panose="02020603050405020304" pitchFamily="18" charset="0"/>
                <a:cs typeface="Calibri" panose="020F0502020204030204" pitchFamily="34" charset="0"/>
              </a:rPr>
              <a:t>Reports by Micro Observer and its Scrutiny:</a:t>
            </a:r>
            <a:endParaRPr lang="en-US" sz="2400" b="0">
              <a:solidFill>
                <a:srgbClr val="000000"/>
              </a:solidFill>
              <a:latin typeface="Times New Roman" panose="02020603050405020304" pitchFamily="18" charset="0"/>
              <a:cs typeface="Calibri" panose="020F0502020204030204" pitchFamily="34" charset="0"/>
            </a:endParaRPr>
          </a:p>
          <a:p>
            <a:pPr marL="0" indent="0" algn="just"/>
            <a:r>
              <a:rPr lang="en-US" sz="1650" b="0">
                <a:solidFill>
                  <a:srgbClr val="000000"/>
                </a:solidFill>
                <a:latin typeface="Times New Roman" panose="02020603050405020304" pitchFamily="18" charset="0"/>
                <a:cs typeface="Calibri" panose="020F0502020204030204" pitchFamily="34" charset="0"/>
              </a:rPr>
              <a:t>(i) General Observer will supervise the work of Micro Observers and shall be in close touch with them. Micro Observers shall </a:t>
            </a:r>
            <a:r>
              <a:rPr lang="en-US" sz="1650" b="0">
                <a:solidFill>
                  <a:srgbClr val="C00000"/>
                </a:solidFill>
                <a:latin typeface="Times New Roman" panose="02020603050405020304" pitchFamily="18" charset="0"/>
                <a:cs typeface="Calibri" panose="020F0502020204030204" pitchFamily="34" charset="0"/>
              </a:rPr>
              <a:t>report to the Observer </a:t>
            </a:r>
            <a:r>
              <a:rPr lang="en-US" sz="1650" b="0">
                <a:solidFill>
                  <a:srgbClr val="000000"/>
                </a:solidFill>
                <a:latin typeface="Times New Roman" panose="02020603050405020304" pitchFamily="18" charset="0"/>
                <a:cs typeface="Calibri" panose="020F0502020204030204" pitchFamily="34" charset="0"/>
              </a:rPr>
              <a:t>alone and not to other election officials.</a:t>
            </a:r>
            <a:endParaRPr lang="en-US" sz="1650" b="0">
              <a:solidFill>
                <a:srgbClr val="000000"/>
              </a:solidFill>
              <a:latin typeface="Times New Roman" panose="02020603050405020304" pitchFamily="18" charset="0"/>
              <a:cs typeface="Calibri" panose="020F0502020204030204" pitchFamily="34" charset="0"/>
            </a:endParaRPr>
          </a:p>
          <a:p>
            <a:pPr marL="0" indent="0" algn="just"/>
            <a:r>
              <a:rPr lang="en-US" sz="1650" b="0">
                <a:solidFill>
                  <a:srgbClr val="000000"/>
                </a:solidFill>
                <a:latin typeface="Times New Roman" panose="02020603050405020304" pitchFamily="18" charset="0"/>
                <a:cs typeface="Calibri" panose="020F0502020204030204" pitchFamily="34" charset="0"/>
              </a:rPr>
              <a:t>(ii)If the Micro Observer notes any deviation of the Commission's instructions and he feels that the poll is being vitiated for any reasons, he will immediately bring the same to the notice of General Observer through any means of communication available to him including mobile phone, police wireless etc.</a:t>
            </a:r>
            <a:endParaRPr lang="en-US" sz="1650" b="0">
              <a:solidFill>
                <a:srgbClr val="000000"/>
              </a:solidFill>
              <a:latin typeface="Times New Roman" panose="02020603050405020304" pitchFamily="18" charset="0"/>
              <a:cs typeface="Calibri" panose="020F0502020204030204" pitchFamily="34" charset="0"/>
            </a:endParaRPr>
          </a:p>
          <a:p>
            <a:pPr marL="0" indent="0" algn="just"/>
            <a:r>
              <a:rPr lang="en-US" sz="1650" b="0">
                <a:solidFill>
                  <a:srgbClr val="000000"/>
                </a:solidFill>
                <a:latin typeface="Times New Roman" panose="02020603050405020304" pitchFamily="18" charset="0"/>
                <a:cs typeface="Calibri" panose="020F0502020204030204" pitchFamily="34" charset="0"/>
              </a:rPr>
              <a:t>(iii)After the poll process is over, the Micro Observer will submit a report to the General Observer in the format as enclosed at </a:t>
            </a:r>
            <a:r>
              <a:rPr lang="en-US" sz="1650" b="0">
                <a:solidFill>
                  <a:srgbClr val="C00000"/>
                </a:solidFill>
                <a:latin typeface="Times New Roman" panose="02020603050405020304" pitchFamily="18" charset="0"/>
                <a:cs typeface="Calibri" panose="020F0502020204030204" pitchFamily="34" charset="0"/>
              </a:rPr>
              <a:t>Annexure-I. </a:t>
            </a:r>
            <a:r>
              <a:rPr lang="en-US" sz="1650" b="0">
                <a:solidFill>
                  <a:srgbClr val="000000"/>
                </a:solidFill>
                <a:latin typeface="Times New Roman" panose="02020603050405020304" pitchFamily="18" charset="0"/>
                <a:cs typeface="Calibri" panose="020F0502020204030204" pitchFamily="34" charset="0"/>
              </a:rPr>
              <a:t>He shall hand over the report (separate reports, if deployed for two or more Polling stations, in same Polling Station location) </a:t>
            </a:r>
            <a:r>
              <a:rPr lang="en-US" sz="1650" b="0">
                <a:solidFill>
                  <a:srgbClr val="C00000"/>
                </a:solidFill>
                <a:latin typeface="Times New Roman" panose="02020603050405020304" pitchFamily="18" charset="0"/>
                <a:cs typeface="Calibri" panose="020F0502020204030204" pitchFamily="34" charset="0"/>
              </a:rPr>
              <a:t>to the General Observer at the Receiving Centre</a:t>
            </a:r>
            <a:r>
              <a:rPr lang="en-US" sz="1650" b="0">
                <a:solidFill>
                  <a:srgbClr val="000000"/>
                </a:solidFill>
                <a:latin typeface="Times New Roman" panose="02020603050405020304" pitchFamily="18" charset="0"/>
                <a:cs typeface="Calibri" panose="020F0502020204030204" pitchFamily="34" charset="0"/>
              </a:rPr>
              <a:t> in a sealed envelope. He shall also orally brief the General Observer on anything of importance that had happened during the day. General Observers will go through the report submitted by Micro Observers and can seek any further clarifications required.</a:t>
            </a:r>
            <a:endParaRPr lang="en-US" sz="1650" b="0">
              <a:solidFill>
                <a:srgbClr val="000000"/>
              </a:solidFill>
              <a:latin typeface="Times New Roman" panose="02020603050405020304" pitchFamily="18" charset="0"/>
              <a:cs typeface="Calibri" panose="020F0502020204030204" pitchFamily="34" charset="0"/>
            </a:endParaRPr>
          </a:p>
          <a:p>
            <a:pPr marL="0" indent="0" algn="just"/>
            <a:r>
              <a:rPr lang="en-US" sz="1650" b="0">
                <a:solidFill>
                  <a:srgbClr val="000000"/>
                </a:solidFill>
                <a:latin typeface="Times New Roman" panose="02020603050405020304" pitchFamily="18" charset="0"/>
                <a:cs typeface="Calibri" panose="020F0502020204030204" pitchFamily="34" charset="0"/>
              </a:rPr>
              <a:t>(iv)Reports of Micro Observers shall also be taken into consideration at the time of </a:t>
            </a:r>
            <a:r>
              <a:rPr lang="en-US" sz="1650" b="0">
                <a:solidFill>
                  <a:srgbClr val="C00000"/>
                </a:solidFill>
                <a:latin typeface="Times New Roman" panose="02020603050405020304" pitchFamily="18" charset="0"/>
                <a:cs typeface="Calibri" panose="020F0502020204030204" pitchFamily="34" charset="0"/>
              </a:rPr>
              <a:t>scrutiny</a:t>
            </a:r>
            <a:r>
              <a:rPr lang="en-US" sz="1650" b="0">
                <a:solidFill>
                  <a:srgbClr val="000000"/>
                </a:solidFill>
                <a:latin typeface="Times New Roman" panose="02020603050405020304" pitchFamily="18" charset="0"/>
                <a:cs typeface="Calibri" panose="020F0502020204030204" pitchFamily="34" charset="0"/>
              </a:rPr>
              <a:t> after poll for taking a decision on re-poll or disciplinary action against any delinquent polling staff. Micro Observers should remain available at the time of scrutiny, for the General Observer to seek any clarifications, if required.</a:t>
            </a:r>
            <a:endParaRPr lang="en-US" sz="1650" b="0">
              <a:solidFill>
                <a:srgbClr val="000000"/>
              </a:solidFill>
              <a:latin typeface="Times New Roman" panose="02020603050405020304" pitchFamily="18" charset="0"/>
              <a:cs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Text Box 100"/>
          <p:cNvSpPr txBox="1"/>
          <p:nvPr/>
        </p:nvSpPr>
        <p:spPr>
          <a:xfrm>
            <a:off x="76200" y="76200"/>
            <a:ext cx="7180580" cy="5348605"/>
          </a:xfrm>
          <a:prstGeom prst="rect">
            <a:avLst/>
          </a:prstGeom>
          <a:solidFill>
            <a:schemeClr val="accent1">
              <a:lumMod val="40000"/>
              <a:lumOff val="60000"/>
            </a:schemeClr>
          </a:solidFill>
          <a:ln w="9525">
            <a:noFill/>
          </a:ln>
        </p:spPr>
        <p:txBody>
          <a:bodyPr>
            <a:noAutofit/>
          </a:bodyPr>
          <a:p>
            <a:pPr marL="0" indent="0" algn="ctr"/>
            <a:endParaRPr lang="en-US" sz="1500" b="0">
              <a:solidFill>
                <a:srgbClr val="000000"/>
              </a:solidFill>
              <a:latin typeface="Times New Roman" panose="02020603050405020304" pitchFamily="18" charset="0"/>
              <a:cs typeface="Calibri" panose="020F0502020204030204" pitchFamily="34" charset="0"/>
            </a:endParaRPr>
          </a:p>
          <a:p>
            <a:pPr marL="0" indent="0" algn="ctr"/>
            <a:r>
              <a:rPr lang="en-US" sz="2400" b="1">
                <a:solidFill>
                  <a:srgbClr val="000000"/>
                </a:solidFill>
                <a:latin typeface="Times New Roman" panose="02020603050405020304" pitchFamily="18" charset="0"/>
                <a:cs typeface="Calibri" panose="020F0502020204030204" pitchFamily="34" charset="0"/>
              </a:rPr>
              <a:t>Logistics for Micro-Observers </a:t>
            </a:r>
            <a:endParaRPr lang="en-US" sz="2400" b="1">
              <a:solidFill>
                <a:srgbClr val="000000"/>
              </a:solidFill>
              <a:latin typeface="Times New Roman" panose="02020603050405020304" pitchFamily="18" charset="0"/>
              <a:cs typeface="Calibri" panose="020F0502020204030204" pitchFamily="34" charset="0"/>
            </a:endParaRPr>
          </a:p>
          <a:p>
            <a:pPr marL="0" indent="0" algn="just"/>
            <a:endParaRPr lang="en-US" sz="1500" b="1">
              <a:solidFill>
                <a:srgbClr val="000000"/>
              </a:solidFill>
              <a:latin typeface="Times New Roman" panose="02020603050405020304" pitchFamily="18" charset="0"/>
              <a:cs typeface="Calibri" panose="020F0502020204030204" pitchFamily="34" charset="0"/>
            </a:endParaRPr>
          </a:p>
          <a:p>
            <a:pPr marL="285750" indent="-285750" algn="just">
              <a:lnSpc>
                <a:spcPct val="150000"/>
              </a:lnSpc>
              <a:buFont typeface="Arial" panose="020B0604020202020204" pitchFamily="34" charset="0"/>
              <a:buChar char="•"/>
            </a:pPr>
            <a:r>
              <a:rPr lang="en-US" sz="1800" b="0">
                <a:solidFill>
                  <a:srgbClr val="000000"/>
                </a:solidFill>
                <a:latin typeface="Times New Roman" panose="02020603050405020304" pitchFamily="18" charset="0"/>
                <a:cs typeface="Calibri" panose="020F0502020204030204" pitchFamily="34" charset="0"/>
              </a:rPr>
              <a:t>The District Election Officer shall be responsible for providing logistics to Micro Observers. One </a:t>
            </a:r>
            <a:r>
              <a:rPr lang="en-US" sz="1800" b="0">
                <a:solidFill>
                  <a:srgbClr val="C00000"/>
                </a:solidFill>
                <a:latin typeface="Times New Roman" panose="02020603050405020304" pitchFamily="18" charset="0"/>
                <a:cs typeface="Calibri" panose="020F0502020204030204" pitchFamily="34" charset="0"/>
              </a:rPr>
              <a:t>Nodal Officer </a:t>
            </a:r>
            <a:r>
              <a:rPr lang="en-US" sz="1800" b="0">
                <a:solidFill>
                  <a:srgbClr val="000000"/>
                </a:solidFill>
                <a:latin typeface="Times New Roman" panose="02020603050405020304" pitchFamily="18" charset="0"/>
                <a:cs typeface="Calibri" panose="020F0502020204030204" pitchFamily="34" charset="0"/>
              </a:rPr>
              <a:t>for Micro Observers shall be appointed for each district by the DEO. </a:t>
            </a:r>
            <a:endParaRPr lang="en-US" sz="1800" b="0">
              <a:solidFill>
                <a:srgbClr val="000000"/>
              </a:solidFill>
              <a:latin typeface="Times New Roman" panose="02020603050405020304" pitchFamily="18" charset="0"/>
              <a:cs typeface="Calibri" panose="020F0502020204030204" pitchFamily="34" charset="0"/>
            </a:endParaRPr>
          </a:p>
          <a:p>
            <a:pPr marL="285750" indent="-285750" algn="just">
              <a:lnSpc>
                <a:spcPct val="150000"/>
              </a:lnSpc>
              <a:buFont typeface="Arial" panose="020B0604020202020204" pitchFamily="34" charset="0"/>
              <a:buChar char="•"/>
            </a:pPr>
            <a:r>
              <a:rPr lang="en-US" sz="1800" b="0">
                <a:solidFill>
                  <a:srgbClr val="000000"/>
                </a:solidFill>
                <a:latin typeface="Times New Roman" panose="02020603050405020304" pitchFamily="18" charset="0"/>
                <a:cs typeface="Calibri" panose="020F0502020204030204" pitchFamily="34" charset="0"/>
              </a:rPr>
              <a:t>Micro Observers will reach the Dispatch Centres on their own. Micro Observers will be dispatched along with the polling teams to the Polling Stations. </a:t>
            </a:r>
            <a:endParaRPr lang="en-US" sz="1800" b="0">
              <a:solidFill>
                <a:srgbClr val="000000"/>
              </a:solidFill>
              <a:latin typeface="Times New Roman" panose="02020603050405020304" pitchFamily="18" charset="0"/>
              <a:cs typeface="Calibri" panose="020F0502020204030204" pitchFamily="34" charset="0"/>
            </a:endParaRPr>
          </a:p>
          <a:p>
            <a:pPr marL="285750" indent="-285750" algn="just">
              <a:lnSpc>
                <a:spcPct val="150000"/>
              </a:lnSpc>
              <a:buFont typeface="Arial" panose="020B0604020202020204" pitchFamily="34" charset="0"/>
              <a:buChar char="•"/>
            </a:pPr>
            <a:r>
              <a:rPr lang="en-US" sz="1800" b="0">
                <a:solidFill>
                  <a:srgbClr val="000000"/>
                </a:solidFill>
                <a:latin typeface="Times New Roman" panose="02020603050405020304" pitchFamily="18" charset="0"/>
                <a:cs typeface="Calibri" panose="020F0502020204030204" pitchFamily="34" charset="0"/>
              </a:rPr>
              <a:t>They will return to the Receipt Centre with the polling teams. Each Micro Observer shall be given a </a:t>
            </a:r>
            <a:r>
              <a:rPr lang="en-US" sz="1800" b="0">
                <a:solidFill>
                  <a:srgbClr val="FF0000"/>
                </a:solidFill>
                <a:latin typeface="Times New Roman" panose="02020603050405020304" pitchFamily="18" charset="0"/>
                <a:cs typeface="Calibri" panose="020F0502020204030204" pitchFamily="34" charset="0"/>
              </a:rPr>
              <a:t>photo identity card</a:t>
            </a:r>
            <a:r>
              <a:rPr lang="en-US" sz="1800" b="0">
                <a:solidFill>
                  <a:srgbClr val="000000"/>
                </a:solidFill>
                <a:latin typeface="Times New Roman" panose="02020603050405020304" pitchFamily="18" charset="0"/>
                <a:cs typeface="Calibri" panose="020F0502020204030204" pitchFamily="34" charset="0"/>
              </a:rPr>
              <a:t>/entry pass by the DEO to ensure his/her access to the Polling Stations</a:t>
            </a:r>
            <a:endParaRPr lang="en-US" sz="1800" b="0">
              <a:solidFill>
                <a:srgbClr val="000000"/>
              </a:solidFill>
              <a:latin typeface="Times New Roman" panose="02020603050405020304" pitchFamily="18" charset="0"/>
              <a:cs typeface="Calibri" panose="020F0502020204030204" pitchFamily="34" charset="0"/>
            </a:endParaRPr>
          </a:p>
          <a:p>
            <a:endParaRPr lang="en-US" sz="1800" b="0">
              <a:solidFill>
                <a:srgbClr val="000000"/>
              </a:solidFill>
              <a:latin typeface="Times New Roman" panose="02020603050405020304" pitchFamily="18" charset="0"/>
              <a:cs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297180" y="914400"/>
            <a:ext cx="6827520" cy="4320540"/>
          </a:xfrm>
          <a:prstGeom prst="rect">
            <a:avLst/>
          </a:prstGeom>
          <a:solidFill>
            <a:schemeClr val="accent3">
              <a:lumMod val="40000"/>
              <a:lumOff val="60000"/>
            </a:schemeClr>
          </a:solidFill>
        </p:spPr>
        <p:txBody>
          <a:bodyPr wrap="square" rtlCol="0" anchor="t">
            <a:noAutofit/>
          </a:bodyPr>
          <a:p>
            <a:pPr marL="285750" indent="-285750" algn="just">
              <a:buFont typeface="Arial" panose="020B0604020202020204" pitchFamily="34" charset="0"/>
              <a:buChar char="•"/>
            </a:pPr>
            <a:r>
              <a:rPr lang="en-US" sz="1800">
                <a:solidFill>
                  <a:srgbClr val="000000"/>
                </a:solidFill>
                <a:latin typeface="Times New Roman" panose="02020603050405020304" pitchFamily="18" charset="0"/>
                <a:cs typeface="Calibri" panose="020F0502020204030204" pitchFamily="34" charset="0"/>
                <a:sym typeface="+mn-ea"/>
              </a:rPr>
              <a:t>Micro Observers are entitled to EDC or postal ballot like any other person on poll duty. </a:t>
            </a:r>
            <a:endParaRPr lang="en-US" sz="1800">
              <a:solidFill>
                <a:srgbClr val="000000"/>
              </a:solidFill>
              <a:latin typeface="Times New Roman" panose="02020603050405020304" pitchFamily="18" charset="0"/>
              <a:cs typeface="Calibri" panose="020F0502020204030204" pitchFamily="34" charset="0"/>
              <a:sym typeface="+mn-ea"/>
            </a:endParaRPr>
          </a:p>
          <a:p>
            <a:pPr marL="285750" indent="-285750" algn="just">
              <a:buFont typeface="Arial" panose="020B0604020202020204" pitchFamily="34" charset="0"/>
              <a:buChar char="•"/>
            </a:pPr>
            <a:r>
              <a:rPr lang="en-US" sz="1800">
                <a:solidFill>
                  <a:srgbClr val="000000"/>
                </a:solidFill>
                <a:latin typeface="Times New Roman" panose="02020603050405020304" pitchFamily="18" charset="0"/>
                <a:cs typeface="Calibri" panose="020F0502020204030204" pitchFamily="34" charset="0"/>
                <a:sym typeface="+mn-ea"/>
              </a:rPr>
              <a:t>The DEO shall send </a:t>
            </a:r>
            <a:r>
              <a:rPr lang="en-US" sz="1800">
                <a:solidFill>
                  <a:srgbClr val="FF0000"/>
                </a:solidFill>
                <a:latin typeface="Times New Roman" panose="02020603050405020304" pitchFamily="18" charset="0"/>
                <a:cs typeface="Calibri" panose="020F0502020204030204" pitchFamily="34" charset="0"/>
                <a:sym typeface="+mn-ea"/>
              </a:rPr>
              <a:t>Form-12 and Form-12A</a:t>
            </a:r>
            <a:r>
              <a:rPr lang="en-US" sz="1800">
                <a:solidFill>
                  <a:srgbClr val="000000"/>
                </a:solidFill>
                <a:latin typeface="Times New Roman" panose="02020603050405020304" pitchFamily="18" charset="0"/>
                <a:cs typeface="Calibri" panose="020F0502020204030204" pitchFamily="34" charset="0"/>
                <a:sym typeface="+mn-ea"/>
              </a:rPr>
              <a:t> to every Micro Observer along with the appointment order. </a:t>
            </a:r>
            <a:endParaRPr lang="en-US" sz="1800">
              <a:solidFill>
                <a:srgbClr val="000000"/>
              </a:solidFill>
              <a:latin typeface="Times New Roman" panose="02020603050405020304" pitchFamily="18" charset="0"/>
              <a:cs typeface="Calibri" panose="020F0502020204030204" pitchFamily="34" charset="0"/>
              <a:sym typeface="+mn-ea"/>
            </a:endParaRPr>
          </a:p>
          <a:p>
            <a:pPr marL="285750" indent="-285750" algn="just">
              <a:buFont typeface="Arial" panose="020B0604020202020204" pitchFamily="34" charset="0"/>
              <a:buChar char="•"/>
            </a:pPr>
            <a:r>
              <a:rPr lang="en-US" sz="1800">
                <a:solidFill>
                  <a:srgbClr val="000000"/>
                </a:solidFill>
                <a:latin typeface="Times New Roman" panose="02020603050405020304" pitchFamily="18" charset="0"/>
                <a:cs typeface="Calibri" panose="020F0502020204030204" pitchFamily="34" charset="0"/>
                <a:sym typeface="+mn-ea"/>
              </a:rPr>
              <a:t>Micro Observers shall be asked to bring the completed Forms on the day of first training. </a:t>
            </a:r>
            <a:endParaRPr lang="en-US" sz="1800">
              <a:solidFill>
                <a:srgbClr val="000000"/>
              </a:solidFill>
              <a:latin typeface="Times New Roman" panose="02020603050405020304" pitchFamily="18" charset="0"/>
              <a:cs typeface="Calibri" panose="020F0502020204030204" pitchFamily="34" charset="0"/>
              <a:sym typeface="+mn-ea"/>
            </a:endParaRPr>
          </a:p>
          <a:p>
            <a:pPr marL="285750" indent="-285750" algn="just">
              <a:buFont typeface="Arial" panose="020B0604020202020204" pitchFamily="34" charset="0"/>
              <a:buChar char="•"/>
            </a:pPr>
            <a:r>
              <a:rPr lang="en-US" sz="1800">
                <a:solidFill>
                  <a:srgbClr val="000000"/>
                </a:solidFill>
                <a:latin typeface="Times New Roman" panose="02020603050405020304" pitchFamily="18" charset="0"/>
                <a:cs typeface="Calibri" panose="020F0502020204030204" pitchFamily="34" charset="0"/>
                <a:sym typeface="+mn-ea"/>
              </a:rPr>
              <a:t>The completed Forms shall be sent to the concerned Returning Officer by the DEO. </a:t>
            </a:r>
            <a:endParaRPr lang="en-US" sz="1800">
              <a:solidFill>
                <a:srgbClr val="000000"/>
              </a:solidFill>
              <a:latin typeface="Times New Roman" panose="02020603050405020304" pitchFamily="18" charset="0"/>
              <a:cs typeface="Calibri" panose="020F0502020204030204" pitchFamily="34" charset="0"/>
              <a:sym typeface="+mn-ea"/>
            </a:endParaRPr>
          </a:p>
          <a:p>
            <a:pPr marL="285750" indent="-285750" algn="just">
              <a:buFont typeface="Arial" panose="020B0604020202020204" pitchFamily="34" charset="0"/>
              <a:buChar char="•"/>
            </a:pPr>
            <a:r>
              <a:rPr lang="en-US" sz="1800">
                <a:solidFill>
                  <a:srgbClr val="000000"/>
                </a:solidFill>
                <a:latin typeface="Times New Roman" panose="02020603050405020304" pitchFamily="18" charset="0"/>
                <a:cs typeface="Calibri" panose="020F0502020204030204" pitchFamily="34" charset="0"/>
                <a:sym typeface="+mn-ea"/>
              </a:rPr>
              <a:t>The Returning Officer shall issue EDC or postal ballot depending on eligibility and ensure that it is delivered to the Micro Observer on the day of second training. </a:t>
            </a:r>
            <a:endParaRPr lang="en-US" sz="1800">
              <a:solidFill>
                <a:srgbClr val="000000"/>
              </a:solidFill>
              <a:latin typeface="Times New Roman" panose="02020603050405020304" pitchFamily="18" charset="0"/>
              <a:cs typeface="Calibri" panose="020F0502020204030204" pitchFamily="34" charset="0"/>
              <a:sym typeface="+mn-ea"/>
            </a:endParaRPr>
          </a:p>
          <a:p>
            <a:pPr marL="285750" indent="-285750" algn="just">
              <a:buFont typeface="Arial" panose="020B0604020202020204" pitchFamily="34" charset="0"/>
              <a:buChar char="•"/>
            </a:pPr>
            <a:r>
              <a:rPr lang="en-US" sz="1800">
                <a:solidFill>
                  <a:srgbClr val="000000"/>
                </a:solidFill>
                <a:latin typeface="Times New Roman" panose="02020603050405020304" pitchFamily="18" charset="0"/>
                <a:cs typeface="Calibri" panose="020F0502020204030204" pitchFamily="34" charset="0"/>
                <a:sym typeface="+mn-ea"/>
              </a:rPr>
              <a:t>They should be provided facilitation to cast their vote at Facilitation Centre, if postal ballots are issued. </a:t>
            </a:r>
            <a:endParaRPr lang="en-US" sz="1800">
              <a:solidFill>
                <a:srgbClr val="000000"/>
              </a:solidFill>
              <a:latin typeface="Times New Roman" panose="02020603050405020304" pitchFamily="18" charset="0"/>
              <a:cs typeface="Calibri" panose="020F0502020204030204" pitchFamily="34" charset="0"/>
              <a:sym typeface="+mn-ea"/>
            </a:endParaRPr>
          </a:p>
          <a:p>
            <a:pPr marL="285750" indent="-285750" algn="just">
              <a:buFont typeface="Arial" panose="020B0604020202020204" pitchFamily="34" charset="0"/>
              <a:buChar char="•"/>
            </a:pPr>
            <a:r>
              <a:rPr lang="en-US" sz="1800">
                <a:solidFill>
                  <a:srgbClr val="000000"/>
                </a:solidFill>
                <a:latin typeface="Times New Roman" panose="02020603050405020304" pitchFamily="18" charset="0"/>
                <a:cs typeface="Calibri" panose="020F0502020204030204" pitchFamily="34" charset="0"/>
                <a:sym typeface="+mn-ea"/>
              </a:rPr>
              <a:t>All instructions of the Commission on Postal Ballots and EDC for employees on poll duty shall also apply to Micro Observers.</a:t>
            </a:r>
            <a:endParaRPr lang="en-US" sz="1800" b="0">
              <a:solidFill>
                <a:srgbClr val="000000"/>
              </a:solidFill>
              <a:latin typeface="Times New Roman" panose="02020603050405020304" pitchFamily="18" charset="0"/>
              <a:cs typeface="Calibri" panose="020F0502020204030204" pitchFamily="34" charset="0"/>
            </a:endParaRPr>
          </a:p>
          <a:p>
            <a:pPr marL="0" indent="0" algn="just"/>
            <a:endParaRPr lang="en-US" sz="1800">
              <a:solidFill>
                <a:srgbClr val="000000"/>
              </a:solidFill>
              <a:latin typeface="Times New Roman" panose="02020603050405020304" pitchFamily="18" charset="0"/>
              <a:cs typeface="Calibri" panose="020F0502020204030204" pitchFamily="34" charset="0"/>
              <a:sym typeface="+mn-ea"/>
            </a:endParaRPr>
          </a:p>
        </p:txBody>
      </p:sp>
      <p:sp>
        <p:nvSpPr>
          <p:cNvPr id="5" name="Text Box 4"/>
          <p:cNvSpPr txBox="1"/>
          <p:nvPr/>
        </p:nvSpPr>
        <p:spPr>
          <a:xfrm>
            <a:off x="312420" y="228600"/>
            <a:ext cx="6812280" cy="460375"/>
          </a:xfrm>
          <a:prstGeom prst="rect">
            <a:avLst/>
          </a:prstGeom>
          <a:solidFill>
            <a:srgbClr val="00B0F0"/>
          </a:solidFill>
        </p:spPr>
        <p:txBody>
          <a:bodyPr wrap="square" rtlCol="0" anchor="t">
            <a:spAutoFit/>
          </a:bodyPr>
          <a:p>
            <a:pPr marL="0" indent="0" algn="ctr"/>
            <a:r>
              <a:rPr lang="en-US" sz="2400" b="1">
                <a:solidFill>
                  <a:srgbClr val="000000"/>
                </a:solidFill>
                <a:latin typeface="Times New Roman" panose="02020603050405020304" pitchFamily="18" charset="0"/>
                <a:cs typeface="Calibri" panose="020F0502020204030204" pitchFamily="34" charset="0"/>
                <a:sym typeface="+mn-ea"/>
              </a:rPr>
              <a:t>Exercise of franchise by Micro Observers</a:t>
            </a:r>
            <a:endParaRPr lang="en-US" sz="2400" b="1">
              <a:solidFill>
                <a:srgbClr val="000000"/>
              </a:solidFill>
              <a:latin typeface="Times New Roman" panose="02020603050405020304" pitchFamily="18" charset="0"/>
              <a:cs typeface="Calibri" panose="020F0502020204030204" pitchFamily="34" charset="0"/>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solidFill>
                  <a:schemeClr val="bg1"/>
                </a:solidFill>
              </a:rPr>
              <a:t>MOs need to observe</a:t>
            </a:r>
            <a:endParaRPr lang="en-IN" altLang="en-US"/>
          </a:p>
        </p:txBody>
      </p:sp>
      <p:sp>
        <p:nvSpPr>
          <p:cNvPr id="3" name="Content Placeholder 2"/>
          <p:cNvSpPr>
            <a:spLocks noGrp="1"/>
          </p:cNvSpPr>
          <p:nvPr>
            <p:ph idx="1"/>
          </p:nvPr>
        </p:nvSpPr>
        <p:spPr>
          <a:xfrm>
            <a:off x="365124" y="225701"/>
            <a:ext cx="6721475" cy="2669857"/>
          </a:xfrm>
        </p:spPr>
        <p:txBody>
          <a:bodyPr rtlCol="0">
            <a:noAutofit/>
          </a:bodyPr>
          <a:lstStyle/>
          <a:p>
            <a:pPr marL="0" indent="0" algn="just" fontAlgn="auto">
              <a:spcAft>
                <a:spcPts val="0"/>
              </a:spcAft>
              <a:buNone/>
              <a:defRPr/>
            </a:pPr>
            <a:r>
              <a:rPr lang="en-US" sz="2000" b="1" dirty="0">
                <a:solidFill>
                  <a:srgbClr val="C00000"/>
                </a:solidFill>
              </a:rPr>
              <a:t>MO will do the following at the Polling Station:</a:t>
            </a:r>
            <a:endParaRPr lang="en-US" sz="2000" b="1" dirty="0">
              <a:solidFill>
                <a:srgbClr val="C00000"/>
              </a:solidFill>
            </a:endParaRPr>
          </a:p>
          <a:p>
            <a:pPr algn="just" fontAlgn="auto">
              <a:spcAft>
                <a:spcPts val="0"/>
              </a:spcAft>
              <a:buFont typeface="Wingdings 3" panose="05040102010807070707" charset="2"/>
              <a:buChar char=""/>
              <a:defRPr/>
            </a:pPr>
            <a:r>
              <a:rPr lang="en-US" sz="2000" dirty="0">
                <a:solidFill>
                  <a:srgbClr val="0070C0"/>
                </a:solidFill>
              </a:rPr>
              <a:t>Assess the preparedness at the Polling Station</a:t>
            </a:r>
            <a:endParaRPr lang="en-US" sz="2000" dirty="0">
              <a:solidFill>
                <a:srgbClr val="0070C0"/>
              </a:solidFill>
            </a:endParaRPr>
          </a:p>
          <a:p>
            <a:pPr algn="just" fontAlgn="auto">
              <a:spcAft>
                <a:spcPts val="0"/>
              </a:spcAft>
              <a:buFont typeface="Wingdings 3" panose="05040102010807070707" charset="2"/>
              <a:buChar char=""/>
              <a:defRPr/>
            </a:pPr>
            <a:r>
              <a:rPr lang="en-US" sz="2000" dirty="0">
                <a:solidFill>
                  <a:srgbClr val="0070C0"/>
                </a:solidFill>
              </a:rPr>
              <a:t>Watch the mock poll &amp; see that it is carried out as per the instructions of the Commission</a:t>
            </a:r>
            <a:endParaRPr lang="en-US" sz="2000" dirty="0">
              <a:solidFill>
                <a:srgbClr val="0070C0"/>
              </a:solidFill>
            </a:endParaRPr>
          </a:p>
          <a:p>
            <a:pPr algn="just" fontAlgn="auto">
              <a:spcAft>
                <a:spcPts val="0"/>
              </a:spcAft>
              <a:buFont typeface="Wingdings 3" panose="05040102010807070707" charset="2"/>
              <a:buChar char=""/>
              <a:defRPr/>
            </a:pPr>
            <a:r>
              <a:rPr lang="en-US" sz="2000" dirty="0">
                <a:solidFill>
                  <a:srgbClr val="0070C0"/>
                </a:solidFill>
              </a:rPr>
              <a:t>Ensure that votes in the CU are cleared after the mock poll &amp; before the start of actual poll &amp; that </a:t>
            </a:r>
            <a:r>
              <a:rPr lang="en-US" sz="2000" dirty="0" err="1">
                <a:solidFill>
                  <a:srgbClr val="0070C0"/>
                </a:solidFill>
              </a:rPr>
              <a:t>Pr.O’s</a:t>
            </a:r>
            <a:r>
              <a:rPr lang="en-US" sz="2000" dirty="0">
                <a:solidFill>
                  <a:srgbClr val="0070C0"/>
                </a:solidFill>
              </a:rPr>
              <a:t> Report is signed by the Presiding Officer</a:t>
            </a:r>
            <a:endParaRPr lang="en-US" sz="2000" dirty="0">
              <a:solidFill>
                <a:srgbClr val="0070C0"/>
              </a:solidFill>
            </a:endParaRPr>
          </a:p>
          <a:p>
            <a:pPr algn="just" fontAlgn="auto">
              <a:spcAft>
                <a:spcPts val="0"/>
              </a:spcAft>
              <a:buFont typeface="Wingdings 3" panose="05040102010807070707" charset="2"/>
              <a:buChar char=""/>
              <a:defRPr/>
            </a:pPr>
            <a:r>
              <a:rPr lang="en-US" sz="2000" dirty="0">
                <a:solidFill>
                  <a:srgbClr val="0070C0"/>
                </a:solidFill>
              </a:rPr>
              <a:t>During Poll Day, s/he should regularly note down important points for his report in the format given.</a:t>
            </a:r>
            <a:endParaRPr lang="en-US" sz="2000" dirty="0">
              <a:solidFill>
                <a:srgbClr val="0070C0"/>
              </a:solidFill>
            </a:endParaRPr>
          </a:p>
          <a:p>
            <a:pPr algn="just" fontAlgn="auto">
              <a:spcAft>
                <a:spcPts val="0"/>
              </a:spcAft>
              <a:buFont typeface="Wingdings 3" panose="05040102010807070707" charset="2"/>
              <a:buChar char=""/>
              <a:defRPr/>
            </a:pPr>
            <a:r>
              <a:rPr lang="en-US" sz="2000" dirty="0">
                <a:solidFill>
                  <a:srgbClr val="0070C0"/>
                </a:solidFill>
              </a:rPr>
              <a:t>In no case the MO will act as Presiding Officer of the Polling Officer. Her/his task is to observe that election process is being carried out in a free &amp; fair manner &amp; there is no vitiation of poll. </a:t>
            </a:r>
            <a:endParaRPr lang="en-US" sz="2000" dirty="0">
              <a:solidFill>
                <a:srgbClr val="0070C0"/>
              </a:solidFill>
            </a:endParaRPr>
          </a:p>
          <a:p>
            <a:pPr marL="0" indent="0" algn="just" fontAlgn="auto">
              <a:spcAft>
                <a:spcPts val="0"/>
              </a:spcAft>
              <a:buNone/>
              <a:defRPr/>
            </a:pPr>
            <a:endParaRPr lang="en-US" sz="2000" dirty="0">
              <a:solidFill>
                <a:srgbClr val="0070C0"/>
              </a:solidFill>
            </a:endParaRPr>
          </a:p>
          <a:p>
            <a:pPr algn="just" fontAlgn="auto">
              <a:spcAft>
                <a:spcPts val="0"/>
              </a:spcAft>
              <a:buFont typeface="Wingdings 3" panose="05040102010807070707" charset="2"/>
              <a:buChar char=""/>
              <a:defRPr/>
            </a:pPr>
            <a:endParaRPr lang="en-US" sz="2000" dirty="0">
              <a:solidFill>
                <a:srgbClr val="0070C0"/>
              </a:solidFill>
            </a:endParaRPr>
          </a:p>
          <a:p>
            <a:pPr fontAlgn="auto">
              <a:spcAft>
                <a:spcPts val="0"/>
              </a:spcAft>
              <a:buFont typeface="Wingdings 3" panose="05040102010807070707" charset="2"/>
              <a:buChar char=""/>
              <a:defRPr/>
            </a:pPr>
            <a:endParaRPr lang="en-IN" sz="2000" dirty="0">
              <a:solidFill>
                <a:schemeClr val="tx1">
                  <a:lumMod val="75000"/>
                  <a:lumOff val="2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a:solidFill>
                  <a:schemeClr val="bg1"/>
                </a:solidFill>
              </a:rPr>
              <a:t>MOs need to observe</a:t>
            </a:r>
            <a:endParaRPr lang="en-IN" altLang="en-US">
              <a:solidFill>
                <a:schemeClr val="bg1"/>
              </a:solidFill>
            </a:endParaRPr>
          </a:p>
        </p:txBody>
      </p:sp>
      <p:sp>
        <p:nvSpPr>
          <p:cNvPr id="29699" name="Content Placeholder 2"/>
          <p:cNvSpPr>
            <a:spLocks noGrp="1"/>
          </p:cNvSpPr>
          <p:nvPr>
            <p:ph idx="1"/>
          </p:nvPr>
        </p:nvSpPr>
        <p:spPr>
          <a:xfrm>
            <a:off x="457200" y="533400"/>
            <a:ext cx="6310630" cy="4503420"/>
          </a:xfrm>
        </p:spPr>
        <p:txBody>
          <a:bodyPr/>
          <a:lstStyle/>
          <a:p>
            <a:pPr algn="just"/>
            <a:r>
              <a:rPr lang="en-US" altLang="en-US" sz="2000" dirty="0">
                <a:solidFill>
                  <a:srgbClr val="0070C0"/>
                </a:solidFill>
              </a:rPr>
              <a:t>Mock Poll procedure</a:t>
            </a:r>
            <a:endParaRPr lang="en-US" altLang="en-US" sz="2000" dirty="0">
              <a:solidFill>
                <a:srgbClr val="0070C0"/>
              </a:solidFill>
            </a:endParaRPr>
          </a:p>
          <a:p>
            <a:pPr algn="just"/>
            <a:r>
              <a:rPr lang="en-US" altLang="en-US" sz="2000" dirty="0">
                <a:solidFill>
                  <a:srgbClr val="0070C0"/>
                </a:solidFill>
              </a:rPr>
              <a:t>Presence of Polling Agents and Observance of ECI instructions.</a:t>
            </a:r>
            <a:endParaRPr lang="en-US" altLang="en-US" sz="2000" dirty="0">
              <a:solidFill>
                <a:srgbClr val="0070C0"/>
              </a:solidFill>
            </a:endParaRPr>
          </a:p>
          <a:p>
            <a:pPr algn="just"/>
            <a:r>
              <a:rPr lang="en-US" altLang="en-US" sz="2000" dirty="0">
                <a:solidFill>
                  <a:srgbClr val="0070C0"/>
                </a:solidFill>
              </a:rPr>
              <a:t>Entry pass system and access to polling stations.</a:t>
            </a:r>
            <a:endParaRPr lang="en-US" altLang="en-US" sz="2000" dirty="0">
              <a:solidFill>
                <a:srgbClr val="0070C0"/>
              </a:solidFill>
            </a:endParaRPr>
          </a:p>
          <a:p>
            <a:pPr algn="just"/>
            <a:r>
              <a:rPr lang="en-US" altLang="en-US" sz="2000" dirty="0">
                <a:solidFill>
                  <a:srgbClr val="0070C0"/>
                </a:solidFill>
              </a:rPr>
              <a:t>Proper identification of electors in accordance with ECI Guidelines.</a:t>
            </a:r>
            <a:endParaRPr lang="en-US" altLang="en-US" sz="2000" dirty="0">
              <a:solidFill>
                <a:srgbClr val="0070C0"/>
              </a:solidFill>
            </a:endParaRPr>
          </a:p>
          <a:p>
            <a:pPr algn="just"/>
            <a:r>
              <a:rPr lang="en-US" altLang="en-US" sz="2000" dirty="0">
                <a:solidFill>
                  <a:srgbClr val="0070C0"/>
                </a:solidFill>
              </a:rPr>
              <a:t>Identification and recording procedures for Absentee, Shifted and Dead voter list (ASD List)</a:t>
            </a:r>
            <a:endParaRPr lang="en-US" altLang="en-US" sz="2000" dirty="0">
              <a:solidFill>
                <a:srgbClr val="0070C0"/>
              </a:solidFill>
            </a:endParaRPr>
          </a:p>
          <a:p>
            <a:pPr algn="just"/>
            <a:r>
              <a:rPr lang="en-US" altLang="en-US" sz="2000" dirty="0">
                <a:solidFill>
                  <a:srgbClr val="0070C0"/>
                </a:solidFill>
              </a:rPr>
              <a:t>Application of indelible ink.</a:t>
            </a:r>
            <a:endParaRPr lang="en-US" altLang="en-US" sz="2000" dirty="0">
              <a:solidFill>
                <a:srgbClr val="0070C0"/>
              </a:solidFill>
            </a:endParaRPr>
          </a:p>
          <a:p>
            <a:pPr algn="just"/>
            <a:r>
              <a:rPr lang="en-US" altLang="en-US" sz="2000" dirty="0">
                <a:solidFill>
                  <a:srgbClr val="0070C0"/>
                </a:solidFill>
              </a:rPr>
              <a:t>Procedure of noting down particulars of electors in register 17-A.</a:t>
            </a:r>
            <a:endParaRPr lang="en-US" altLang="en-US" sz="2000" dirty="0">
              <a:solidFill>
                <a:srgbClr val="0070C0"/>
              </a:solidFill>
            </a:endParaRPr>
          </a:p>
          <a:p>
            <a:pPr algn="just"/>
            <a:r>
              <a:rPr lang="en-US" altLang="en-US" sz="2000" dirty="0">
                <a:solidFill>
                  <a:srgbClr val="0070C0"/>
                </a:solidFill>
              </a:rPr>
              <a:t>Secrecy of voting</a:t>
            </a:r>
            <a:endParaRPr lang="en-US" altLang="en-US" sz="2000" dirty="0">
              <a:solidFill>
                <a:srgbClr val="0070C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4" y="9001"/>
            <a:ext cx="6584950" cy="447675"/>
          </a:xfrm>
        </p:spPr>
        <p:txBody>
          <a:bodyPr/>
          <a:lstStyle/>
          <a:p>
            <a:r>
              <a:rPr lang="en-US" dirty="0">
                <a:solidFill>
                  <a:srgbClr val="FF0000"/>
                </a:solidFill>
              </a:rPr>
              <a:t>New instructions</a:t>
            </a:r>
            <a:endParaRPr lang="en-IN" dirty="0">
              <a:solidFill>
                <a:srgbClr val="FF0000"/>
              </a:solidFill>
            </a:endParaRPr>
          </a:p>
        </p:txBody>
      </p:sp>
      <p:sp>
        <p:nvSpPr>
          <p:cNvPr id="3" name="Content Placeholder 2"/>
          <p:cNvSpPr>
            <a:spLocks noGrp="1"/>
          </p:cNvSpPr>
          <p:nvPr>
            <p:ph idx="1"/>
          </p:nvPr>
        </p:nvSpPr>
        <p:spPr>
          <a:xfrm>
            <a:off x="100199" y="381000"/>
            <a:ext cx="6873875" cy="2971800"/>
          </a:xfrm>
        </p:spPr>
        <p:txBody>
          <a:bodyPr/>
          <a:lstStyle/>
          <a:p>
            <a:pPr marL="0" indent="0" algn="just">
              <a:buNone/>
            </a:pPr>
            <a:r>
              <a:rPr lang="en-US" sz="1400" b="1" dirty="0">
                <a:solidFill>
                  <a:srgbClr val="3399FF"/>
                </a:solidFill>
              </a:rPr>
              <a:t>Presiding Officer's Report Format on Poll Day.</a:t>
            </a:r>
            <a:endParaRPr lang="en-US" sz="1400" b="1" dirty="0">
              <a:solidFill>
                <a:srgbClr val="3399FF"/>
              </a:solidFill>
            </a:endParaRPr>
          </a:p>
          <a:p>
            <a:pPr marL="0" indent="0" algn="just">
              <a:buNone/>
            </a:pPr>
            <a:r>
              <a:rPr lang="en-US" sz="1400" b="1" dirty="0"/>
              <a:t>	Part-I : </a:t>
            </a:r>
            <a:r>
              <a:rPr lang="en-US" sz="1400" dirty="0"/>
              <a:t>Mock Poll Certificate</a:t>
            </a:r>
            <a:endParaRPr lang="en-US" sz="1400" dirty="0"/>
          </a:p>
          <a:p>
            <a:pPr marL="0" indent="0" algn="just">
              <a:buNone/>
            </a:pPr>
            <a:r>
              <a:rPr lang="en-US" sz="1400" b="1" dirty="0"/>
              <a:t>	Part-II : </a:t>
            </a:r>
            <a:r>
              <a:rPr lang="en-US" sz="1400" dirty="0"/>
              <a:t>Replacement of Power Pack of the Control Unit</a:t>
            </a:r>
            <a:endParaRPr lang="en-US" sz="1400" dirty="0"/>
          </a:p>
          <a:p>
            <a:pPr marL="0" indent="0" algn="just">
              <a:buNone/>
            </a:pPr>
            <a:r>
              <a:rPr lang="en-US" sz="1400" b="1" dirty="0"/>
              <a:t>	Part-Ill</a:t>
            </a:r>
            <a:r>
              <a:rPr lang="en-US" sz="1400" dirty="0"/>
              <a:t> : Pressing of Close Button after completion of Poll</a:t>
            </a:r>
            <a:endParaRPr lang="en-US" sz="1400" dirty="0"/>
          </a:p>
          <a:p>
            <a:pPr marL="0" indent="0" algn="just">
              <a:buNone/>
            </a:pPr>
            <a:r>
              <a:rPr lang="en-US" sz="1400" b="1" dirty="0"/>
              <a:t>	Part-IV : </a:t>
            </a:r>
            <a:r>
              <a:rPr lang="en-US" sz="1400" dirty="0"/>
              <a:t>EVM/VVPAT replacement Report, if replaced during Mock Poll</a:t>
            </a:r>
            <a:endParaRPr lang="en-US" sz="1400" dirty="0"/>
          </a:p>
          <a:p>
            <a:pPr marL="0" indent="0" algn="just">
              <a:buNone/>
            </a:pPr>
            <a:r>
              <a:rPr lang="en-US" sz="1400" b="1" dirty="0"/>
              <a:t>	Part-V : </a:t>
            </a:r>
            <a:r>
              <a:rPr lang="en-US" sz="1400" dirty="0"/>
              <a:t>EVM/VVPAT replacement Report, if replaced during Actual Poll</a:t>
            </a:r>
            <a:endParaRPr lang="en-US" sz="1400" b="1" dirty="0">
              <a:solidFill>
                <a:srgbClr val="3399FF"/>
              </a:solidFill>
            </a:endParaRPr>
          </a:p>
          <a:p>
            <a:pPr marL="0" indent="0" algn="just">
              <a:buNone/>
            </a:pPr>
            <a:r>
              <a:rPr lang="en-US" sz="1400" b="1" dirty="0">
                <a:solidFill>
                  <a:srgbClr val="3399FF"/>
                </a:solidFill>
              </a:rPr>
              <a:t>Collection of Presiding Officer's Report</a:t>
            </a:r>
            <a:endParaRPr lang="en-US" sz="1400" dirty="0">
              <a:solidFill>
                <a:srgbClr val="3399FF"/>
              </a:solidFill>
            </a:endParaRPr>
          </a:p>
          <a:p>
            <a:pPr algn="just"/>
            <a:r>
              <a:rPr lang="en-US" sz="1400" dirty="0"/>
              <a:t>(</a:t>
            </a:r>
            <a:r>
              <a:rPr lang="en-US" sz="1400" dirty="0" err="1"/>
              <a:t>i</a:t>
            </a:r>
            <a:r>
              <a:rPr lang="en-US" sz="1400" dirty="0"/>
              <a:t>) Part-I, Part-II and Part-III of the Presiding Officer's Report shall he kept in an envelope. Details to be printed on envelope:</a:t>
            </a:r>
            <a:endParaRPr lang="en-US" sz="1400" dirty="0"/>
          </a:p>
          <a:p>
            <a:pPr marL="400685" lvl="1" indent="0" algn="just">
              <a:buNone/>
            </a:pPr>
            <a:r>
              <a:rPr lang="en-US" sz="800" b="1" dirty="0"/>
              <a:t>	</a:t>
            </a:r>
            <a:r>
              <a:rPr lang="en-US" sz="1200" b="1" dirty="0"/>
              <a:t>Name of election:	   </a:t>
            </a:r>
            <a:r>
              <a:rPr lang="en-US" sz="1200" dirty="0"/>
              <a:t>(to be pre-printed)</a:t>
            </a:r>
            <a:endParaRPr lang="en-US" sz="1200" dirty="0"/>
          </a:p>
          <a:p>
            <a:pPr marL="400685" lvl="1" indent="0" algn="just">
              <a:buNone/>
            </a:pPr>
            <a:r>
              <a:rPr lang="en-US" sz="1200" b="1" dirty="0"/>
              <a:t>	No. and Name of AC/AS: </a:t>
            </a:r>
            <a:r>
              <a:rPr lang="en-US" sz="1200" dirty="0"/>
              <a:t>(to be pre-printed)</a:t>
            </a:r>
            <a:endParaRPr lang="en-US" sz="1200" dirty="0"/>
          </a:p>
          <a:p>
            <a:pPr marL="400685" lvl="1" indent="0" algn="just">
              <a:buNone/>
            </a:pPr>
            <a:r>
              <a:rPr lang="en-US" sz="1200" b="1" dirty="0"/>
              <a:t>	No. and Name of PC: 	   </a:t>
            </a:r>
            <a:r>
              <a:rPr lang="en-US" sz="1200" dirty="0"/>
              <a:t>(to be pre-printed)</a:t>
            </a:r>
            <a:endParaRPr lang="en-US" sz="1200" dirty="0"/>
          </a:p>
          <a:p>
            <a:pPr marL="400685" lvl="1" indent="0" algn="just">
              <a:buNone/>
            </a:pPr>
            <a:r>
              <a:rPr lang="en-US" sz="1200" b="1" dirty="0"/>
              <a:t>	Polling Station No:	    …………..</a:t>
            </a:r>
            <a:endParaRPr lang="en-US" sz="1200" dirty="0"/>
          </a:p>
          <a:p>
            <a:pPr algn="just"/>
            <a:endParaRPr lang="en-US" sz="1400" dirty="0"/>
          </a:p>
          <a:p>
            <a:pPr algn="just"/>
            <a:r>
              <a:rPr lang="en-US" sz="1400" dirty="0"/>
              <a:t>The Presiding Officer shall deposit the said envelope along with EVM, VVPAT and other election material at Collection Centre.</a:t>
            </a:r>
            <a:endParaRPr lang="en-US" sz="1400" dirty="0"/>
          </a:p>
          <a:p>
            <a:pPr algn="just"/>
            <a:r>
              <a:rPr lang="en-US" sz="1400" dirty="0"/>
              <a:t>(ii) Part-IV and Part-V of the Presiding Officer's Report </a:t>
            </a:r>
            <a:r>
              <a:rPr lang="en-US" sz="1400" b="1" i="1" dirty="0">
                <a:solidFill>
                  <a:srgbClr val="7030A0"/>
                </a:solidFill>
              </a:rPr>
              <a:t>shall be collected by the Sector Officer, whenever any replacement is done</a:t>
            </a:r>
            <a:r>
              <a:rPr lang="en-US" sz="1400" dirty="0"/>
              <a:t>. Sector Officers shall submit the said Reports to the Returning Officer.</a:t>
            </a:r>
            <a:endParaRPr lang="en-US" sz="1400" dirty="0"/>
          </a:p>
          <a:p>
            <a:pPr marL="0" indent="0" algn="just">
              <a:buNone/>
            </a:pPr>
            <a:r>
              <a:rPr lang="en-IN" sz="1400" b="1" dirty="0">
                <a:solidFill>
                  <a:schemeClr val="accent6">
                    <a:lumMod val="50000"/>
                  </a:schemeClr>
                </a:solidFill>
                <a:latin typeface="Open Sans"/>
              </a:rPr>
              <a:t>Alternative document</a:t>
            </a:r>
            <a:r>
              <a:rPr lang="en-IN" sz="1400" b="1" dirty="0">
                <a:solidFill>
                  <a:srgbClr val="00B0F0"/>
                </a:solidFill>
                <a:latin typeface="Open Sans"/>
              </a:rPr>
              <a:t>: Unique Disability Identity Card (UDID), </a:t>
            </a:r>
            <a:r>
              <a:rPr lang="en-US" sz="1400" b="1" dirty="0">
                <a:solidFill>
                  <a:srgbClr val="00B0F0"/>
                </a:solidFill>
              </a:rPr>
              <a:t>Ministry of Social Justice &amp; Empowerment, </a:t>
            </a:r>
            <a:r>
              <a:rPr lang="en-US" sz="1400" b="1" dirty="0" err="1">
                <a:solidFill>
                  <a:srgbClr val="00B0F0"/>
                </a:solidFill>
              </a:rPr>
              <a:t>Govt</a:t>
            </a:r>
            <a:r>
              <a:rPr lang="en-US" sz="1400" b="1" dirty="0">
                <a:solidFill>
                  <a:srgbClr val="00B0F0"/>
                </a:solidFill>
              </a:rPr>
              <a:t> of </a:t>
            </a:r>
            <a:r>
              <a:rPr lang="en-US" sz="1400" b="1" dirty="0" smtClean="0">
                <a:solidFill>
                  <a:srgbClr val="00B0F0"/>
                </a:solidFill>
              </a:rPr>
              <a:t>India</a:t>
            </a:r>
            <a:endParaRPr lang="en-US" sz="1400" dirty="0"/>
          </a:p>
          <a:p>
            <a:pPr algn="just"/>
            <a:endParaRPr lang="en-IN" sz="1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a:solidFill>
                  <a:schemeClr val="bg1"/>
                </a:solidFill>
              </a:rPr>
              <a:t>MOs need to observe</a:t>
            </a:r>
            <a:endParaRPr lang="en-IN" altLang="en-US"/>
          </a:p>
        </p:txBody>
      </p:sp>
      <p:sp>
        <p:nvSpPr>
          <p:cNvPr id="3" name="Content Placeholder 2"/>
          <p:cNvSpPr>
            <a:spLocks noGrp="1"/>
          </p:cNvSpPr>
          <p:nvPr>
            <p:ph idx="1"/>
          </p:nvPr>
        </p:nvSpPr>
        <p:spPr>
          <a:xfrm>
            <a:off x="228600" y="205823"/>
            <a:ext cx="6529388" cy="2630805"/>
          </a:xfrm>
        </p:spPr>
        <p:txBody>
          <a:bodyPr rtlCol="0">
            <a:noAutofit/>
          </a:bodyPr>
          <a:lstStyle/>
          <a:p>
            <a:pPr algn="just" fontAlgn="auto">
              <a:spcAft>
                <a:spcPts val="0"/>
              </a:spcAft>
              <a:buFont typeface="Wingdings 3" panose="05040102010807070707" charset="2"/>
              <a:buChar char=""/>
              <a:defRPr/>
            </a:pPr>
            <a:r>
              <a:rPr lang="en-US" sz="2000" dirty="0">
                <a:solidFill>
                  <a:srgbClr val="0070C0"/>
                </a:solidFill>
              </a:rPr>
              <a:t>Conduct of polling agents, their complaints if any</a:t>
            </a:r>
            <a:endParaRPr lang="en-US" sz="2000" dirty="0">
              <a:solidFill>
                <a:srgbClr val="0070C0"/>
              </a:solidFill>
            </a:endParaRPr>
          </a:p>
          <a:p>
            <a:pPr algn="just" fontAlgn="auto">
              <a:spcAft>
                <a:spcPts val="0"/>
              </a:spcAft>
              <a:buFont typeface="Wingdings 3" panose="05040102010807070707" charset="2"/>
              <a:buChar char=""/>
              <a:defRPr/>
            </a:pPr>
            <a:endParaRPr lang="en-US" sz="2000" dirty="0">
              <a:solidFill>
                <a:srgbClr val="0070C0"/>
              </a:solidFill>
            </a:endParaRPr>
          </a:p>
          <a:p>
            <a:pPr algn="just" fontAlgn="auto">
              <a:spcAft>
                <a:spcPts val="0"/>
              </a:spcAft>
              <a:buFont typeface="Wingdings 3" panose="05040102010807070707" charset="2"/>
              <a:buChar char=""/>
              <a:defRPr/>
            </a:pPr>
            <a:r>
              <a:rPr lang="en-US" sz="2000" dirty="0">
                <a:solidFill>
                  <a:srgbClr val="0070C0"/>
                </a:solidFill>
              </a:rPr>
              <a:t>In case of violation found in observation - Immediate report to general observer through available means of communication</a:t>
            </a:r>
            <a:endParaRPr lang="en-US" sz="2000" dirty="0">
              <a:solidFill>
                <a:srgbClr val="0070C0"/>
              </a:solidFill>
            </a:endParaRPr>
          </a:p>
          <a:p>
            <a:pPr algn="just" fontAlgn="auto">
              <a:spcAft>
                <a:spcPts val="0"/>
              </a:spcAft>
              <a:buFont typeface="Wingdings 3" panose="05040102010807070707" charset="2"/>
              <a:buChar char=""/>
              <a:defRPr/>
            </a:pPr>
            <a:endParaRPr lang="en-US" sz="2000" dirty="0">
              <a:solidFill>
                <a:srgbClr val="0070C0"/>
              </a:solidFill>
            </a:endParaRPr>
          </a:p>
          <a:p>
            <a:pPr algn="just" fontAlgn="auto">
              <a:spcAft>
                <a:spcPts val="0"/>
              </a:spcAft>
              <a:buFont typeface="Wingdings 3" panose="05040102010807070707" charset="2"/>
              <a:buChar char=""/>
              <a:defRPr/>
            </a:pPr>
            <a:r>
              <a:rPr lang="en-US" sz="2000" dirty="0">
                <a:solidFill>
                  <a:srgbClr val="0070C0"/>
                </a:solidFill>
              </a:rPr>
              <a:t> Preparation of Report in prescribed format by MO</a:t>
            </a:r>
            <a:endParaRPr lang="en-US" sz="2000" dirty="0">
              <a:solidFill>
                <a:srgbClr val="0070C0"/>
              </a:solidFill>
            </a:endParaRPr>
          </a:p>
          <a:p>
            <a:pPr algn="just" fontAlgn="auto">
              <a:spcAft>
                <a:spcPts val="0"/>
              </a:spcAft>
              <a:buFont typeface="Wingdings 3" panose="05040102010807070707" charset="2"/>
              <a:buChar char=""/>
              <a:defRPr/>
            </a:pPr>
            <a:endParaRPr lang="en-US" sz="2000" dirty="0">
              <a:solidFill>
                <a:srgbClr val="0070C0"/>
              </a:solidFill>
            </a:endParaRPr>
          </a:p>
          <a:p>
            <a:pPr algn="just" fontAlgn="auto">
              <a:spcAft>
                <a:spcPts val="0"/>
              </a:spcAft>
              <a:buFont typeface="Wingdings 3" panose="05040102010807070707" charset="2"/>
              <a:buChar char=""/>
              <a:defRPr/>
            </a:pPr>
            <a:r>
              <a:rPr lang="en-US" sz="2000" dirty="0">
                <a:solidFill>
                  <a:srgbClr val="0070C0"/>
                </a:solidFill>
              </a:rPr>
              <a:t>MO to report to the General Observer at the collection centers and handover his envelope containing the report for the day personally to General Observer</a:t>
            </a:r>
            <a:endParaRPr lang="en-US" sz="2000" dirty="0">
              <a:solidFill>
                <a:srgbClr val="0070C0"/>
              </a:solidFill>
            </a:endParaRPr>
          </a:p>
          <a:p>
            <a:pPr algn="just" fontAlgn="auto">
              <a:spcAft>
                <a:spcPts val="0"/>
              </a:spcAft>
              <a:buFont typeface="Wingdings 3" panose="05040102010807070707" charset="2"/>
              <a:buChar char=""/>
              <a:defRPr/>
            </a:pPr>
            <a:endParaRPr lang="en-US" sz="2000" dirty="0">
              <a:solidFill>
                <a:srgbClr val="0070C0"/>
              </a:solidFill>
            </a:endParaRPr>
          </a:p>
          <a:p>
            <a:pPr algn="just" fontAlgn="auto">
              <a:spcAft>
                <a:spcPts val="0"/>
              </a:spcAft>
              <a:buFont typeface="Wingdings 3" panose="05040102010807070707" charset="2"/>
              <a:buChar char=""/>
              <a:defRPr/>
            </a:pPr>
            <a:r>
              <a:rPr lang="en-US" sz="2000" dirty="0">
                <a:solidFill>
                  <a:srgbClr val="0070C0"/>
                </a:solidFill>
              </a:rPr>
              <a:t>Reports of Micro-Observer along with scrutiny of Register 17A may be taken with consideration for taking a decision of re-poll</a:t>
            </a:r>
            <a:endParaRPr lang="en-US" sz="2000" dirty="0">
              <a:solidFill>
                <a:srgbClr val="0070C0"/>
              </a:solidFill>
            </a:endParaRPr>
          </a:p>
          <a:p>
            <a:pPr algn="just" fontAlgn="auto">
              <a:spcAft>
                <a:spcPts val="0"/>
              </a:spcAft>
              <a:buFont typeface="Wingdings 3" panose="05040102010807070707" charset="2"/>
              <a:buChar char=""/>
              <a:defRPr/>
            </a:pPr>
            <a:endParaRPr lang="en-US" sz="2000" dirty="0">
              <a:solidFill>
                <a:srgbClr val="0070C0"/>
              </a:solidFill>
            </a:endParaRPr>
          </a:p>
          <a:p>
            <a:pPr algn="just" fontAlgn="auto">
              <a:spcAft>
                <a:spcPts val="0"/>
              </a:spcAft>
              <a:buFont typeface="Wingdings 3" panose="05040102010807070707" charset="2"/>
              <a:buChar char=""/>
              <a:defRPr/>
            </a:pPr>
            <a:r>
              <a:rPr lang="en-IN" sz="2000" dirty="0">
                <a:solidFill>
                  <a:srgbClr val="0070C0"/>
                </a:solidFill>
              </a:rPr>
              <a:t>MOs should know and be aware of the roles &amp; responsibilities of the Presiding Officer, &amp; therefore should look at the </a:t>
            </a:r>
            <a:r>
              <a:rPr lang="en-IN" sz="2000" dirty="0">
                <a:solidFill>
                  <a:srgbClr val="0070C0"/>
                </a:solidFill>
                <a:hlinkClick r:id="rId1" action="ppaction://hlinkpres?slideindex=1&amp;slidetitle="/>
              </a:rPr>
              <a:t>presentation on Polling Personnel</a:t>
            </a:r>
            <a:r>
              <a:rPr lang="en-IN" sz="2000" dirty="0">
                <a:solidFill>
                  <a:srgbClr val="0070C0"/>
                </a:solidFill>
              </a:rPr>
              <a:t>. </a:t>
            </a:r>
            <a:endParaRPr lang="en-IN" sz="2000" dirty="0">
              <a:solidFill>
                <a:srgbClr val="0070C0"/>
              </a:solidFill>
            </a:endParaRPr>
          </a:p>
          <a:p>
            <a:pPr algn="just" fontAlgn="auto">
              <a:spcAft>
                <a:spcPts val="0"/>
              </a:spcAft>
              <a:buFont typeface="Wingdings 3" panose="05040102010807070707" charset="2"/>
              <a:buChar char=""/>
              <a:defRPr/>
            </a:pPr>
            <a:endParaRPr lang="en-US" sz="2000" dirty="0">
              <a:solidFill>
                <a:srgbClr val="0070C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80"/>
            <a:ext cx="7315200" cy="386080"/>
          </a:xfrm>
        </p:spPr>
        <p:txBody>
          <a:bodyPr>
            <a:normAutofit fontScale="90000"/>
          </a:bodyPr>
          <a:lstStyle/>
          <a:p>
            <a:pPr eaLnBrk="1" fontAlgn="auto" hangingPunct="1">
              <a:spcAft>
                <a:spcPts val="0"/>
              </a:spcAft>
              <a:defRPr/>
            </a:pPr>
            <a:r>
              <a:rPr lang="en-US" sz="2800" dirty="0">
                <a:solidFill>
                  <a:srgbClr val="0070C0"/>
                </a:solidFill>
              </a:rPr>
              <a:t>Model Checklist of MO</a:t>
            </a:r>
            <a:endParaRPr lang="en-US" sz="2800" dirty="0">
              <a:solidFill>
                <a:srgbClr val="0070C0"/>
              </a:solidFill>
            </a:endParaRPr>
          </a:p>
        </p:txBody>
      </p:sp>
      <p:sp>
        <p:nvSpPr>
          <p:cNvPr id="5" name="Slide Number Placeholder 4"/>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594360" indent="-228600" eaLnBrk="0" hangingPunct="0">
              <a:defRPr>
                <a:solidFill>
                  <a:schemeClr val="tx1"/>
                </a:solidFill>
                <a:latin typeface="Calibri" panose="020F0502020204030204" pitchFamily="34" charset="0"/>
                <a:cs typeface="Arial" panose="020B0604020202020204" pitchFamily="34" charset="0"/>
              </a:defRPr>
            </a:lvl2pPr>
            <a:lvl3pPr marL="914400" indent="-182880" eaLnBrk="0" hangingPunct="0">
              <a:defRPr>
                <a:solidFill>
                  <a:schemeClr val="tx1"/>
                </a:solidFill>
                <a:latin typeface="Calibri" panose="020F0502020204030204" pitchFamily="34" charset="0"/>
                <a:cs typeface="Arial" panose="020B0604020202020204" pitchFamily="34" charset="0"/>
              </a:defRPr>
            </a:lvl3pPr>
            <a:lvl4pPr marL="1280160" indent="-182880" eaLnBrk="0" hangingPunct="0">
              <a:defRPr>
                <a:solidFill>
                  <a:schemeClr val="tx1"/>
                </a:solidFill>
                <a:latin typeface="Calibri" panose="020F0502020204030204" pitchFamily="34" charset="0"/>
                <a:cs typeface="Arial" panose="020B0604020202020204" pitchFamily="34" charset="0"/>
              </a:defRPr>
            </a:lvl4pPr>
            <a:lvl5pPr marL="1645920" indent="-182880" eaLnBrk="0" hangingPunct="0">
              <a:defRPr>
                <a:solidFill>
                  <a:schemeClr val="tx1"/>
                </a:solidFill>
                <a:latin typeface="Calibri" panose="020F0502020204030204" pitchFamily="34" charset="0"/>
                <a:cs typeface="Arial" panose="020B0604020202020204" pitchFamily="34" charset="0"/>
              </a:defRPr>
            </a:lvl5pPr>
            <a:lvl6pPr marL="2011680" indent="-182880" defTabSz="36576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377440" indent="-182880" defTabSz="36576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743200" indent="-182880" defTabSz="36576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108960" indent="-182880" defTabSz="36576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64CAF5C-9106-4D43-AAE2-2051A878B4B5}" type="slidenum">
              <a:rPr lang="en-US" altLang="en-US">
                <a:solidFill>
                  <a:srgbClr val="898989"/>
                </a:solidFill>
                <a:latin typeface="Times" panose="02020603050405020304" pitchFamily="18" charset="0"/>
                <a:cs typeface="Times" panose="02020603050405020304" pitchFamily="18" charset="0"/>
              </a:rPr>
            </a:fld>
            <a:endParaRPr lang="en-US" altLang="en-US">
              <a:solidFill>
                <a:srgbClr val="898989"/>
              </a:solidFill>
              <a:latin typeface="Times" panose="02020603050405020304" pitchFamily="18" charset="0"/>
              <a:cs typeface="Times" panose="02020603050405020304" pitchFamily="18" charset="0"/>
            </a:endParaRPr>
          </a:p>
        </p:txBody>
      </p:sp>
      <p:sp>
        <p:nvSpPr>
          <p:cNvPr id="7" name="Rectangle 6"/>
          <p:cNvSpPr/>
          <p:nvPr/>
        </p:nvSpPr>
        <p:spPr>
          <a:xfrm>
            <a:off x="76200" y="381000"/>
            <a:ext cx="7162800" cy="5017770"/>
          </a:xfrm>
          <a:prstGeom prst="rect">
            <a:avLst/>
          </a:prstGeom>
        </p:spPr>
        <p:txBody>
          <a:bodyPr wrap="square">
            <a:spAutoFit/>
          </a:bodyPr>
          <a:lstStyle/>
          <a:p>
            <a:pPr algn="ctr">
              <a:spcAft>
                <a:spcPts val="0"/>
              </a:spcAft>
            </a:pPr>
            <a:r>
              <a:rPr lang="en-IN" sz="1400" b="1" dirty="0">
                <a:latin typeface="Calibri" panose="020F0502020204030204" pitchFamily="34" charset="0"/>
                <a:ea typeface="Calibri" panose="020F0502020204030204" pitchFamily="34" charset="0"/>
                <a:cs typeface="Times New Roman" panose="02020603050405020304" pitchFamily="18" charset="0"/>
              </a:rPr>
              <a:t>Part-4. MODEL CHECK LIST FOR MICRO OBSERVERS, 2009(ECI)</a:t>
            </a:r>
            <a:endParaRPr lang="en-IN" sz="1400" b="1"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gn="l">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1. Name of the Micro Observer</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2. Designation</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3. No. &amp; Name of the polling station allotted</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4. Date &amp; time of arrival at the polling station</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5. Name of the presiding officer</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6. Total No. of voters</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7. Whether mock poll was conducted (Y/N)</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8. Whether mock poll result was cleared (Y/N)</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9. Time of mock poll</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10. Whether EVM ID/Machine No. shown to agents by Presiding Officer? (Y/N)</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11. No. of polling agents present</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12. Whether any party (candidate) not represented by polling agent</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13. Whether entry pass system for Agents followed (Y/N)</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14. Time of commencement of poll</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15. No. of people standing at the queue at the time of commencement of poll</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16. Whether voters were identified by verifying EPIC or other valid documents before permitted to vote (Y/N)</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17. Whether the polling staff were filling details in the 17A register with reference to each voter</a:t>
            </a:r>
            <a:endParaRPr lang="en-IN" sz="1400" dirty="0">
              <a:latin typeface="Calibri" panose="020F0502020204030204" pitchFamily="34" charset="0"/>
              <a:ea typeface="Calibri" panose="020F0502020204030204" pitchFamily="34" charset="0"/>
              <a:cs typeface="Times New Roman" panose="02020603050405020304" pitchFamily="18" charset="0"/>
            </a:endParaRPr>
          </a:p>
          <a:p>
            <a:pPr>
              <a:lnSpc>
                <a:spcPct val="110000"/>
              </a:lnSpc>
              <a:spcAft>
                <a:spcPts val="0"/>
              </a:spcAft>
            </a:pPr>
            <a:r>
              <a:rPr lang="en-IN" sz="1400" dirty="0">
                <a:latin typeface="Calibri" panose="020F0502020204030204" pitchFamily="34" charset="0"/>
                <a:ea typeface="Calibri" panose="020F0502020204030204" pitchFamily="34" charset="0"/>
                <a:cs typeface="Times New Roman" panose="02020603050405020304" pitchFamily="18" charset="0"/>
              </a:rPr>
              <a:t>18. The time of first visit by the sector officer</a:t>
            </a:r>
            <a:endParaRPr lang="en-IN"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advClick="0">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594360" indent="-228600" eaLnBrk="0" hangingPunct="0">
              <a:defRPr>
                <a:solidFill>
                  <a:schemeClr val="tx1"/>
                </a:solidFill>
                <a:latin typeface="Calibri" panose="020F0502020204030204" pitchFamily="34" charset="0"/>
                <a:cs typeface="Arial" panose="020B0604020202020204" pitchFamily="34" charset="0"/>
              </a:defRPr>
            </a:lvl2pPr>
            <a:lvl3pPr marL="914400" indent="-182880" eaLnBrk="0" hangingPunct="0">
              <a:defRPr>
                <a:solidFill>
                  <a:schemeClr val="tx1"/>
                </a:solidFill>
                <a:latin typeface="Calibri" panose="020F0502020204030204" pitchFamily="34" charset="0"/>
                <a:cs typeface="Arial" panose="020B0604020202020204" pitchFamily="34" charset="0"/>
              </a:defRPr>
            </a:lvl3pPr>
            <a:lvl4pPr marL="1280160" indent="-182880" eaLnBrk="0" hangingPunct="0">
              <a:defRPr>
                <a:solidFill>
                  <a:schemeClr val="tx1"/>
                </a:solidFill>
                <a:latin typeface="Calibri" panose="020F0502020204030204" pitchFamily="34" charset="0"/>
                <a:cs typeface="Arial" panose="020B0604020202020204" pitchFamily="34" charset="0"/>
              </a:defRPr>
            </a:lvl4pPr>
            <a:lvl5pPr marL="1645920" indent="-182880" eaLnBrk="0" hangingPunct="0">
              <a:defRPr>
                <a:solidFill>
                  <a:schemeClr val="tx1"/>
                </a:solidFill>
                <a:latin typeface="Calibri" panose="020F0502020204030204" pitchFamily="34" charset="0"/>
                <a:cs typeface="Arial" panose="020B0604020202020204" pitchFamily="34" charset="0"/>
              </a:defRPr>
            </a:lvl5pPr>
            <a:lvl6pPr marL="2011680" indent="-182880" defTabSz="36576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377440" indent="-182880" defTabSz="36576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2743200" indent="-182880" defTabSz="36576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108960" indent="-182880" defTabSz="36576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ADD65FB-3E0F-439F-BAC0-4A34EB457C3B}" type="slidenum">
              <a:rPr lang="en-US" altLang="en-US">
                <a:solidFill>
                  <a:srgbClr val="898989"/>
                </a:solidFill>
                <a:latin typeface="Times" panose="02020603050405020304" pitchFamily="18" charset="0"/>
                <a:cs typeface="Times" panose="02020603050405020304" pitchFamily="18" charset="0"/>
              </a:rPr>
            </a:fld>
            <a:endParaRPr lang="en-US" altLang="en-US">
              <a:solidFill>
                <a:srgbClr val="898989"/>
              </a:solidFill>
              <a:latin typeface="Times" panose="02020603050405020304" pitchFamily="18" charset="0"/>
              <a:cs typeface="Times" panose="02020603050405020304" pitchFamily="18" charset="0"/>
            </a:endParaRPr>
          </a:p>
        </p:txBody>
      </p:sp>
      <p:sp>
        <p:nvSpPr>
          <p:cNvPr id="7" name="Rectangle 6"/>
          <p:cNvSpPr/>
          <p:nvPr/>
        </p:nvSpPr>
        <p:spPr>
          <a:xfrm>
            <a:off x="152400" y="76200"/>
            <a:ext cx="7025005" cy="6024880"/>
          </a:xfrm>
          <a:prstGeom prst="rect">
            <a:avLst/>
          </a:prstGeom>
        </p:spPr>
        <p:txBody>
          <a:bodyPr wrap="square">
            <a:spAutoFit/>
          </a:bodyPr>
          <a:lstStyle/>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19. How many times the sector officer visited the polling station during poll hours</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20. Whether CPF deployed at the polling station (Y/N)</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21. If yes, whether CPF </a:t>
            </a:r>
            <a:r>
              <a:rPr lang="en-IN" sz="1600" dirty="0" err="1">
                <a:latin typeface="Calibri" panose="020F0502020204030204" pitchFamily="34" charset="0"/>
                <a:ea typeface="Calibri" panose="020F0502020204030204" pitchFamily="34" charset="0"/>
                <a:cs typeface="Times New Roman" panose="02020603050405020304" pitchFamily="18" charset="0"/>
              </a:rPr>
              <a:t>jawan</a:t>
            </a:r>
            <a:r>
              <a:rPr lang="en-IN" sz="1600" dirty="0">
                <a:latin typeface="Calibri" panose="020F0502020204030204" pitchFamily="34" charset="0"/>
                <a:ea typeface="Calibri" panose="020F0502020204030204" pitchFamily="34" charset="0"/>
                <a:cs typeface="Times New Roman" panose="02020603050405020304" pitchFamily="18" charset="0"/>
              </a:rPr>
              <a:t> was observing the proceeding in the polling station while standing at the door</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22. Was there any incident of violence/argument /threat etc. took place</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23. Did you notice any incident of polling staff going to voting compartment to guide the voters (Y/N)</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24. Did any voter/agent complaint about voting process/polling staff?</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25. Whether hourly total was compared between EVM total and 17A? (Y/N)</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26. Whether flow of voters was regular or intermittent?</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27. How many voters were standing at the queue at 3.00 PM/4.00 PM/5.00 PM</a:t>
            </a:r>
            <a:r>
              <a:rPr lang="en-US" altLang="en-IN" sz="1600" dirty="0">
                <a:latin typeface="Calibri" panose="020F0502020204030204" pitchFamily="34" charset="0"/>
                <a:ea typeface="Calibri" panose="020F0502020204030204" pitchFamily="34" charset="0"/>
                <a:cs typeface="Times New Roman" panose="02020603050405020304" pitchFamily="18" charset="0"/>
              </a:rPr>
              <a:t>/6.00PM</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28. How many voters were given token by the presiding officer at </a:t>
            </a:r>
            <a:r>
              <a:rPr lang="en-US" altLang="en-IN" sz="1600" dirty="0">
                <a:latin typeface="Calibri" panose="020F0502020204030204" pitchFamily="34" charset="0"/>
                <a:ea typeface="Calibri" panose="020F0502020204030204" pitchFamily="34" charset="0"/>
                <a:cs typeface="Times New Roman" panose="02020603050405020304" pitchFamily="18" charset="0"/>
              </a:rPr>
              <a:t>6</a:t>
            </a:r>
            <a:r>
              <a:rPr lang="en-IN" sz="1600" dirty="0">
                <a:latin typeface="Calibri" panose="020F0502020204030204" pitchFamily="34" charset="0"/>
                <a:ea typeface="Calibri" panose="020F0502020204030204" pitchFamily="34" charset="0"/>
                <a:cs typeface="Times New Roman" panose="02020603050405020304" pitchFamily="18" charset="0"/>
              </a:rPr>
              <a:t>.00 PM</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29. How many voters had cast their vote at </a:t>
            </a:r>
            <a:r>
              <a:rPr lang="en-US" altLang="en-IN" sz="1600" dirty="0">
                <a:latin typeface="Calibri" panose="020F0502020204030204" pitchFamily="34" charset="0"/>
                <a:ea typeface="Calibri" panose="020F0502020204030204" pitchFamily="34" charset="0"/>
                <a:cs typeface="Times New Roman" panose="02020603050405020304" pitchFamily="18" charset="0"/>
              </a:rPr>
              <a:t>6</a:t>
            </a:r>
            <a:r>
              <a:rPr lang="en-IN" sz="1600" dirty="0">
                <a:latin typeface="Calibri" panose="020F0502020204030204" pitchFamily="34" charset="0"/>
                <a:ea typeface="Calibri" panose="020F0502020204030204" pitchFamily="34" charset="0"/>
                <a:cs typeface="Times New Roman" panose="02020603050405020304" pitchFamily="18" charset="0"/>
              </a:rPr>
              <a:t>.00 PM</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30. How many voters cast their vote after </a:t>
            </a:r>
            <a:r>
              <a:rPr lang="en-US" altLang="en-IN" sz="1600" dirty="0">
                <a:latin typeface="Calibri" panose="020F0502020204030204" pitchFamily="34" charset="0"/>
                <a:ea typeface="Calibri" panose="020F0502020204030204" pitchFamily="34" charset="0"/>
                <a:cs typeface="Times New Roman" panose="02020603050405020304" pitchFamily="18" charset="0"/>
              </a:rPr>
              <a:t>6</a:t>
            </a:r>
            <a:r>
              <a:rPr lang="en-IN" sz="1600" dirty="0">
                <a:latin typeface="Calibri" panose="020F0502020204030204" pitchFamily="34" charset="0"/>
                <a:ea typeface="Calibri" panose="020F0502020204030204" pitchFamily="34" charset="0"/>
                <a:cs typeface="Times New Roman" panose="02020603050405020304" pitchFamily="18" charset="0"/>
              </a:rPr>
              <a:t>.00 PM</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31. What time the poll was actually closed</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32. Total No. of votes polled</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33. % of votes polled</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34. No. of voters voted using documents other than EPIC</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35. No. of absentee/shifted voters voted</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36. Whether EVM was sealed properly in the presence of agents</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37. Whether signatures of agents obtained in the Part I of 17C?</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38. Whether copy of 17C given to agents (Y/N)</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r>
              <a:rPr lang="en-IN" sz="1600" dirty="0">
                <a:latin typeface="Calibri" panose="020F0502020204030204" pitchFamily="34" charset="0"/>
                <a:ea typeface="Calibri" panose="020F0502020204030204" pitchFamily="34" charset="0"/>
                <a:cs typeface="Times New Roman" panose="02020603050405020304" pitchFamily="18" charset="0"/>
              </a:rPr>
              <a:t> 39. What time the pickup party came to the polling station for escorting the polling staff?</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800"/>
              </a:spcAft>
            </a:pPr>
            <a:r>
              <a:rPr lang="en-IN" sz="1600" dirty="0">
                <a:latin typeface="Calibri" panose="020F0502020204030204" pitchFamily="34" charset="0"/>
                <a:ea typeface="Calibri" panose="020F0502020204030204" pitchFamily="34" charset="0"/>
                <a:cs typeface="Times New Roman" panose="02020603050405020304" pitchFamily="18" charset="0"/>
              </a:rPr>
              <a:t> </a:t>
            </a:r>
            <a:endParaRPr lang="en-IN"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87000"/>
              </a:lnSpc>
              <a:spcAft>
                <a:spcPts val="0"/>
              </a:spcAft>
            </a:pP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advClick="0">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Table 3"/>
          <p:cNvGraphicFramePr/>
          <p:nvPr/>
        </p:nvGraphicFramePr>
        <p:xfrm>
          <a:off x="88265" y="457200"/>
          <a:ext cx="7139940" cy="4896485"/>
        </p:xfrm>
        <a:graphic>
          <a:graphicData uri="http://schemas.openxmlformats.org/drawingml/2006/table">
            <a:tbl>
              <a:tblPr/>
              <a:tblGrid>
                <a:gridCol w="301625"/>
                <a:gridCol w="5823585"/>
                <a:gridCol w="1014730"/>
              </a:tblGrid>
              <a:tr h="290195">
                <a:tc>
                  <a:txBody>
                    <a:bodyPr/>
                    <a:p>
                      <a:pPr indent="0" algn="ctr">
                        <a:buNone/>
                      </a:pPr>
                      <a:r>
                        <a:rPr lang="en-US" sz="1400" b="1">
                          <a:solidFill>
                            <a:srgbClr val="000000"/>
                          </a:solidFill>
                          <a:latin typeface="Times New Roman" panose="02020603050405020304" pitchFamily="18" charset="0"/>
                          <a:cs typeface="Times New Roman" panose="02020603050405020304" pitchFamily="18" charset="0"/>
                        </a:rPr>
                        <a:t>S</a:t>
                      </a:r>
                      <a:r>
                        <a:rPr lang="en-IN" altLang="en-US" sz="1400" b="1">
                          <a:solidFill>
                            <a:srgbClr val="000000"/>
                          </a:solidFill>
                          <a:latin typeface="Times New Roman" panose="02020603050405020304" pitchFamily="18" charset="0"/>
                          <a:cs typeface="Times New Roman" panose="02020603050405020304" pitchFamily="18" charset="0"/>
                        </a:rPr>
                        <a:t>l</a:t>
                      </a:r>
                      <a:r>
                        <a:rPr lang="en-US" sz="1400" b="1">
                          <a:solidFill>
                            <a:srgbClr val="000000"/>
                          </a:solidFill>
                          <a:latin typeface="Times New Roman" panose="02020603050405020304" pitchFamily="18" charset="0"/>
                          <a:cs typeface="Times New Roman" panose="02020603050405020304" pitchFamily="18" charset="0"/>
                        </a:rPr>
                        <a:t>. </a:t>
                      </a:r>
                      <a:endParaRPr lang="en-US" sz="1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1400" b="1">
                          <a:solidFill>
                            <a:srgbClr val="000000"/>
                          </a:solidFill>
                          <a:latin typeface="Times New Roman" panose="02020603050405020304" pitchFamily="18" charset="0"/>
                          <a:cs typeface="Times New Roman" panose="02020603050405020304" pitchFamily="18" charset="0"/>
                        </a:rPr>
                        <a:t>Point</a:t>
                      </a:r>
                      <a:endParaRPr lang="en-US" sz="1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buNone/>
                      </a:pPr>
                      <a:r>
                        <a:rPr lang="en-US" sz="1400" b="1">
                          <a:solidFill>
                            <a:srgbClr val="000000"/>
                          </a:solidFill>
                          <a:latin typeface="Times New Roman" panose="02020603050405020304" pitchFamily="18" charset="0"/>
                          <a:cs typeface="Times New Roman" panose="02020603050405020304" pitchFamily="18" charset="0"/>
                        </a:rPr>
                        <a:t>Remarks</a:t>
                      </a:r>
                      <a:endParaRPr lang="en-US" sz="1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r>
              <a:tr h="640080">
                <a:tc>
                  <a:txBody>
                    <a:bodyPr/>
                    <a:p>
                      <a:pPr indent="0" algn="ctr">
                        <a:buNone/>
                      </a:pPr>
                      <a:r>
                        <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a:t>
                      </a:r>
                      <a:endPar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just">
                        <a:buNone/>
                      </a:pPr>
                      <a:r>
                        <a:rPr lang="en-US" sz="1400" b="0">
                          <a:solidFill>
                            <a:srgbClr val="000000"/>
                          </a:solidFill>
                          <a:latin typeface="Times New Roman" panose="02020603050405020304" pitchFamily="18" charset="0"/>
                          <a:cs typeface="Times New Roman" panose="02020603050405020304" pitchFamily="18" charset="0"/>
                        </a:rPr>
                        <a:t>Whether Assured Minimum facilities like Provisions</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of</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ramp,</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drinking</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water,</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adequate</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furniture,</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properlighting/ electricity arrangement, proper signage, toilets, shade, etc. were available at the polling station?</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Times New Roman" panose="02020603050405020304" pitchFamily="18" charset="0"/>
                          <a:cs typeface="Times New Roman" panose="02020603050405020304" pitchFamily="18" charset="0"/>
                        </a:rPr>
                        <a:t>Yes or No</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13360">
                <a:tc>
                  <a:txBody>
                    <a:bodyPr/>
                    <a:p>
                      <a:pPr indent="0" algn="ctr">
                        <a:buNone/>
                      </a:pPr>
                      <a:r>
                        <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a:t>
                      </a:r>
                      <a:endPar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just">
                        <a:buNone/>
                      </a:pPr>
                      <a:r>
                        <a:rPr lang="en-US" sz="1400" b="0">
                          <a:solidFill>
                            <a:srgbClr val="000000"/>
                          </a:solidFill>
                          <a:latin typeface="Times New Roman" panose="02020603050405020304" pitchFamily="18" charset="0"/>
                          <a:cs typeface="Times New Roman" panose="02020603050405020304" pitchFamily="18" charset="0"/>
                        </a:rPr>
                        <a:t>Whether mock poll has been conducted in presence of micro-Observer?</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Times New Roman" panose="02020603050405020304" pitchFamily="18" charset="0"/>
                          <a:cs typeface="Times New Roman" panose="02020603050405020304" pitchFamily="18" charset="0"/>
                        </a:rPr>
                        <a:t>Yes or No</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676910">
                <a:tc>
                  <a:txBody>
                    <a:bodyPr/>
                    <a:p>
                      <a:pPr indent="0" algn="ctr">
                        <a:buNone/>
                      </a:pPr>
                      <a:r>
                        <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just">
                        <a:buNone/>
                      </a:pPr>
                      <a:r>
                        <a:rPr lang="en-US" sz="1400" b="0">
                          <a:solidFill>
                            <a:srgbClr val="000000"/>
                          </a:solidFill>
                          <a:latin typeface="Times New Roman" panose="02020603050405020304" pitchFamily="18" charset="0"/>
                          <a:cs typeface="Times New Roman" panose="02020603050405020304" pitchFamily="18" charset="0"/>
                        </a:rPr>
                        <a:t>Whether data of mock poll from the Control Unit was cleared and all slips are taken out from VVPAT 86 </a:t>
                      </a:r>
                      <a:r>
                        <a:rPr lang="en-US" sz="1400" b="0">
                          <a:solidFill>
                            <a:srgbClr val="000000"/>
                          </a:solidFill>
                          <a:latin typeface="Times New Roman" panose="02020603050405020304" pitchFamily="18" charset="0"/>
                          <a:cs typeface="Times New Roman" panose="02020603050405020304" pitchFamily="18" charset="0"/>
                        </a:rPr>
                        <a:t>put in black envelop and the EVM count was set to zero after the mock poll and before the beginning of actual poll?</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Times New Roman" panose="02020603050405020304" pitchFamily="18" charset="0"/>
                          <a:cs typeface="Times New Roman" panose="02020603050405020304" pitchFamily="18" charset="0"/>
                        </a:rPr>
                        <a:t>Yes or No</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26720">
                <a:tc>
                  <a:txBody>
                    <a:bodyPr/>
                    <a:p>
                      <a:pPr indent="0" algn="ctr">
                        <a:buNone/>
                      </a:pPr>
                      <a:r>
                        <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just">
                        <a:buNone/>
                      </a:pPr>
                      <a:r>
                        <a:rPr lang="en-US" sz="1400" b="0">
                          <a:solidFill>
                            <a:srgbClr val="000000"/>
                          </a:solidFill>
                          <a:latin typeface="Times New Roman" panose="02020603050405020304" pitchFamily="18" charset="0"/>
                          <a:cs typeface="Times New Roman" panose="02020603050405020304" pitchFamily="18" charset="0"/>
                        </a:rPr>
                        <a:t>How many polling agents and of which political party, were present during poll?</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Times New Roman" panose="02020603050405020304" pitchFamily="18" charset="0"/>
                          <a:cs typeface="Times New Roman" panose="02020603050405020304" pitchFamily="18" charset="0"/>
                        </a:rPr>
                        <a:t>Yes or No and brief detail</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26720">
                <a:tc>
                  <a:txBody>
                    <a:bodyPr/>
                    <a:p>
                      <a:pPr indent="0" algn="ctr">
                        <a:buNone/>
                      </a:pPr>
                      <a:r>
                        <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5.</a:t>
                      </a:r>
                      <a:endPar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just">
                        <a:buNone/>
                      </a:pPr>
                      <a:r>
                        <a:rPr lang="en-US" sz="1400" b="0">
                          <a:solidFill>
                            <a:srgbClr val="000000"/>
                          </a:solidFill>
                          <a:latin typeface="Times New Roman" panose="02020603050405020304" pitchFamily="18" charset="0"/>
                          <a:cs typeface="Times New Roman" panose="02020603050405020304" pitchFamily="18" charset="0"/>
                        </a:rPr>
                        <a:t>Whether more than one polling agent from the same political party were present inside the polling station at any time?</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Times New Roman" panose="02020603050405020304" pitchFamily="18" charset="0"/>
                          <a:cs typeface="Times New Roman" panose="02020603050405020304" pitchFamily="18" charset="0"/>
                        </a:rPr>
                        <a:t>Yes or No</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26720">
                <a:tc>
                  <a:txBody>
                    <a:bodyPr/>
                    <a:p>
                      <a:pPr indent="0" algn="ctr">
                        <a:buNone/>
                      </a:pPr>
                      <a:r>
                        <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6.</a:t>
                      </a:r>
                      <a:endPar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just">
                        <a:buNone/>
                      </a:pPr>
                      <a:r>
                        <a:rPr lang="en-US" sz="1400" b="0">
                          <a:solidFill>
                            <a:srgbClr val="000000"/>
                          </a:solidFill>
                          <a:latin typeface="Times New Roman" panose="02020603050405020304" pitchFamily="18" charset="0"/>
                          <a:cs typeface="Times New Roman" panose="02020603050405020304" pitchFamily="18" charset="0"/>
                        </a:rPr>
                        <a:t>Whether polling agents were allowed to note the serial numbers of balloting unit and Control Unit and green paper seal?</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Times New Roman" panose="02020603050405020304" pitchFamily="18" charset="0"/>
                          <a:cs typeface="Times New Roman" panose="02020603050405020304" pitchFamily="18" charset="0"/>
                        </a:rPr>
                        <a:t>Yes or No</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85445">
                <a:tc>
                  <a:txBody>
                    <a:bodyPr/>
                    <a:p>
                      <a:pPr indent="0" algn="ctr">
                        <a:buNone/>
                      </a:pPr>
                      <a:r>
                        <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7.</a:t>
                      </a:r>
                      <a:endPar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just">
                        <a:buNone/>
                      </a:pPr>
                      <a:r>
                        <a:rPr lang="en-US" sz="1400" b="0">
                          <a:solidFill>
                            <a:srgbClr val="000000"/>
                          </a:solidFill>
                          <a:latin typeface="Times New Roman" panose="02020603050405020304" pitchFamily="18" charset="0"/>
                          <a:cs typeface="Times New Roman" panose="02020603050405020304" pitchFamily="18" charset="0"/>
                        </a:rPr>
                        <a:t>Whether voting compartment was properly placed to ensure secrecy of voting?</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Times New Roman" panose="02020603050405020304" pitchFamily="18" charset="0"/>
                          <a:cs typeface="Times New Roman" panose="02020603050405020304" pitchFamily="18" charset="0"/>
                        </a:rPr>
                        <a:t>Yes or No</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68960">
                <a:tc>
                  <a:txBody>
                    <a:bodyPr/>
                    <a:p>
                      <a:pPr indent="0" algn="ctr">
                        <a:buNone/>
                      </a:pPr>
                      <a:r>
                        <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8.</a:t>
                      </a:r>
                      <a:endPar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just">
                        <a:buNone/>
                      </a:pPr>
                      <a:r>
                        <a:rPr lang="en-US" sz="1400" b="0">
                          <a:solidFill>
                            <a:srgbClr val="000000"/>
                          </a:solidFill>
                          <a:latin typeface="Times New Roman" panose="02020603050405020304" pitchFamily="18" charset="0"/>
                          <a:cs typeface="Times New Roman" panose="02020603050405020304" pitchFamily="18" charset="0"/>
                        </a:rPr>
                        <a:t>Whether</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the</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entry</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pass</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system</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was</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enforced properly? Whether any unauthorized person was inside the polling station at any point of time?</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Times New Roman" panose="02020603050405020304" pitchFamily="18" charset="0"/>
                          <a:cs typeface="Times New Roman" panose="02020603050405020304" pitchFamily="18" charset="0"/>
                        </a:rPr>
                        <a:t>Yes or No</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3050">
                <a:tc>
                  <a:txBody>
                    <a:bodyPr/>
                    <a:p>
                      <a:pPr indent="0" algn="ctr">
                        <a:buNone/>
                      </a:pPr>
                      <a:r>
                        <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9.</a:t>
                      </a:r>
                      <a:endPar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just">
                        <a:buNone/>
                      </a:pPr>
                      <a:r>
                        <a:rPr lang="en-US" sz="1400" b="0">
                          <a:solidFill>
                            <a:srgbClr val="000000"/>
                          </a:solidFill>
                          <a:latin typeface="Times New Roman" panose="02020603050405020304" pitchFamily="18" charset="0"/>
                          <a:cs typeface="Times New Roman" panose="02020603050405020304" pitchFamily="18" charset="0"/>
                        </a:rPr>
                        <a:t>Whether marking of indelible ink was done properly?</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Times New Roman" panose="02020603050405020304" pitchFamily="18" charset="0"/>
                          <a:cs typeface="Times New Roman" panose="02020603050405020304" pitchFamily="18" charset="0"/>
                        </a:rPr>
                        <a:t>Yes or No</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68325">
                <a:tc>
                  <a:txBody>
                    <a:bodyPr/>
                    <a:p>
                      <a:pPr indent="0" algn="ctr">
                        <a:buNone/>
                      </a:pPr>
                      <a:r>
                        <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10.</a:t>
                      </a:r>
                      <a:endParaRPr lang="en-IN" altLang="en-US" sz="14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just">
                        <a:buNone/>
                      </a:pPr>
                      <a:r>
                        <a:rPr lang="en-US" sz="1400" b="0">
                          <a:solidFill>
                            <a:srgbClr val="000000"/>
                          </a:solidFill>
                          <a:latin typeface="Times New Roman" panose="02020603050405020304" pitchFamily="18" charset="0"/>
                          <a:cs typeface="Times New Roman" panose="02020603050405020304" pitchFamily="18" charset="0"/>
                        </a:rPr>
                        <a:t>Whether</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the</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identification</a:t>
                      </a:r>
                      <a:r>
                        <a:rPr lang="en-IN" altLang="en-US" sz="1400" b="0">
                          <a:solidFill>
                            <a:srgbClr val="000000"/>
                          </a:solidFill>
                          <a:latin typeface="Times New Roman" panose="02020603050405020304" pitchFamily="18" charset="0"/>
                          <a:cs typeface="Times New Roman" panose="02020603050405020304" pitchFamily="18" charset="0"/>
                        </a:rPr>
                        <a:t> </a:t>
                      </a:r>
                      <a:r>
                        <a:rPr lang="en-US" sz="1400" b="0">
                          <a:solidFill>
                            <a:srgbClr val="000000"/>
                          </a:solidFill>
                          <a:latin typeface="Times New Roman" panose="02020603050405020304" pitchFamily="18" charset="0"/>
                          <a:cs typeface="Times New Roman" panose="02020603050405020304" pitchFamily="18" charset="0"/>
                        </a:rPr>
                        <a:t>documentparticulars were being filled up meticulously in Register of Voters (Form 17A)?</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400" b="0">
                          <a:solidFill>
                            <a:srgbClr val="000000"/>
                          </a:solidFill>
                          <a:latin typeface="Times New Roman" panose="02020603050405020304" pitchFamily="18" charset="0"/>
                          <a:cs typeface="Times New Roman" panose="02020603050405020304" pitchFamily="18" charset="0"/>
                        </a:rPr>
                        <a:t>Yes or No</a:t>
                      </a:r>
                      <a:endParaRPr lang="en-US" sz="1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2" name="Text Box 1"/>
          <p:cNvSpPr txBox="1"/>
          <p:nvPr/>
        </p:nvSpPr>
        <p:spPr>
          <a:xfrm>
            <a:off x="76200" y="0"/>
            <a:ext cx="7193280" cy="368300"/>
          </a:xfrm>
          <a:prstGeom prst="rect">
            <a:avLst/>
          </a:prstGeom>
          <a:solidFill>
            <a:schemeClr val="accent2">
              <a:lumMod val="40000"/>
              <a:lumOff val="60000"/>
            </a:schemeClr>
          </a:solidFill>
        </p:spPr>
        <p:txBody>
          <a:bodyPr wrap="square" rtlCol="0" anchor="t">
            <a:spAutoFit/>
          </a:bodyPr>
          <a:p>
            <a:pPr algn="ctr"/>
            <a:r>
              <a:rPr lang="en-US" b="1"/>
              <a:t>MICRO OBSERVER REPORT ON POLL DAY</a:t>
            </a:r>
            <a:endParaRPr lang="en-US"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Content Placeholder 3"/>
          <p:cNvGraphicFramePr/>
          <p:nvPr>
            <p:ph idx="1"/>
          </p:nvPr>
        </p:nvGraphicFramePr>
        <p:xfrm>
          <a:off x="304800" y="228600"/>
          <a:ext cx="6584950" cy="4317365"/>
        </p:xfrm>
        <a:graphic>
          <a:graphicData uri="http://schemas.openxmlformats.org/drawingml/2006/table">
            <a:tbl>
              <a:tblPr/>
              <a:tblGrid>
                <a:gridCol w="379730"/>
                <a:gridCol w="5331460"/>
                <a:gridCol w="873760"/>
              </a:tblGrid>
              <a:tr h="0">
                <a:tc>
                  <a:txBody>
                    <a:bodyPr/>
                    <a:p>
                      <a:pPr indent="0" algn="ctr">
                        <a:buNone/>
                      </a:pPr>
                      <a:r>
                        <a:rPr lang="en-IN"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Sl</a:t>
                      </a:r>
                      <a:endParaRPr lang="en-IN"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lgn="ctr">
                        <a:buNone/>
                      </a:pPr>
                      <a:r>
                        <a:rPr lang="en-US" sz="1600" b="0">
                          <a:solidFill>
                            <a:srgbClr val="000000"/>
                          </a:solidFill>
                          <a:latin typeface="Times New Roman" panose="02020603050405020304" pitchFamily="18" charset="0"/>
                          <a:cs typeface="Times New Roman" panose="02020603050405020304" pitchFamily="18" charset="0"/>
                        </a:rPr>
                        <a:t> </a:t>
                      </a:r>
                      <a:r>
                        <a:rPr lang="en-IN" altLang="en-US" sz="1600" b="0">
                          <a:solidFill>
                            <a:srgbClr val="000000"/>
                          </a:solidFill>
                          <a:latin typeface="Times New Roman" panose="02020603050405020304" pitchFamily="18" charset="0"/>
                          <a:cs typeface="Times New Roman" panose="02020603050405020304" pitchFamily="18" charset="0"/>
                        </a:rPr>
                        <a:t>Topic</a:t>
                      </a:r>
                      <a:endParaRPr lang="en-IN"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 </a:t>
                      </a:r>
                      <a:r>
                        <a:rPr lang="en-IN" altLang="en-US" sz="1600" b="0">
                          <a:solidFill>
                            <a:srgbClr val="000000"/>
                          </a:solidFill>
                          <a:latin typeface="Times New Roman" panose="02020603050405020304" pitchFamily="18" charset="0"/>
                          <a:cs typeface="Times New Roman" panose="02020603050405020304" pitchFamily="18" charset="0"/>
                        </a:rPr>
                        <a:t>Remark</a:t>
                      </a:r>
                      <a:endParaRPr lang="en-IN"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00B0F0"/>
                    </a:solidFill>
                  </a:tcPr>
                </a:tc>
              </a:tr>
              <a:tr h="1000760">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11.</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Whether the</a:t>
                      </a:r>
                      <a:r>
                        <a:rPr lang="en-IN" altLang="en-US" sz="1600" b="0">
                          <a:solidFill>
                            <a:srgbClr val="000000"/>
                          </a:solidFill>
                          <a:latin typeface="Times New Roman" panose="02020603050405020304" pitchFamily="18" charset="0"/>
                          <a:cs typeface="Times New Roman" panose="02020603050405020304" pitchFamily="18" charset="0"/>
                        </a:rPr>
                        <a:t> </a:t>
                      </a:r>
                      <a:r>
                        <a:rPr lang="en-US" sz="1600" b="0">
                          <a:solidFill>
                            <a:srgbClr val="000000"/>
                          </a:solidFill>
                          <a:latin typeface="Times New Roman" panose="02020603050405020304" pitchFamily="18" charset="0"/>
                          <a:cs typeface="Times New Roman" panose="02020603050405020304" pitchFamily="18" charset="0"/>
                        </a:rPr>
                        <a:t>information</a:t>
                      </a:r>
                      <a:r>
                        <a:rPr lang="en-IN" altLang="en-US" sz="1600" b="0">
                          <a:solidFill>
                            <a:srgbClr val="000000"/>
                          </a:solidFill>
                          <a:latin typeface="Times New Roman" panose="02020603050405020304" pitchFamily="18" charset="0"/>
                          <a:cs typeface="Times New Roman" panose="02020603050405020304" pitchFamily="18" charset="0"/>
                        </a:rPr>
                        <a:t> </a:t>
                      </a:r>
                      <a:r>
                        <a:rPr lang="en-US" sz="1600" b="0">
                          <a:solidFill>
                            <a:srgbClr val="000000"/>
                          </a:solidFill>
                          <a:latin typeface="Times New Roman" panose="02020603050405020304" pitchFamily="18" charset="0"/>
                          <a:cs typeface="Times New Roman" panose="02020603050405020304" pitchFamily="18" charset="0"/>
                        </a:rPr>
                        <a:t>of voters issued with Postal Ballot was available with the Presiding Officer &amp; Polling Agents?Did any person already issued with Postal Ballot appeared to vote again in person?Whether any person cast a vote on the basis of EDC?</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Times New Roman" panose="02020603050405020304" pitchFamily="18" charset="0"/>
                          <a:cs typeface="Times New Roman" panose="02020603050405020304" pitchFamily="18" charset="0"/>
                        </a:rPr>
                        <a:t>Yes or NoYes or No Yes or No</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5760">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12.</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Whether events are recorded from time to time as and when they occur in the Presiding Officer Diary?</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Times New Roman" panose="02020603050405020304" pitchFamily="18" charset="0"/>
                          <a:cs typeface="Times New Roman" panose="02020603050405020304" pitchFamily="18" charset="0"/>
                        </a:rPr>
                        <a:t>Yes or No</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43865">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13.</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Whether the Presiding Officer or Polling Officer was going towards voting compartment without valid reasons or giving any undue instructions to the voters?</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Times New Roman" panose="02020603050405020304" pitchFamily="18" charset="0"/>
                          <a:cs typeface="Times New Roman" panose="02020603050405020304" pitchFamily="18" charset="0"/>
                        </a:rPr>
                        <a:t>Yes or No</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50850">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14.</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Whether the scrutiny of voters in the Absentee, Shifted and Dead list was done meticulously by the Presiding Officer in accordance with ECI Guidelines?</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Times New Roman" panose="02020603050405020304" pitchFamily="18" charset="0"/>
                          <a:cs typeface="Times New Roman" panose="02020603050405020304" pitchFamily="18" charset="0"/>
                        </a:rPr>
                        <a:t>Yes or No</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67970">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15.</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Whether sealing of voting machines was done according to instruction?</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Times New Roman" panose="02020603050405020304" pitchFamily="18" charset="0"/>
                          <a:cs typeface="Times New Roman" panose="02020603050405020304" pitchFamily="18" charset="0"/>
                        </a:rPr>
                        <a:t>Yes or No</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87680">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16.</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en-IN" altLang="en-US" sz="1600" b="0">
                          <a:solidFill>
                            <a:srgbClr val="000000"/>
                          </a:solidFill>
                          <a:latin typeface="Times New Roman" panose="02020603050405020304" pitchFamily="18" charset="0"/>
                          <a:cs typeface="Times New Roman" panose="02020603050405020304" pitchFamily="18" charset="0"/>
                        </a:rPr>
                        <a:t>W</a:t>
                      </a:r>
                      <a:r>
                        <a:rPr lang="en-US" sz="1600" b="0">
                          <a:solidFill>
                            <a:srgbClr val="000000"/>
                          </a:solidFill>
                          <a:latin typeface="Times New Roman" panose="02020603050405020304" pitchFamily="18" charset="0"/>
                          <a:cs typeface="Times New Roman" panose="02020603050405020304" pitchFamily="18" charset="0"/>
                        </a:rPr>
                        <a:t>hether	copies</a:t>
                      </a:r>
                      <a:r>
                        <a:rPr lang="en-IN" altLang="en-US" sz="1600" b="0">
                          <a:solidFill>
                            <a:srgbClr val="000000"/>
                          </a:solidFill>
                          <a:latin typeface="Times New Roman" panose="02020603050405020304" pitchFamily="18" charset="0"/>
                          <a:cs typeface="Times New Roman" panose="02020603050405020304" pitchFamily="18" charset="0"/>
                        </a:rPr>
                        <a:t> </a:t>
                      </a:r>
                      <a:r>
                        <a:rPr lang="en-US" sz="1600" b="0">
                          <a:solidFill>
                            <a:srgbClr val="000000"/>
                          </a:solidFill>
                          <a:latin typeface="Times New Roman" panose="02020603050405020304" pitchFamily="18" charset="0"/>
                          <a:cs typeface="Times New Roman" panose="02020603050405020304" pitchFamily="18" charset="0"/>
                        </a:rPr>
                        <a:t>of</a:t>
                      </a:r>
                      <a:r>
                        <a:rPr lang="en-IN" altLang="en-US" sz="1600" b="0">
                          <a:solidFill>
                            <a:srgbClr val="000000"/>
                          </a:solidFill>
                          <a:latin typeface="Times New Roman" panose="02020603050405020304" pitchFamily="18" charset="0"/>
                          <a:cs typeface="Times New Roman" panose="02020603050405020304" pitchFamily="18" charset="0"/>
                        </a:rPr>
                        <a:t> </a:t>
                      </a:r>
                      <a:r>
                        <a:rPr lang="en-US" sz="1600" b="0">
                          <a:solidFill>
                            <a:srgbClr val="000000"/>
                          </a:solidFill>
                          <a:latin typeface="Times New Roman" panose="02020603050405020304" pitchFamily="18" charset="0"/>
                          <a:cs typeface="Times New Roman" panose="02020603050405020304" pitchFamily="18" charset="0"/>
                        </a:rPr>
                        <a:t>accounts</a:t>
                      </a:r>
                      <a:r>
                        <a:rPr lang="en-IN" altLang="en-US" sz="1600" b="0">
                          <a:solidFill>
                            <a:srgbClr val="000000"/>
                          </a:solidFill>
                          <a:latin typeface="Times New Roman" panose="02020603050405020304" pitchFamily="18" charset="0"/>
                          <a:cs typeface="Times New Roman" panose="02020603050405020304" pitchFamily="18" charset="0"/>
                        </a:rPr>
                        <a:t> </a:t>
                      </a:r>
                      <a:r>
                        <a:rPr lang="en-US" sz="1600" b="0">
                          <a:solidFill>
                            <a:srgbClr val="000000"/>
                          </a:solidFill>
                          <a:latin typeface="Times New Roman" panose="02020603050405020304" pitchFamily="18" charset="0"/>
                          <a:cs typeface="Times New Roman" panose="02020603050405020304" pitchFamily="18" charset="0"/>
                        </a:rPr>
                        <a:t>of votes</a:t>
                      </a:r>
                      <a:r>
                        <a:rPr lang="en-IN" altLang="en-US" sz="1600" b="0">
                          <a:solidFill>
                            <a:srgbClr val="000000"/>
                          </a:solidFill>
                          <a:latin typeface="Times New Roman" panose="02020603050405020304" pitchFamily="18" charset="0"/>
                          <a:cs typeface="Times New Roman" panose="02020603050405020304" pitchFamily="18" charset="0"/>
                        </a:rPr>
                        <a:t> </a:t>
                      </a:r>
                      <a:r>
                        <a:rPr lang="en-US" sz="1600" b="0">
                          <a:solidFill>
                            <a:srgbClr val="000000"/>
                          </a:solidFill>
                          <a:latin typeface="Times New Roman" panose="02020603050405020304" pitchFamily="18" charset="0"/>
                          <a:cs typeface="Times New Roman" panose="02020603050405020304" pitchFamily="18" charset="0"/>
                        </a:rPr>
                        <a:t>recorded in Form</a:t>
                      </a:r>
                      <a:r>
                        <a:rPr lang="en-IN" altLang="en-US" sz="1600" b="0">
                          <a:solidFill>
                            <a:srgbClr val="000000"/>
                          </a:solidFill>
                          <a:latin typeface="Times New Roman" panose="02020603050405020304" pitchFamily="18" charset="0"/>
                          <a:cs typeface="Times New Roman" panose="02020603050405020304" pitchFamily="18" charset="0"/>
                        </a:rPr>
                        <a:t> </a:t>
                      </a:r>
                      <a:r>
                        <a:rPr lang="en-US" sz="1600" b="0">
                          <a:solidFill>
                            <a:srgbClr val="000000"/>
                          </a:solidFill>
                          <a:latin typeface="Times New Roman" panose="02020603050405020304" pitchFamily="18" charset="0"/>
                          <a:cs typeface="Times New Roman" panose="02020603050405020304" pitchFamily="18" charset="0"/>
                        </a:rPr>
                        <a:t>17C</a:t>
                      </a:r>
                      <a:r>
                        <a:rPr lang="en-IN" altLang="en-US" sz="1600" b="0">
                          <a:solidFill>
                            <a:srgbClr val="000000"/>
                          </a:solidFill>
                          <a:latin typeface="Times New Roman" panose="02020603050405020304" pitchFamily="18" charset="0"/>
                          <a:cs typeface="Times New Roman" panose="02020603050405020304" pitchFamily="18" charset="0"/>
                        </a:rPr>
                        <a:t>            </a:t>
                      </a:r>
                      <a:r>
                        <a:rPr lang="en-US" sz="1600" b="0">
                          <a:solidFill>
                            <a:srgbClr val="000000"/>
                          </a:solidFill>
                          <a:latin typeface="Times New Roman" panose="02020603050405020304" pitchFamily="18" charset="0"/>
                          <a:cs typeface="Times New Roman" panose="02020603050405020304" pitchFamily="18" charset="0"/>
                        </a:rPr>
                        <a:t>have been given to the polling agents?</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Times New Roman" panose="02020603050405020304" pitchFamily="18" charset="0"/>
                          <a:cs typeface="Times New Roman" panose="02020603050405020304" pitchFamily="18" charset="0"/>
                        </a:rPr>
                        <a:t>Yes or No</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58775">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17.</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Whether any complaint by polling agent, election agent or any political party was received? If yes, its substance.</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Times New Roman" panose="02020603050405020304" pitchFamily="18" charset="0"/>
                          <a:cs typeface="Times New Roman" panose="02020603050405020304" pitchFamily="18" charset="0"/>
                        </a:rPr>
                        <a:t>Yes or No</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4955">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18.</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buNone/>
                      </a:pPr>
                      <a:r>
                        <a:rPr lang="en-US" sz="1600" b="0">
                          <a:solidFill>
                            <a:srgbClr val="000000"/>
                          </a:solidFill>
                          <a:latin typeface="Times New Roman" panose="02020603050405020304" pitchFamily="18" charset="0"/>
                          <a:cs typeface="Times New Roman" panose="02020603050405020304" pitchFamily="18" charset="0"/>
                        </a:rPr>
                        <a:t>Any other incident or issue that you would like to highlight?</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600" b="0">
                          <a:solidFill>
                            <a:srgbClr val="000000"/>
                          </a:solidFill>
                          <a:latin typeface="Times New Roman" panose="02020603050405020304" pitchFamily="18" charset="0"/>
                          <a:cs typeface="Times New Roman" panose="02020603050405020304" pitchFamily="18" charset="0"/>
                        </a:rPr>
                        <a:t>Yes or No</a:t>
                      </a:r>
                      <a:endParaRPr 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04800" y="381000"/>
            <a:ext cx="6629400" cy="4343400"/>
          </a:xfrm>
          <a:prstGeom prst="ellipse">
            <a:avLst/>
          </a:prstGeom>
          <a:solidFill>
            <a:srgbClr val="FFFF00"/>
          </a:solidFill>
        </p:spPr>
        <p:style>
          <a:lnRef idx="0">
            <a:schemeClr val="accent3"/>
          </a:lnRef>
          <a:fillRef idx="3">
            <a:schemeClr val="accent3"/>
          </a:fillRef>
          <a:effectRef idx="3">
            <a:schemeClr val="accent3"/>
          </a:effectRef>
          <a:fontRef idx="minor">
            <a:schemeClr val="lt1"/>
          </a:fontRef>
        </p:style>
        <p:txBody>
          <a:bodyPr lIns="73152" tIns="36576" rIns="73152" bIns="36576" anchor="ctr"/>
          <a:lstStyle/>
          <a:p>
            <a:pPr algn="ctr" eaLnBrk="1" hangingPunct="1">
              <a:defRPr/>
            </a:pPr>
            <a:r>
              <a:rPr lang="en-US" sz="3200" b="1" dirty="0">
                <a:solidFill>
                  <a:schemeClr val="tx1"/>
                </a:solidFill>
              </a:rPr>
              <a:t>Activities at Distribution Centre</a:t>
            </a:r>
            <a:endParaRPr lang="en-US" sz="3200" b="1" dirty="0">
              <a:solidFill>
                <a:schemeClr val="tx1"/>
              </a:solidFill>
            </a:endParaRPr>
          </a:p>
          <a:p>
            <a:pPr lvl="2" eaLnBrk="1" hangingPunct="1">
              <a:defRPr/>
            </a:pPr>
            <a:r>
              <a:rPr lang="en-US" sz="1400" b="1" dirty="0">
                <a:solidFill>
                  <a:srgbClr val="FF0000"/>
                </a:solidFill>
              </a:rPr>
              <a:t>1.Arrangement at DC</a:t>
            </a:r>
            <a:endParaRPr lang="en-US" sz="1400" b="1" dirty="0">
              <a:solidFill>
                <a:srgbClr val="FF0000"/>
              </a:solidFill>
            </a:endParaRPr>
          </a:p>
          <a:p>
            <a:pPr lvl="2" eaLnBrk="1" hangingPunct="1">
              <a:defRPr/>
            </a:pPr>
            <a:r>
              <a:rPr lang="en-US" sz="1400" b="1" dirty="0">
                <a:solidFill>
                  <a:srgbClr val="FF0000"/>
                </a:solidFill>
              </a:rPr>
              <a:t>2. Tagging of police, cameraman, MO, vehicle</a:t>
            </a:r>
            <a:endParaRPr lang="en-US" sz="1400" b="1" dirty="0">
              <a:solidFill>
                <a:srgbClr val="FF0000"/>
              </a:solidFill>
            </a:endParaRPr>
          </a:p>
        </p:txBody>
      </p:sp>
      <p:cxnSp>
        <p:nvCxnSpPr>
          <p:cNvPr id="4" name="Straight Connector 3"/>
          <p:cNvCxnSpPr/>
          <p:nvPr/>
        </p:nvCxnSpPr>
        <p:spPr>
          <a:xfrm flipV="1">
            <a:off x="533400" y="3948112"/>
            <a:ext cx="1706562" cy="1157288"/>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9075"/>
            <a:ext cx="6994525" cy="390525"/>
          </a:xfrm>
          <a:solidFill>
            <a:srgbClr val="00B0F0"/>
          </a:solidFill>
        </p:spPr>
        <p:txBody>
          <a:bodyPr rtlCol="0">
            <a:normAutofit fontScale="90000"/>
          </a:bodyPr>
          <a:lstStyle/>
          <a:p>
            <a:pPr defTabSz="731520" eaLnBrk="1" fontAlgn="auto" hangingPunct="1">
              <a:spcAft>
                <a:spcPts val="0"/>
              </a:spcAft>
              <a:defRPr/>
            </a:pPr>
            <a:r>
              <a:rPr lang="en-US" sz="2400" b="1" dirty="0">
                <a:solidFill>
                  <a:srgbClr val="C00000"/>
                </a:solidFill>
              </a:rPr>
              <a:t>Activities at Distribution Centre (DC) on P-1 day</a:t>
            </a:r>
            <a:endParaRPr lang="en-US" sz="2400" b="1" dirty="0">
              <a:solidFill>
                <a:srgbClr val="C00000"/>
              </a:solidFill>
            </a:endParaRPr>
          </a:p>
        </p:txBody>
      </p:sp>
      <p:sp>
        <p:nvSpPr>
          <p:cNvPr id="3" name="Content Placeholder 2"/>
          <p:cNvSpPr>
            <a:spLocks noGrp="1"/>
          </p:cNvSpPr>
          <p:nvPr>
            <p:ph idx="1"/>
          </p:nvPr>
        </p:nvSpPr>
        <p:spPr>
          <a:xfrm>
            <a:off x="152400" y="685800"/>
            <a:ext cx="6994525" cy="4648200"/>
          </a:xfrm>
        </p:spPr>
        <p:txBody>
          <a:bodyPr rtlCol="0">
            <a:noAutofit/>
          </a:bodyPr>
          <a:lstStyle/>
          <a:p>
            <a:pPr marL="365760" indent="-283210" algn="just" defTabSz="731520" eaLnBrk="1" fontAlgn="auto" hangingPunct="1">
              <a:spcAft>
                <a:spcPts val="0"/>
              </a:spcAft>
              <a:buFont typeface="Wingdings 2" panose="05020102010507070707"/>
              <a:buNone/>
              <a:defRPr/>
            </a:pPr>
            <a:r>
              <a:rPr lang="en-US" sz="1800" dirty="0">
                <a:latin typeface="Candara" panose="020E0502030303020204" pitchFamily="34" charset="0"/>
              </a:rPr>
              <a:t>Third Randomization of Micro Observer in presence of the Observers must be completed in time and PS wise list of MO displayed at prominent places at the DC</a:t>
            </a:r>
            <a:endParaRPr lang="en-US" sz="1800" b="1" u="sng" dirty="0">
              <a:solidFill>
                <a:schemeClr val="accent2">
                  <a:lumMod val="50000"/>
                </a:schemeClr>
              </a:solidFill>
              <a:latin typeface="Candara" panose="020E0502030303020204" pitchFamily="34" charset="0"/>
            </a:endParaRPr>
          </a:p>
          <a:p>
            <a:pPr marL="365760" indent="-283210" defTabSz="731520" eaLnBrk="1" fontAlgn="auto" hangingPunct="1">
              <a:spcAft>
                <a:spcPts val="0"/>
              </a:spcAft>
              <a:buFont typeface="Wingdings 2" panose="05020102010507070707"/>
              <a:buNone/>
              <a:defRPr/>
            </a:pPr>
            <a:r>
              <a:rPr lang="en-US" sz="1800" b="1" u="sng" dirty="0">
                <a:solidFill>
                  <a:schemeClr val="accent2">
                    <a:lumMod val="50000"/>
                  </a:schemeClr>
                </a:solidFill>
                <a:latin typeface="Candara" panose="020E0502030303020204" pitchFamily="34" charset="0"/>
              </a:rPr>
              <a:t>Checking arrangements at the DC</a:t>
            </a:r>
            <a:endParaRPr lang="en-US" sz="1800" b="1" u="sng" dirty="0">
              <a:solidFill>
                <a:schemeClr val="accent2">
                  <a:lumMod val="50000"/>
                </a:schemeClr>
              </a:solidFill>
              <a:latin typeface="Candara" panose="020E0502030303020204" pitchFamily="34" charset="0"/>
            </a:endParaRPr>
          </a:p>
          <a:p>
            <a:pPr marL="368300" indent="-285750" defTabSz="731520" eaLnBrk="1" fontAlgn="auto" hangingPunct="1">
              <a:spcAft>
                <a:spcPts val="0"/>
              </a:spcAft>
              <a:defRPr/>
            </a:pPr>
            <a:r>
              <a:rPr lang="en-US" sz="1800" i="1" dirty="0">
                <a:latin typeface="Candara" panose="020E0502030303020204" pitchFamily="34" charset="0"/>
              </a:rPr>
              <a:t>Strong Room of EVM-VVPATs and other materials; 		</a:t>
            </a:r>
            <a:endParaRPr lang="en-US" sz="1800" i="1" dirty="0">
              <a:latin typeface="Candara" panose="020E0502030303020204" pitchFamily="34" charset="0"/>
            </a:endParaRPr>
          </a:p>
          <a:p>
            <a:pPr marL="368300" indent="-285750" defTabSz="731520" eaLnBrk="1" fontAlgn="auto" hangingPunct="1">
              <a:spcAft>
                <a:spcPts val="0"/>
              </a:spcAft>
              <a:defRPr/>
            </a:pPr>
            <a:r>
              <a:rPr lang="en-US" sz="1800" i="1" dirty="0">
                <a:latin typeface="Candara" panose="020E0502030303020204" pitchFamily="34" charset="0"/>
              </a:rPr>
              <a:t>Arrangements of Distribution Counters;     </a:t>
            </a:r>
            <a:endParaRPr lang="en-US" sz="1800" i="1" dirty="0">
              <a:latin typeface="Candara" panose="020E0502030303020204" pitchFamily="34" charset="0"/>
            </a:endParaRPr>
          </a:p>
          <a:p>
            <a:pPr marL="368300" indent="-285750" defTabSz="731520" eaLnBrk="1" fontAlgn="auto" hangingPunct="1">
              <a:spcAft>
                <a:spcPts val="0"/>
              </a:spcAft>
              <a:defRPr/>
            </a:pPr>
            <a:r>
              <a:rPr lang="en-US" sz="1800" i="1" dirty="0">
                <a:latin typeface="Candara" panose="020E0502030303020204" pitchFamily="34" charset="0"/>
              </a:rPr>
              <a:t> Space and arrangements for checking of EVMs and Poll materials;</a:t>
            </a:r>
            <a:endParaRPr lang="en-US" sz="1800" i="1" dirty="0">
              <a:latin typeface="Candara" panose="020E0502030303020204" pitchFamily="34" charset="0"/>
            </a:endParaRPr>
          </a:p>
          <a:p>
            <a:pPr marL="368300" indent="-285750" defTabSz="731520" eaLnBrk="1" fontAlgn="auto" hangingPunct="1">
              <a:spcAft>
                <a:spcPts val="0"/>
              </a:spcAft>
              <a:defRPr/>
            </a:pPr>
            <a:r>
              <a:rPr lang="en-US" sz="1800" i="1" dirty="0">
                <a:latin typeface="Candara" panose="020E0502030303020204" pitchFamily="34" charset="0"/>
              </a:rPr>
              <a:t> Provision of Training on Demand;</a:t>
            </a:r>
            <a:endParaRPr lang="en-US" sz="1800" i="1" dirty="0">
              <a:latin typeface="Candara" panose="020E0502030303020204" pitchFamily="34" charset="0"/>
            </a:endParaRPr>
          </a:p>
          <a:p>
            <a:pPr marL="368300" indent="-285750" defTabSz="731520" eaLnBrk="1" fontAlgn="auto" hangingPunct="1">
              <a:spcAft>
                <a:spcPts val="0"/>
              </a:spcAft>
              <a:defRPr/>
            </a:pPr>
            <a:r>
              <a:rPr lang="en-US" sz="1800" i="1" dirty="0">
                <a:latin typeface="Candara" panose="020E0502030303020204" pitchFamily="34" charset="0"/>
              </a:rPr>
              <a:t> Facilitation Centre for Postal Ballots; medical aid and basic amenities;</a:t>
            </a:r>
            <a:endParaRPr lang="en-US" sz="1800" i="1" dirty="0">
              <a:latin typeface="Candara" panose="020E0502030303020204" pitchFamily="34" charset="0"/>
            </a:endParaRPr>
          </a:p>
          <a:p>
            <a:pPr marL="82550" indent="0" defTabSz="731520" eaLnBrk="1" fontAlgn="auto" hangingPunct="1">
              <a:spcAft>
                <a:spcPts val="0"/>
              </a:spcAft>
              <a:buNone/>
              <a:defRPr/>
            </a:pPr>
            <a:r>
              <a:rPr lang="en-US" sz="1800" b="1" u="sng" dirty="0">
                <a:solidFill>
                  <a:schemeClr val="accent2">
                    <a:lumMod val="50000"/>
                  </a:schemeClr>
                </a:solidFill>
                <a:latin typeface="Candara" panose="020E0502030303020204" pitchFamily="34" charset="0"/>
              </a:rPr>
              <a:t>Checking attendance of Polling Personnel</a:t>
            </a:r>
            <a:endParaRPr lang="en-US" sz="1800" b="1" u="sng" dirty="0">
              <a:solidFill>
                <a:schemeClr val="accent2">
                  <a:lumMod val="50000"/>
                </a:schemeClr>
              </a:solidFill>
              <a:latin typeface="Candara" panose="020E0502030303020204" pitchFamily="34" charset="0"/>
            </a:endParaRPr>
          </a:p>
          <a:p>
            <a:pPr marL="368300" indent="-285750" defTabSz="731520" eaLnBrk="1" fontAlgn="auto" hangingPunct="1">
              <a:spcAft>
                <a:spcPts val="0"/>
              </a:spcAft>
              <a:buFont typeface="Wingdings" panose="05000000000000000000" pitchFamily="2" charset="2"/>
              <a:buChar char="§"/>
              <a:defRPr/>
            </a:pPr>
            <a:r>
              <a:rPr lang="en-US" sz="1800" i="1" dirty="0">
                <a:latin typeface="Candara" panose="020E0502030303020204" pitchFamily="34" charset="0"/>
              </a:rPr>
              <a:t>Help in grouping of members of Polling Parties;</a:t>
            </a:r>
            <a:endParaRPr lang="en-US" sz="1800" i="1" dirty="0">
              <a:latin typeface="Candara" panose="020E0502030303020204" pitchFamily="34" charset="0"/>
            </a:endParaRPr>
          </a:p>
          <a:p>
            <a:pPr marL="368300" indent="-285750" defTabSz="731520" eaLnBrk="1" fontAlgn="auto" hangingPunct="1">
              <a:spcAft>
                <a:spcPts val="0"/>
              </a:spcAft>
              <a:buFont typeface="Wingdings" panose="05000000000000000000" pitchFamily="2" charset="2"/>
              <a:buChar char="§"/>
              <a:defRPr/>
            </a:pPr>
            <a:r>
              <a:rPr lang="en-US" sz="1800" i="1" dirty="0">
                <a:latin typeface="Candara" panose="020E0502030303020204" pitchFamily="34" charset="0"/>
              </a:rPr>
              <a:t>Familiarize with other members of Polling Parties;</a:t>
            </a:r>
            <a:endParaRPr lang="en-US" sz="1800" i="1" dirty="0">
              <a:latin typeface="Candara" panose="020E0502030303020204" pitchFamily="34" charset="0"/>
            </a:endParaRPr>
          </a:p>
          <a:p>
            <a:pPr marL="368300" indent="-285750" defTabSz="731520" eaLnBrk="1" fontAlgn="auto" hangingPunct="1">
              <a:spcAft>
                <a:spcPts val="0"/>
              </a:spcAft>
              <a:buFont typeface="Wingdings" panose="05000000000000000000" pitchFamily="2" charset="2"/>
              <a:buChar char="§"/>
              <a:defRPr/>
            </a:pPr>
            <a:r>
              <a:rPr lang="en-US" sz="1800" i="1" dirty="0">
                <a:latin typeface="Candara" panose="020E0502030303020204" pitchFamily="34" charset="0"/>
              </a:rPr>
              <a:t>Replacement of absentee Polling Personnel;	</a:t>
            </a:r>
            <a:endParaRPr lang="en-US" sz="1800" b="1" u="sng" dirty="0">
              <a:solidFill>
                <a:schemeClr val="accent2">
                  <a:lumMod val="50000"/>
                </a:schemeClr>
              </a:solidFill>
              <a:latin typeface="Candara" panose="020E0502030303020204" pitchFamily="34" charset="0"/>
            </a:endParaRPr>
          </a:p>
          <a:p>
            <a:pPr marL="282575" indent="-282575" algn="just" defTabSz="731520" eaLnBrk="1" fontAlgn="auto" hangingPunct="1">
              <a:spcAft>
                <a:spcPts val="0"/>
              </a:spcAft>
              <a:buFont typeface="Wingdings 2" panose="05020102010507070707"/>
              <a:buNone/>
              <a:defRPr/>
            </a:pPr>
            <a:r>
              <a:rPr lang="en-US" sz="1800" dirty="0">
                <a:latin typeface="Candara" panose="020E0502030303020204" pitchFamily="34" charset="0"/>
              </a:rPr>
              <a:t>	</a:t>
            </a:r>
            <a:r>
              <a:rPr lang="en-US" sz="1800" b="1" dirty="0">
                <a:solidFill>
                  <a:srgbClr val="C00000"/>
                </a:solidFill>
                <a:latin typeface="Candara" panose="020E0502030303020204" pitchFamily="34" charset="0"/>
              </a:rPr>
              <a:t>All polling personnel must come with Photo I Card which issued to them</a:t>
            </a:r>
            <a:r>
              <a:rPr lang="en-US" sz="1800" dirty="0">
                <a:latin typeface="Candara" panose="020E0502030303020204" pitchFamily="34" charset="0"/>
              </a:rPr>
              <a:t>.</a:t>
            </a:r>
            <a:endParaRPr lang="en-US" sz="1800" dirty="0">
              <a:latin typeface="Candara" panose="020E0502030303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a:xfrm>
            <a:off x="365125" y="222250"/>
            <a:ext cx="6584950" cy="311150"/>
          </a:xfrm>
        </p:spPr>
        <p:txBody>
          <a:bodyPr rtlCol="0">
            <a:noAutofit/>
          </a:bodyPr>
          <a:lstStyle/>
          <a:p>
            <a:pPr defTabSz="731520" eaLnBrk="1" fontAlgn="auto" hangingPunct="1">
              <a:spcAft>
                <a:spcPts val="0"/>
              </a:spcAft>
              <a:defRPr/>
            </a:pPr>
            <a:r>
              <a:rPr lang="en-US" sz="2400" b="1" u="sng" dirty="0">
                <a:solidFill>
                  <a:srgbClr val="0070C0"/>
                </a:solidFill>
              </a:rPr>
              <a:t>Tagging of Polling Party at Distribution Centre</a:t>
            </a:r>
            <a:endParaRPr lang="en-US" sz="2400" b="1" u="sng" dirty="0">
              <a:solidFill>
                <a:srgbClr val="0070C0"/>
              </a:solidFill>
            </a:endParaRPr>
          </a:p>
        </p:txBody>
      </p:sp>
      <p:sp>
        <p:nvSpPr>
          <p:cNvPr id="15363" name="Rectangle 1027"/>
          <p:cNvSpPr>
            <a:spLocks noGrp="1" noChangeArrowheads="1"/>
          </p:cNvSpPr>
          <p:nvPr>
            <p:ph idx="1"/>
          </p:nvPr>
        </p:nvSpPr>
        <p:spPr>
          <a:xfrm>
            <a:off x="381000" y="609600"/>
            <a:ext cx="6553200" cy="4694238"/>
          </a:xfrm>
        </p:spPr>
        <p:txBody>
          <a:bodyPr rtlCol="0">
            <a:normAutofit/>
          </a:bodyPr>
          <a:lstStyle/>
          <a:p>
            <a:pPr algn="just" defTabSz="731520" eaLnBrk="1" fontAlgn="auto" hangingPunct="1">
              <a:spcAft>
                <a:spcPts val="0"/>
              </a:spcAft>
              <a:buFont typeface="Wingdings" panose="05000000000000000000" pitchFamily="2" charset="2"/>
              <a:buChar char="v"/>
              <a:defRPr/>
            </a:pPr>
            <a:r>
              <a:rPr lang="en-US" sz="1900" b="1" dirty="0"/>
              <a:t> </a:t>
            </a:r>
            <a:r>
              <a:rPr lang="en-US" sz="1600" dirty="0">
                <a:latin typeface="Candara" panose="020E0502030303020204" pitchFamily="34" charset="0"/>
              </a:rPr>
              <a:t>The Polling Personnel will come to know their respective Polling Station to which they are assigned only at the Dispersal Centre on P-1 day and not before it.</a:t>
            </a:r>
            <a:endParaRPr lang="en-US" sz="1600" dirty="0">
              <a:latin typeface="Candara" panose="020E0502030303020204" pitchFamily="34" charset="0"/>
            </a:endParaRPr>
          </a:p>
          <a:p>
            <a:pPr algn="just" defTabSz="731520" eaLnBrk="1" fontAlgn="auto" hangingPunct="1">
              <a:spcAft>
                <a:spcPts val="0"/>
              </a:spcAft>
              <a:buFont typeface="Wingdings" panose="05000000000000000000" pitchFamily="2" charset="2"/>
              <a:buChar char="v"/>
              <a:defRPr/>
            </a:pPr>
            <a:endParaRPr lang="en-US" sz="1500" dirty="0"/>
          </a:p>
          <a:p>
            <a:pPr algn="just" defTabSz="731520" eaLnBrk="1" fontAlgn="auto" hangingPunct="1">
              <a:spcAft>
                <a:spcPts val="0"/>
              </a:spcAft>
              <a:buFont typeface="Wingdings" panose="05000000000000000000" pitchFamily="2" charset="2"/>
              <a:buChar char="v"/>
              <a:defRPr/>
            </a:pPr>
            <a:r>
              <a:rPr lang="en-US" sz="2000" b="1" dirty="0">
                <a:solidFill>
                  <a:schemeClr val="accent1">
                    <a:lumMod val="75000"/>
                  </a:schemeClr>
                </a:solidFill>
                <a:latin typeface="Candara" panose="020E0502030303020204" pitchFamily="34" charset="0"/>
              </a:rPr>
              <a:t>Single window counters – </a:t>
            </a:r>
            <a:r>
              <a:rPr lang="en-US" sz="1600" dirty="0">
                <a:latin typeface="Candara" panose="020E0502030303020204" pitchFamily="34" charset="0"/>
              </a:rPr>
              <a:t>Reporting, issuance of order tagging polling station, distribution all materials  including EVMs should  preferably be done from one single counter to avoid inconvenience of polling personnel  from shuttling between counters.</a:t>
            </a:r>
            <a:endParaRPr lang="en-US" sz="1600" dirty="0">
              <a:latin typeface="Candara" panose="020E0502030303020204" pitchFamily="34" charset="0"/>
            </a:endParaRPr>
          </a:p>
          <a:p>
            <a:pPr algn="just" defTabSz="731520" eaLnBrk="1" fontAlgn="auto" hangingPunct="1">
              <a:spcAft>
                <a:spcPts val="0"/>
              </a:spcAft>
              <a:buFont typeface="Wingdings" panose="05000000000000000000" pitchFamily="2" charset="2"/>
              <a:buChar char="v"/>
              <a:defRPr/>
            </a:pPr>
            <a:endParaRPr lang="en-US" sz="1600" dirty="0">
              <a:latin typeface="Candara" panose="020E0502030303020204" pitchFamily="34" charset="0"/>
            </a:endParaRPr>
          </a:p>
          <a:p>
            <a:pPr algn="just" defTabSz="731520" eaLnBrk="1" fontAlgn="auto" hangingPunct="1">
              <a:spcAft>
                <a:spcPts val="0"/>
              </a:spcAft>
              <a:buFont typeface="Wingdings" panose="05000000000000000000" pitchFamily="2" charset="2"/>
              <a:buChar char="v"/>
              <a:defRPr/>
            </a:pPr>
            <a:r>
              <a:rPr lang="en-US" sz="2000" b="1" dirty="0">
                <a:solidFill>
                  <a:schemeClr val="accent1">
                    <a:lumMod val="75000"/>
                  </a:schemeClr>
                </a:solidFill>
              </a:rPr>
              <a:t>Large display </a:t>
            </a:r>
            <a:r>
              <a:rPr lang="en-US" sz="1600" b="1" dirty="0">
                <a:solidFill>
                  <a:schemeClr val="accent1">
                    <a:lumMod val="75000"/>
                  </a:schemeClr>
                </a:solidFill>
              </a:rPr>
              <a:t>boards</a:t>
            </a:r>
            <a:r>
              <a:rPr lang="en-US" sz="1600" dirty="0"/>
              <a:t>: </a:t>
            </a:r>
            <a:r>
              <a:rPr lang="en-US" sz="1800" dirty="0">
                <a:latin typeface="Candara" panose="020E0502030303020204" pitchFamily="34" charset="0"/>
              </a:rPr>
              <a:t>Decoded list of polling personnel assigning polling stations to be displayed very prominently      at multiple places </a:t>
            </a:r>
            <a:endParaRPr lang="en-US" sz="1800" dirty="0">
              <a:latin typeface="Candara" panose="020E0502030303020204" pitchFamily="34" charset="0"/>
            </a:endParaRPr>
          </a:p>
          <a:p>
            <a:pPr algn="just" defTabSz="731520" eaLnBrk="1" fontAlgn="auto" hangingPunct="1">
              <a:spcAft>
                <a:spcPts val="0"/>
              </a:spcAft>
              <a:buFont typeface="Wingdings" panose="05000000000000000000" pitchFamily="2" charset="2"/>
              <a:buChar char="v"/>
              <a:defRPr/>
            </a:pPr>
            <a:endParaRPr lang="en-US" sz="1600" b="1" i="1" dirty="0">
              <a:solidFill>
                <a:srgbClr val="00FF00"/>
              </a:solidFill>
              <a:latin typeface="Candara" panose="020E0502030303020204" pitchFamily="34" charset="0"/>
            </a:endParaRPr>
          </a:p>
          <a:p>
            <a:pPr algn="just" defTabSz="731520" eaLnBrk="1" fontAlgn="auto" hangingPunct="1">
              <a:spcAft>
                <a:spcPts val="0"/>
              </a:spcAft>
              <a:buFont typeface="Wingdings" panose="05000000000000000000" pitchFamily="2" charset="2"/>
              <a:buChar char="v"/>
              <a:defRPr/>
            </a:pPr>
            <a:r>
              <a:rPr lang="en-US" sz="2000" b="1" i="1" dirty="0">
                <a:solidFill>
                  <a:schemeClr val="accent1">
                    <a:lumMod val="75000"/>
                  </a:schemeClr>
                </a:solidFill>
                <a:latin typeface="Candara" panose="020E0502030303020204" pitchFamily="34" charset="0"/>
              </a:rPr>
              <a:t>Reserved personnel </a:t>
            </a:r>
            <a:r>
              <a:rPr lang="en-US" sz="1600" i="1" dirty="0">
                <a:latin typeface="Candara" panose="020E0502030303020204" pitchFamily="34" charset="0"/>
              </a:rPr>
              <a:t>are to report at enquiry/PP counter and go to Reserve Shed.</a:t>
            </a:r>
            <a:endParaRPr lang="en-US" sz="1600" i="1" dirty="0">
              <a:latin typeface="Candara" panose="020E0502030303020204" pitchFamily="34" charset="0"/>
            </a:endParaRPr>
          </a:p>
          <a:p>
            <a:pPr marL="274320" indent="-274320" algn="just" defTabSz="731520" eaLnBrk="1" fontAlgn="auto" hangingPunct="1">
              <a:spcAft>
                <a:spcPts val="0"/>
              </a:spcAft>
              <a:buFont typeface="Wingdings" panose="05000000000000000000" pitchFamily="2" charset="2"/>
              <a:buNone/>
              <a:defRPr/>
            </a:pPr>
            <a:endParaRPr lang="en-US" sz="1600" b="1" dirty="0">
              <a:solidFill>
                <a:srgbClr val="00FF00"/>
              </a:solidFill>
              <a:latin typeface="Candara" panose="020E0502030303020204" pitchFamily="34"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81000" y="62345"/>
            <a:ext cx="6584950" cy="457200"/>
          </a:xfrm>
        </p:spPr>
        <p:txBody>
          <a:bodyPr/>
          <a:lstStyle/>
          <a:p>
            <a:pPr algn="l"/>
            <a:r>
              <a:rPr lang="en-US" sz="2400" b="1" u="sng" dirty="0">
                <a:solidFill>
                  <a:srgbClr val="0070C0"/>
                </a:solidFill>
              </a:rPr>
              <a:t>Dispersal Centre to have following  arrangements</a:t>
            </a:r>
            <a:r>
              <a:rPr lang="en-US" sz="2400" b="1" dirty="0">
                <a:solidFill>
                  <a:srgbClr val="0070C0"/>
                </a:solidFill>
              </a:rPr>
              <a:t>:</a:t>
            </a:r>
            <a:endParaRPr lang="en-US" sz="2400" b="1" dirty="0">
              <a:solidFill>
                <a:srgbClr val="0070C0"/>
              </a:solidFill>
            </a:endParaRPr>
          </a:p>
        </p:txBody>
      </p:sp>
      <p:sp>
        <p:nvSpPr>
          <p:cNvPr id="41987" name="Rectangle 3"/>
          <p:cNvSpPr>
            <a:spLocks noGrp="1" noChangeArrowheads="1"/>
          </p:cNvSpPr>
          <p:nvPr>
            <p:ph type="body" idx="1"/>
          </p:nvPr>
        </p:nvSpPr>
        <p:spPr>
          <a:xfrm>
            <a:off x="304800" y="457200"/>
            <a:ext cx="6858000" cy="3657600"/>
          </a:xfrm>
        </p:spPr>
        <p:txBody>
          <a:bodyPr/>
          <a:lstStyle/>
          <a:p>
            <a:pPr marL="457200" indent="-457200" algn="just" fontAlgn="auto">
              <a:spcBef>
                <a:spcPts val="0"/>
              </a:spcBef>
              <a:spcAft>
                <a:spcPts val="0"/>
              </a:spcAft>
              <a:buAutoNum type="romanLcParenR"/>
              <a:defRPr/>
            </a:pPr>
            <a:r>
              <a:rPr lang="en-US" sz="1800" b="1" dirty="0">
                <a:cs typeface="Times New Roman" panose="02020603050405020304" pitchFamily="18" charset="0"/>
              </a:rPr>
              <a:t>Enquiry counter</a:t>
            </a:r>
            <a:endParaRPr lang="en-US" sz="1800" b="1" dirty="0">
              <a:cs typeface="Times New Roman" panose="02020603050405020304" pitchFamily="18" charset="0"/>
            </a:endParaRPr>
          </a:p>
          <a:p>
            <a:pPr marL="457200" indent="-457200" algn="just" fontAlgn="auto">
              <a:spcBef>
                <a:spcPts val="0"/>
              </a:spcBef>
              <a:spcAft>
                <a:spcPts val="0"/>
              </a:spcAft>
              <a:buFont typeface="Arial" panose="020B0604020202020204" pitchFamily="34" charset="0"/>
              <a:buAutoNum type="romanLcParenR"/>
              <a:defRPr/>
            </a:pPr>
            <a:r>
              <a:rPr lang="en-US" sz="1800" b="1" dirty="0">
                <a:cs typeface="Times New Roman" panose="02020603050405020304" pitchFamily="18" charset="0"/>
              </a:rPr>
              <a:t>EDC distribution centre</a:t>
            </a:r>
            <a:endParaRPr lang="en-US" sz="1800" b="1" dirty="0">
              <a:cs typeface="Times New Roman" panose="02020603050405020304" pitchFamily="18" charset="0"/>
            </a:endParaRPr>
          </a:p>
          <a:p>
            <a:pPr marL="457200" indent="-457200" algn="just" fontAlgn="auto">
              <a:spcBef>
                <a:spcPts val="0"/>
              </a:spcBef>
              <a:spcAft>
                <a:spcPts val="0"/>
              </a:spcAft>
              <a:buFont typeface="Arial" panose="020B0604020202020204" pitchFamily="34" charset="0"/>
              <a:buAutoNum type="romanLcParenR"/>
              <a:defRPr/>
            </a:pPr>
            <a:r>
              <a:rPr lang="en-US" sz="1800" b="1" dirty="0">
                <a:solidFill>
                  <a:schemeClr val="accent1">
                    <a:lumMod val="50000"/>
                  </a:schemeClr>
                </a:solidFill>
                <a:cs typeface="Times New Roman" panose="02020603050405020304" pitchFamily="18" charset="0"/>
              </a:rPr>
              <a:t>Large display boards for decoded list of polling stations </a:t>
            </a:r>
            <a:endParaRPr lang="en-US" sz="1800" b="1" dirty="0">
              <a:solidFill>
                <a:schemeClr val="accent1">
                  <a:lumMod val="50000"/>
                </a:schemeClr>
              </a:solidFill>
              <a:cs typeface="Times New Roman" panose="02020603050405020304" pitchFamily="18" charset="0"/>
            </a:endParaRPr>
          </a:p>
          <a:p>
            <a:pPr marL="457200" indent="-457200" algn="just" fontAlgn="auto">
              <a:spcBef>
                <a:spcPts val="0"/>
              </a:spcBef>
              <a:spcAft>
                <a:spcPts val="0"/>
              </a:spcAft>
              <a:buFont typeface="Arial" panose="020B0604020202020204" pitchFamily="34" charset="0"/>
              <a:buAutoNum type="romanLcParenR"/>
              <a:defRPr/>
            </a:pPr>
            <a:r>
              <a:rPr lang="en-US" sz="1800" b="1" dirty="0">
                <a:solidFill>
                  <a:schemeClr val="accent1">
                    <a:lumMod val="50000"/>
                  </a:schemeClr>
                </a:solidFill>
                <a:cs typeface="Times New Roman" panose="02020603050405020304" pitchFamily="18" charset="0"/>
              </a:rPr>
              <a:t>SMS registration- facilitation </a:t>
            </a:r>
            <a:r>
              <a:rPr lang="en-US" sz="1800" b="1" dirty="0" err="1">
                <a:solidFill>
                  <a:schemeClr val="accent1">
                    <a:lumMod val="50000"/>
                  </a:schemeClr>
                </a:solidFill>
                <a:cs typeface="Times New Roman" panose="02020603050405020304" pitchFamily="18" charset="0"/>
              </a:rPr>
              <a:t>centres</a:t>
            </a:r>
            <a:endParaRPr lang="en-US" sz="1800" b="1" dirty="0">
              <a:solidFill>
                <a:schemeClr val="accent1">
                  <a:lumMod val="50000"/>
                </a:schemeClr>
              </a:solidFill>
              <a:cs typeface="Times New Roman" panose="02020603050405020304" pitchFamily="18" charset="0"/>
            </a:endParaRPr>
          </a:p>
          <a:p>
            <a:pPr marL="457200" indent="-457200" algn="just" fontAlgn="auto">
              <a:spcBef>
                <a:spcPts val="0"/>
              </a:spcBef>
              <a:spcAft>
                <a:spcPts val="0"/>
              </a:spcAft>
              <a:buFont typeface="Arial" panose="020B0604020202020204" pitchFamily="34" charset="0"/>
              <a:buAutoNum type="romanLcParenR"/>
              <a:defRPr/>
            </a:pPr>
            <a:r>
              <a:rPr lang="en-GB" sz="1800" b="1" dirty="0">
                <a:cs typeface="Times New Roman" panose="02020603050405020304" pitchFamily="18" charset="0"/>
              </a:rPr>
              <a:t>Polling personnel Cell </a:t>
            </a:r>
            <a:r>
              <a:rPr lang="en-US" sz="1800" b="1" dirty="0">
                <a:cs typeface="Times New Roman" panose="02020603050405020304" pitchFamily="18" charset="0"/>
              </a:rPr>
              <a:t>Counter</a:t>
            </a:r>
            <a:endParaRPr lang="en-US" sz="1800" b="1" dirty="0">
              <a:cs typeface="Times New Roman" panose="02020603050405020304" pitchFamily="18" charset="0"/>
            </a:endParaRPr>
          </a:p>
          <a:p>
            <a:pPr marL="457200" indent="-457200" algn="just" fontAlgn="auto">
              <a:spcBef>
                <a:spcPts val="0"/>
              </a:spcBef>
              <a:spcAft>
                <a:spcPts val="0"/>
              </a:spcAft>
              <a:buAutoNum type="romanLcParenR" startAt="3"/>
              <a:defRPr/>
            </a:pPr>
            <a:r>
              <a:rPr lang="en-US" sz="1800" b="1" dirty="0">
                <a:cs typeface="Times New Roman" panose="02020603050405020304" pitchFamily="18" charset="0"/>
              </a:rPr>
              <a:t>Polling station wise Single window counters </a:t>
            </a:r>
            <a:endParaRPr lang="en-US" sz="1800" b="1" dirty="0">
              <a:cs typeface="Times New Roman" panose="02020603050405020304" pitchFamily="18" charset="0"/>
            </a:endParaRPr>
          </a:p>
          <a:p>
            <a:pPr marL="457200" indent="-457200" algn="just" fontAlgn="auto">
              <a:spcBef>
                <a:spcPts val="0"/>
              </a:spcBef>
              <a:spcAft>
                <a:spcPts val="0"/>
              </a:spcAft>
              <a:buFont typeface="Arial" panose="020B0604020202020204" pitchFamily="34" charset="0"/>
              <a:buAutoNum type="romanLcParenR" startAt="3"/>
              <a:defRPr/>
            </a:pPr>
            <a:r>
              <a:rPr lang="en-US" sz="1800" b="1" dirty="0">
                <a:solidFill>
                  <a:schemeClr val="accent1">
                    <a:lumMod val="50000"/>
                  </a:schemeClr>
                </a:solidFill>
                <a:cs typeface="Times New Roman" panose="02020603050405020304" pitchFamily="18" charset="0"/>
              </a:rPr>
              <a:t>Counter for tagging for camera person/videographer for sensitive polling stations</a:t>
            </a:r>
            <a:endParaRPr lang="en-US" sz="1800" b="1" dirty="0">
              <a:solidFill>
                <a:schemeClr val="accent1">
                  <a:lumMod val="50000"/>
                </a:schemeClr>
              </a:solidFill>
              <a:cs typeface="Times New Roman" panose="02020603050405020304" pitchFamily="18" charset="0"/>
            </a:endParaRPr>
          </a:p>
          <a:p>
            <a:pPr marL="457200" indent="-457200" algn="just" fontAlgn="auto">
              <a:spcBef>
                <a:spcPts val="0"/>
              </a:spcBef>
              <a:spcAft>
                <a:spcPts val="0"/>
              </a:spcAft>
              <a:buAutoNum type="romanLcParenR" startAt="3"/>
              <a:defRPr/>
            </a:pPr>
            <a:r>
              <a:rPr lang="en-US" sz="1800" b="1" dirty="0">
                <a:solidFill>
                  <a:schemeClr val="accent1">
                    <a:lumMod val="50000"/>
                  </a:schemeClr>
                </a:solidFill>
                <a:cs typeface="Times New Roman" panose="02020603050405020304" pitchFamily="18" charset="0"/>
              </a:rPr>
              <a:t>Reporting and waiting area for Micro-observers</a:t>
            </a:r>
            <a:endParaRPr lang="en-US" sz="1800" b="1" dirty="0">
              <a:solidFill>
                <a:schemeClr val="accent1">
                  <a:lumMod val="50000"/>
                </a:schemeClr>
              </a:solidFill>
              <a:cs typeface="Times New Roman" panose="02020603050405020304" pitchFamily="18" charset="0"/>
            </a:endParaRPr>
          </a:p>
          <a:p>
            <a:pPr marL="457200" indent="-457200" algn="just" fontAlgn="auto">
              <a:spcBef>
                <a:spcPts val="0"/>
              </a:spcBef>
              <a:spcAft>
                <a:spcPts val="0"/>
              </a:spcAft>
              <a:buAutoNum type="romanLcParenR" startAt="3"/>
              <a:defRPr/>
            </a:pPr>
            <a:r>
              <a:rPr lang="en-US" sz="1800" b="1" dirty="0">
                <a:cs typeface="Times New Roman" panose="02020603050405020304" pitchFamily="18" charset="0"/>
              </a:rPr>
              <a:t>Waiting area for reserved polling personnel</a:t>
            </a:r>
            <a:endParaRPr lang="en-US" sz="1800" b="1" dirty="0">
              <a:cs typeface="Times New Roman" panose="02020603050405020304" pitchFamily="18" charset="0"/>
            </a:endParaRPr>
          </a:p>
          <a:p>
            <a:pPr marL="457200" indent="-457200" algn="just" fontAlgn="auto">
              <a:spcBef>
                <a:spcPts val="0"/>
              </a:spcBef>
              <a:spcAft>
                <a:spcPts val="0"/>
              </a:spcAft>
              <a:buAutoNum type="romanLcParenR" startAt="3"/>
              <a:defRPr/>
            </a:pPr>
            <a:r>
              <a:rPr lang="en-US" sz="1800" b="1" dirty="0">
                <a:cs typeface="Times New Roman" panose="02020603050405020304" pitchFamily="18" charset="0"/>
              </a:rPr>
              <a:t>Counter for training on demand</a:t>
            </a:r>
            <a:endParaRPr lang="en-US" sz="1800" b="1" dirty="0">
              <a:cs typeface="Times New Roman" panose="02020603050405020304" pitchFamily="18" charset="0"/>
            </a:endParaRPr>
          </a:p>
          <a:p>
            <a:pPr marL="457200" indent="-457200" algn="just" fontAlgn="auto">
              <a:spcBef>
                <a:spcPts val="0"/>
              </a:spcBef>
              <a:spcAft>
                <a:spcPts val="0"/>
              </a:spcAft>
              <a:buAutoNum type="romanLcParenR" startAt="3"/>
              <a:defRPr/>
            </a:pPr>
            <a:r>
              <a:rPr lang="en-US" sz="1800" b="1" dirty="0">
                <a:solidFill>
                  <a:schemeClr val="accent1">
                    <a:lumMod val="50000"/>
                  </a:schemeClr>
                </a:solidFill>
                <a:cs typeface="Times New Roman" panose="02020603050405020304" pitchFamily="18" charset="0"/>
              </a:rPr>
              <a:t>Counter for tagging vehicles</a:t>
            </a:r>
            <a:endParaRPr lang="en-US" sz="1800" b="1" dirty="0">
              <a:solidFill>
                <a:schemeClr val="accent1">
                  <a:lumMod val="50000"/>
                </a:schemeClr>
              </a:solidFill>
              <a:cs typeface="Times New Roman" panose="02020603050405020304" pitchFamily="18" charset="0"/>
            </a:endParaRPr>
          </a:p>
          <a:p>
            <a:pPr marL="457200" indent="-457200" algn="just" fontAlgn="auto">
              <a:spcBef>
                <a:spcPts val="0"/>
              </a:spcBef>
              <a:spcAft>
                <a:spcPts val="0"/>
              </a:spcAft>
              <a:buAutoNum type="romanLcParenR" startAt="3"/>
              <a:defRPr/>
            </a:pPr>
            <a:r>
              <a:rPr lang="en-US" sz="1800" b="1" dirty="0">
                <a:solidFill>
                  <a:schemeClr val="accent1">
                    <a:lumMod val="50000"/>
                  </a:schemeClr>
                </a:solidFill>
                <a:cs typeface="Times New Roman" panose="02020603050405020304" pitchFamily="18" charset="0"/>
              </a:rPr>
              <a:t>Counter for supplying (short) materials</a:t>
            </a:r>
            <a:endParaRPr lang="en-US" sz="1800" b="1" dirty="0">
              <a:solidFill>
                <a:schemeClr val="accent1">
                  <a:lumMod val="50000"/>
                </a:schemeClr>
              </a:solidFill>
              <a:cs typeface="Times New Roman" panose="02020603050405020304" pitchFamily="18" charset="0"/>
            </a:endParaRPr>
          </a:p>
          <a:p>
            <a:pPr marL="457200" indent="-457200" algn="just" fontAlgn="auto">
              <a:spcBef>
                <a:spcPts val="0"/>
              </a:spcBef>
              <a:spcAft>
                <a:spcPts val="0"/>
              </a:spcAft>
              <a:buAutoNum type="romanLcParenR" startAt="11"/>
              <a:defRPr/>
            </a:pPr>
            <a:r>
              <a:rPr lang="en-US" sz="1800" b="1" dirty="0">
                <a:cs typeface="Times New Roman" panose="02020603050405020304" pitchFamily="18" charset="0"/>
              </a:rPr>
              <a:t>Space for checking of EVMs  &amp; materials by polling parties.</a:t>
            </a:r>
            <a:endParaRPr lang="en-US" sz="1800" b="1" dirty="0">
              <a:cs typeface="Times New Roman" panose="02020603050405020304" pitchFamily="18" charset="0"/>
            </a:endParaRPr>
          </a:p>
          <a:p>
            <a:pPr algn="just" fontAlgn="auto">
              <a:spcBef>
                <a:spcPts val="0"/>
              </a:spcBef>
              <a:spcAft>
                <a:spcPts val="0"/>
              </a:spcAft>
              <a:buNone/>
              <a:defRPr/>
            </a:pPr>
            <a:r>
              <a:rPr lang="en-US" sz="1800" b="1" dirty="0">
                <a:cs typeface="Times New Roman" panose="02020603050405020304" pitchFamily="18" charset="0"/>
              </a:rPr>
              <a:t>xiii)  Strong rooms for EVMs and storage of other material.</a:t>
            </a:r>
            <a:endParaRPr lang="en-US" sz="1800" b="1" dirty="0">
              <a:cs typeface="Times New Roman" panose="02020603050405020304" pitchFamily="18" charset="0"/>
            </a:endParaRPr>
          </a:p>
          <a:p>
            <a:pPr marL="457200" indent="-457200" algn="just" fontAlgn="auto">
              <a:spcBef>
                <a:spcPts val="0"/>
              </a:spcBef>
              <a:spcAft>
                <a:spcPts val="0"/>
              </a:spcAft>
              <a:buAutoNum type="romanLcParenR" startAt="9"/>
              <a:defRPr/>
            </a:pPr>
            <a:r>
              <a:rPr lang="en-US" sz="1800" b="1" dirty="0">
                <a:solidFill>
                  <a:schemeClr val="accent1">
                    <a:lumMod val="50000"/>
                  </a:schemeClr>
                </a:solidFill>
                <a:cs typeface="Times New Roman" panose="02020603050405020304" pitchFamily="18" charset="0"/>
              </a:rPr>
              <a:t>Medical Aid.</a:t>
            </a:r>
            <a:endParaRPr lang="en-US" sz="1800" b="1" dirty="0">
              <a:solidFill>
                <a:schemeClr val="accent1">
                  <a:lumMod val="50000"/>
                </a:schemeClr>
              </a:solidFill>
              <a:cs typeface="Times New Roman" panose="02020603050405020304" pitchFamily="18" charset="0"/>
            </a:endParaRPr>
          </a:p>
          <a:p>
            <a:pPr marL="457200" indent="-457200" algn="just" fontAlgn="auto">
              <a:spcBef>
                <a:spcPts val="0"/>
              </a:spcBef>
              <a:spcAft>
                <a:spcPts val="0"/>
              </a:spcAft>
              <a:buAutoNum type="romanLcParenR" startAt="15"/>
              <a:defRPr/>
            </a:pPr>
            <a:r>
              <a:rPr lang="en-US" sz="1800" b="1" dirty="0">
                <a:solidFill>
                  <a:schemeClr val="accent1">
                    <a:lumMod val="50000"/>
                  </a:schemeClr>
                </a:solidFill>
                <a:cs typeface="Times New Roman" panose="02020603050405020304" pitchFamily="18" charset="0"/>
              </a:rPr>
              <a:t>Fire brigade</a:t>
            </a:r>
            <a:endParaRPr lang="en-US" sz="1800" b="1" dirty="0">
              <a:solidFill>
                <a:schemeClr val="accent1">
                  <a:lumMod val="50000"/>
                </a:schemeClr>
              </a:solidFill>
              <a:cs typeface="Times New Roman" panose="02020603050405020304" pitchFamily="18" charset="0"/>
            </a:endParaRPr>
          </a:p>
          <a:p>
            <a:pPr lvl="1" algn="just">
              <a:lnSpc>
                <a:spcPct val="90000"/>
              </a:lnSpc>
              <a:buNone/>
            </a:pPr>
            <a:br>
              <a:rPr lang="en-US" b="1" dirty="0"/>
            </a:br>
            <a:endParaRPr lang="en-US"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228600" y="0"/>
            <a:ext cx="6934200" cy="5334000"/>
          </a:xfrm>
        </p:spPr>
        <p:txBody>
          <a:bodyPr/>
          <a:lstStyle/>
          <a:p>
            <a:pPr algn="ctr" eaLnBrk="1" hangingPunct="1">
              <a:buFont typeface="Arial" panose="020B0604020202020204" pitchFamily="34" charset="0"/>
              <a:buNone/>
            </a:pPr>
            <a:r>
              <a:rPr lang="en-US" b="1" u="sng" dirty="0">
                <a:solidFill>
                  <a:srgbClr val="C00000"/>
                </a:solidFill>
              </a:rPr>
              <a:t>Activities at DC :</a:t>
            </a:r>
            <a:endParaRPr lang="en-US" b="1" u="sng" dirty="0"/>
          </a:p>
          <a:p>
            <a:pPr algn="just" eaLnBrk="1" hangingPunct="1"/>
            <a:r>
              <a:rPr lang="en-US" sz="2200" b="1" dirty="0"/>
              <a:t>Identification of polling station tagged- </a:t>
            </a:r>
            <a:r>
              <a:rPr lang="en-US" sz="2200" dirty="0"/>
              <a:t>From decoding list displayed</a:t>
            </a:r>
            <a:endParaRPr lang="en-US" sz="2200" dirty="0"/>
          </a:p>
          <a:p>
            <a:pPr algn="just" eaLnBrk="1" hangingPunct="1"/>
            <a:r>
              <a:rPr lang="en-US" sz="2200" b="1" dirty="0"/>
              <a:t>SMS registration- </a:t>
            </a:r>
            <a:r>
              <a:rPr lang="en-US" sz="2200" dirty="0"/>
              <a:t>The PRO &amp; PO1 will have to register their mobile number  to the assigned phone number </a:t>
            </a:r>
            <a:endParaRPr lang="en-US" sz="2200" dirty="0"/>
          </a:p>
          <a:p>
            <a:pPr algn="just" eaLnBrk="1" hangingPunct="1"/>
            <a:r>
              <a:rPr lang="en-US" sz="2200" b="1" dirty="0"/>
              <a:t>Collection of materials- </a:t>
            </a:r>
            <a:r>
              <a:rPr lang="en-US" sz="2200" dirty="0"/>
              <a:t>Material to be collected and checked</a:t>
            </a:r>
            <a:endParaRPr lang="en-US" sz="2200" dirty="0"/>
          </a:p>
          <a:p>
            <a:pPr algn="just" eaLnBrk="1" hangingPunct="1"/>
            <a:r>
              <a:rPr lang="en-US" sz="2200" b="1" dirty="0"/>
              <a:t>Micro Observer/ Videographer- </a:t>
            </a:r>
            <a:r>
              <a:rPr lang="en-US" sz="2200" dirty="0"/>
              <a:t> Contact with Micro Observer/ videographer, if deployed </a:t>
            </a:r>
            <a:endParaRPr lang="en-US" sz="2200" dirty="0"/>
          </a:p>
          <a:p>
            <a:pPr algn="just" eaLnBrk="1" hangingPunct="1"/>
            <a:r>
              <a:rPr lang="en-US" sz="2200" b="1" dirty="0"/>
              <a:t>Tagging of vehicle -</a:t>
            </a:r>
            <a:r>
              <a:rPr lang="en-US" sz="2200" dirty="0"/>
              <a:t> Movement to the polling station to be made in earmarked vehicle</a:t>
            </a:r>
            <a:endParaRPr lang="en-US" sz="2200" dirty="0"/>
          </a:p>
          <a:p>
            <a:pPr algn="just" eaLnBrk="1" hangingPunct="1"/>
            <a:r>
              <a:rPr lang="en-US" sz="2200" b="1" dirty="0"/>
              <a:t>Tagging of force </a:t>
            </a:r>
            <a:r>
              <a:rPr lang="en-US" sz="2200" dirty="0"/>
              <a:t>at police tagging counter</a:t>
            </a:r>
            <a:endParaRPr lang="en-US" sz="2200" dirty="0"/>
          </a:p>
          <a:p>
            <a:pPr algn="just" eaLnBrk="1" hangingPunct="1"/>
            <a:r>
              <a:rPr lang="en-US" sz="2200" dirty="0"/>
              <a:t> Movement to the polling station with sector force </a:t>
            </a:r>
            <a:endParaRPr lang="en-US" sz="2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072" y="156666"/>
            <a:ext cx="6993331" cy="5168799"/>
          </a:xfrm>
          <a:solidFill>
            <a:schemeClr val="accent2">
              <a:lumMod val="40000"/>
              <a:lumOff val="60000"/>
            </a:schemeClr>
          </a:solidFill>
          <a:ln>
            <a:solidFill>
              <a:srgbClr val="FFFF00"/>
            </a:solidFill>
          </a:ln>
        </p:spPr>
        <p:txBody>
          <a:bodyPr/>
          <a:lstStyle/>
          <a:p>
            <a:pPr algn="just"/>
            <a:r>
              <a:rPr lang="en-IN" sz="2240" dirty="0" smtClean="0"/>
              <a:t>Use of Strip Seal is discontinued</a:t>
            </a:r>
            <a:endParaRPr lang="en-IN" sz="2240" dirty="0" smtClean="0"/>
          </a:p>
          <a:p>
            <a:pPr algn="just"/>
            <a:r>
              <a:rPr lang="en-IN" sz="2240" dirty="0" smtClean="0">
                <a:solidFill>
                  <a:srgbClr val="C00000"/>
                </a:solidFill>
              </a:rPr>
              <a:t>Design of Pink paper seal for BU is changed.</a:t>
            </a:r>
            <a:endParaRPr lang="en-IN" sz="2240" dirty="0" smtClean="0">
              <a:solidFill>
                <a:srgbClr val="C00000"/>
              </a:solidFill>
            </a:endParaRPr>
          </a:p>
          <a:p>
            <a:pPr algn="just"/>
            <a:r>
              <a:rPr lang="en-IN" sz="2240" dirty="0" smtClean="0"/>
              <a:t>Design of Green Paper seal is changed.</a:t>
            </a:r>
            <a:endParaRPr lang="en-IN" sz="2240" dirty="0" smtClean="0"/>
          </a:p>
          <a:p>
            <a:pPr algn="just"/>
            <a:r>
              <a:rPr lang="en-IN" sz="2240" dirty="0" smtClean="0">
                <a:solidFill>
                  <a:srgbClr val="C00000"/>
                </a:solidFill>
              </a:rPr>
              <a:t>Use of plastic box for mock poll slips is discontinued. Only the blank envelops containing Mock poll slips have to be sealed with newly designed Pink Paper seal, no plastic box in this regard will be there.</a:t>
            </a:r>
            <a:endParaRPr lang="en-IN" sz="2240" dirty="0" smtClean="0">
              <a:solidFill>
                <a:srgbClr val="C00000"/>
              </a:solidFill>
            </a:endParaRPr>
          </a:p>
          <a:p>
            <a:pPr algn="just"/>
            <a:r>
              <a:rPr lang="en-IN" sz="2240" dirty="0" err="1" smtClean="0"/>
              <a:t>Pr.O’s</a:t>
            </a:r>
            <a:r>
              <a:rPr lang="en-IN" sz="2240" dirty="0" smtClean="0"/>
              <a:t> diary modified</a:t>
            </a:r>
            <a:endParaRPr lang="en-IN" sz="2240" dirty="0" smtClean="0"/>
          </a:p>
          <a:p>
            <a:pPr algn="just"/>
            <a:r>
              <a:rPr lang="en-IN" sz="2240" dirty="0" err="1" smtClean="0">
                <a:solidFill>
                  <a:srgbClr val="C00000"/>
                </a:solidFill>
              </a:rPr>
              <a:t>Packeting</a:t>
            </a:r>
            <a:r>
              <a:rPr lang="en-IN" sz="2240" dirty="0" smtClean="0">
                <a:solidFill>
                  <a:srgbClr val="C00000"/>
                </a:solidFill>
              </a:rPr>
              <a:t> system of election papers is changed.</a:t>
            </a:r>
            <a:endParaRPr lang="en-IN" sz="2240" dirty="0" smtClean="0">
              <a:solidFill>
                <a:srgbClr val="C00000"/>
              </a:solidFill>
            </a:endParaRPr>
          </a:p>
          <a:p>
            <a:pPr algn="just"/>
            <a:r>
              <a:rPr lang="en-IN" sz="2240" dirty="0" smtClean="0"/>
              <a:t>PB only at facilitation centre, will not be sent through post office. </a:t>
            </a:r>
            <a:endParaRPr lang="en-IN" sz="2240" dirty="0" smtClean="0"/>
          </a:p>
          <a:p>
            <a:pPr algn="just"/>
            <a:r>
              <a:rPr lang="en-IN" sz="2240" dirty="0" smtClean="0">
                <a:solidFill>
                  <a:srgbClr val="C00000"/>
                </a:solidFill>
              </a:rPr>
              <a:t>EDC procedure remains same.</a:t>
            </a:r>
            <a:endParaRPr lang="en-IN" sz="2240" dirty="0">
              <a:solidFill>
                <a:srgbClr val="C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0000000-1234-1234-1234-123412341234}" type="slidenum">
              <a:rPr lang="en-GB" sz="800" smtClean="0">
                <a:solidFill>
                  <a:srgbClr val="000000"/>
                </a:solidFill>
              </a:rPr>
            </a:fld>
            <a:endParaRPr lang="en-GB" sz="800">
              <a:solidFill>
                <a:srgbClr val="000000"/>
              </a:solidFill>
            </a:endParaRPr>
          </a:p>
        </p:txBody>
      </p:sp>
      <p:pic>
        <p:nvPicPr>
          <p:cNvPr id="4" name="Content Placeholder 3"/>
          <p:cNvPicPr>
            <a:picLocks noGrp="1" noChangeAspect="1"/>
          </p:cNvPicPr>
          <p:nvPr>
            <p:ph idx="1"/>
          </p:nvPr>
        </p:nvPicPr>
        <p:blipFill>
          <a:blip r:embed="rId1"/>
          <a:stretch>
            <a:fillRect/>
          </a:stretch>
        </p:blipFill>
        <p:spPr>
          <a:xfrm>
            <a:off x="76200" y="76200"/>
            <a:ext cx="3039745" cy="4744720"/>
          </a:xfrm>
          <a:prstGeom prst="rect">
            <a:avLst/>
          </a:prstGeom>
        </p:spPr>
      </p:pic>
      <p:pic>
        <p:nvPicPr>
          <p:cNvPr id="5" name="Picture 4"/>
          <p:cNvPicPr>
            <a:picLocks noChangeAspect="1"/>
          </p:cNvPicPr>
          <p:nvPr/>
        </p:nvPicPr>
        <p:blipFill>
          <a:blip r:embed="rId2"/>
          <a:stretch>
            <a:fillRect/>
          </a:stretch>
        </p:blipFill>
        <p:spPr>
          <a:xfrm rot="16200000">
            <a:off x="3749149" y="1841426"/>
            <a:ext cx="2822829" cy="3764280"/>
          </a:xfrm>
          <a:prstGeom prst="rect">
            <a:avLst/>
          </a:prstGeom>
        </p:spPr>
      </p:pic>
      <p:pic>
        <p:nvPicPr>
          <p:cNvPr id="2" name="Picture 1"/>
          <p:cNvPicPr>
            <a:picLocks noChangeAspect="1"/>
          </p:cNvPicPr>
          <p:nvPr/>
        </p:nvPicPr>
        <p:blipFill>
          <a:blip r:embed="rId3"/>
          <a:stretch>
            <a:fillRect/>
          </a:stretch>
        </p:blipFill>
        <p:spPr>
          <a:xfrm>
            <a:off x="3781174" y="193742"/>
            <a:ext cx="2358369" cy="1865861"/>
          </a:xfrm>
          <a:prstGeom prst="rect">
            <a:avLst/>
          </a:prstGeom>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0000000-1234-1234-1234-123412341234}" type="slidenum">
              <a:rPr lang="en-GB" sz="800" smtClean="0">
                <a:solidFill>
                  <a:srgbClr val="000000"/>
                </a:solidFill>
              </a:rPr>
            </a:fld>
            <a:endParaRPr lang="en-GB" sz="800">
              <a:solidFill>
                <a:srgbClr val="000000"/>
              </a:solidFill>
            </a:endParaRPr>
          </a:p>
        </p:txBody>
      </p:sp>
      <p:pic>
        <p:nvPicPr>
          <p:cNvPr id="4" name="Content Placeholder 3"/>
          <p:cNvPicPr>
            <a:picLocks noGrp="1" noChangeAspect="1"/>
          </p:cNvPicPr>
          <p:nvPr>
            <p:ph idx="1"/>
          </p:nvPr>
        </p:nvPicPr>
        <p:blipFill>
          <a:blip r:embed="rId1"/>
          <a:stretch>
            <a:fillRect/>
          </a:stretch>
        </p:blipFill>
        <p:spPr>
          <a:xfrm>
            <a:off x="195834" y="487680"/>
            <a:ext cx="2642616" cy="4423954"/>
          </a:xfrm>
          <a:prstGeom prst="rect">
            <a:avLst/>
          </a:prstGeom>
        </p:spPr>
      </p:pic>
      <p:pic>
        <p:nvPicPr>
          <p:cNvPr id="5" name="Picture 4"/>
          <p:cNvPicPr>
            <a:picLocks noChangeAspect="1"/>
          </p:cNvPicPr>
          <p:nvPr/>
        </p:nvPicPr>
        <p:blipFill>
          <a:blip r:embed="rId2"/>
          <a:stretch>
            <a:fillRect/>
          </a:stretch>
        </p:blipFill>
        <p:spPr>
          <a:xfrm>
            <a:off x="3131058" y="487680"/>
            <a:ext cx="3931593" cy="2349627"/>
          </a:xfrm>
          <a:prstGeom prst="rect">
            <a:avLst/>
          </a:prstGeom>
        </p:spPr>
      </p:pic>
      <p:pic>
        <p:nvPicPr>
          <p:cNvPr id="7" name="Picture 6"/>
          <p:cNvPicPr>
            <a:picLocks noChangeAspect="1"/>
          </p:cNvPicPr>
          <p:nvPr/>
        </p:nvPicPr>
        <p:blipFill>
          <a:blip r:embed="rId3"/>
          <a:stretch>
            <a:fillRect/>
          </a:stretch>
        </p:blipFill>
        <p:spPr>
          <a:xfrm rot="16200000">
            <a:off x="4107698" y="1956679"/>
            <a:ext cx="1978124" cy="3931783"/>
          </a:xfrm>
          <a:prstGeom prst="rect">
            <a:avLst/>
          </a:prstGeom>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1279525"/>
            <a:ext cx="6584950" cy="2073275"/>
          </a:xfrm>
        </p:spPr>
        <p:txBody>
          <a:bodyPr/>
          <a:lstStyle/>
          <a:p>
            <a:pPr marL="0" indent="0" algn="ctr">
              <a:buNone/>
            </a:pPr>
            <a:r>
              <a:rPr lang="en-IN" sz="4000" dirty="0">
                <a:solidFill>
                  <a:srgbClr val="C00000"/>
                </a:solidFill>
              </a:rPr>
              <a:t>UNDERSTANDING THE ACTIVITIES DONE AT POLLING STATION</a:t>
            </a:r>
            <a:endParaRPr lang="en-IN" sz="4000" dirty="0">
              <a:solidFill>
                <a:srgbClr val="C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52400" y="152400"/>
            <a:ext cx="6858000" cy="5181600"/>
          </a:xfrm>
          <a:prstGeom prst="ellipse">
            <a:avLst/>
          </a:prstGeom>
        </p:spPr>
        <p:style>
          <a:lnRef idx="0">
            <a:schemeClr val="accent3"/>
          </a:lnRef>
          <a:fillRef idx="3">
            <a:schemeClr val="accent3"/>
          </a:fillRef>
          <a:effectRef idx="3">
            <a:schemeClr val="accent3"/>
          </a:effectRef>
          <a:fontRef idx="minor">
            <a:schemeClr val="lt1"/>
          </a:fontRef>
        </p:style>
        <p:txBody>
          <a:bodyPr lIns="73152" tIns="36576" rIns="73152" bIns="36576" anchor="ctr"/>
          <a:lstStyle/>
          <a:p>
            <a:pPr algn="ctr" eaLnBrk="1" hangingPunct="1">
              <a:defRPr/>
            </a:pPr>
            <a:r>
              <a:rPr lang="en-US" sz="3200" b="1" dirty="0">
                <a:solidFill>
                  <a:schemeClr val="tx1"/>
                </a:solidFill>
              </a:rPr>
              <a:t>Activities done at</a:t>
            </a:r>
            <a:endParaRPr lang="en-US" sz="3200" b="1" dirty="0">
              <a:solidFill>
                <a:schemeClr val="tx1"/>
              </a:solidFill>
            </a:endParaRPr>
          </a:p>
          <a:p>
            <a:pPr algn="ctr" eaLnBrk="1" hangingPunct="1">
              <a:defRPr/>
            </a:pPr>
            <a:r>
              <a:rPr lang="en-US" sz="3200" b="1" dirty="0">
                <a:solidFill>
                  <a:schemeClr val="tx1"/>
                </a:solidFill>
              </a:rPr>
              <a:t>Polling Station on </a:t>
            </a:r>
            <a:endParaRPr lang="en-US" sz="3200" b="1" dirty="0">
              <a:solidFill>
                <a:schemeClr val="tx1"/>
              </a:solidFill>
            </a:endParaRPr>
          </a:p>
          <a:p>
            <a:pPr algn="ctr" eaLnBrk="1" hangingPunct="1">
              <a:defRPr/>
            </a:pPr>
            <a:r>
              <a:rPr lang="en-US" sz="3200" b="1" dirty="0">
                <a:solidFill>
                  <a:schemeClr val="tx1"/>
                </a:solidFill>
              </a:rPr>
              <a:t>P-1 day</a:t>
            </a:r>
            <a:endParaRPr lang="en-US" sz="3200" b="1" dirty="0">
              <a:solidFill>
                <a:schemeClr val="tx1"/>
              </a:solidFill>
            </a:endParaRPr>
          </a:p>
          <a:p>
            <a:pPr algn="ctr" eaLnBrk="1" hangingPunct="1">
              <a:defRPr/>
            </a:pPr>
            <a:endParaRPr lang="en-US" sz="3200" b="1" dirty="0">
              <a:solidFill>
                <a:schemeClr val="tx1"/>
              </a:solidFill>
            </a:endParaRPr>
          </a:p>
        </p:txBody>
      </p:sp>
      <p:cxnSp>
        <p:nvCxnSpPr>
          <p:cNvPr id="4" name="Straight Connector 3"/>
          <p:cNvCxnSpPr/>
          <p:nvPr/>
        </p:nvCxnSpPr>
        <p:spPr>
          <a:xfrm flipV="1">
            <a:off x="35859" y="4291012"/>
            <a:ext cx="1706562" cy="1157288"/>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subTitle" idx="1"/>
          </p:nvPr>
        </p:nvSpPr>
        <p:spPr>
          <a:xfrm>
            <a:off x="76201" y="0"/>
            <a:ext cx="7162799" cy="4814902"/>
          </a:xfrm>
        </p:spPr>
        <p:txBody>
          <a:bodyPr rtlCol="0">
            <a:noAutofit/>
          </a:bodyPr>
          <a:lstStyle/>
          <a:p>
            <a:pPr marL="365125" lvl="1" defTabSz="731520" eaLnBrk="1" fontAlgn="auto" hangingPunct="1">
              <a:spcAft>
                <a:spcPts val="0"/>
              </a:spcAft>
              <a:defRPr/>
            </a:pPr>
            <a:r>
              <a:rPr lang="en-US" sz="2400" b="1" u="sng" dirty="0">
                <a:solidFill>
                  <a:srgbClr val="00B050"/>
                </a:solidFill>
                <a:latin typeface="+mj-lt"/>
              </a:rPr>
              <a:t>Setting up of Polling Station</a:t>
            </a:r>
            <a:endParaRPr lang="en-US" sz="2400" u="sng" dirty="0">
              <a:solidFill>
                <a:srgbClr val="00B050"/>
              </a:solidFill>
              <a:latin typeface="+mj-lt"/>
            </a:endParaRPr>
          </a:p>
          <a:p>
            <a:pPr marL="650875" lvl="1" indent="-285750" algn="just" defTabSz="731520" eaLnBrk="1" fontAlgn="auto" hangingPunct="1">
              <a:spcAft>
                <a:spcPts val="0"/>
              </a:spcAft>
              <a:buFont typeface="Arial" panose="020B0604020202020204" pitchFamily="34" charset="0"/>
              <a:buChar char="•"/>
              <a:defRPr/>
            </a:pPr>
            <a:r>
              <a:rPr lang="en-US" sz="1600" dirty="0">
                <a:solidFill>
                  <a:schemeClr val="tx1"/>
                </a:solidFill>
                <a:latin typeface="+mj-lt"/>
                <a:cs typeface="Arial" panose="020B0604020202020204" pitchFamily="34" charset="0"/>
              </a:rPr>
              <a:t>Set up </a:t>
            </a:r>
            <a:r>
              <a:rPr lang="en-US" sz="1600" dirty="0">
                <a:solidFill>
                  <a:srgbClr val="C00000"/>
                </a:solidFill>
                <a:latin typeface="+mj-lt"/>
                <a:cs typeface="Arial" panose="020B0604020202020204" pitchFamily="34" charset="0"/>
              </a:rPr>
              <a:t>voting compartment </a:t>
            </a:r>
            <a:r>
              <a:rPr lang="en-US" sz="1600" dirty="0">
                <a:solidFill>
                  <a:schemeClr val="tx1"/>
                </a:solidFill>
                <a:latin typeface="+mj-lt"/>
                <a:cs typeface="Arial" panose="020B0604020202020204" pitchFamily="34" charset="0"/>
              </a:rPr>
              <a:t>at the farthest corner which is </a:t>
            </a:r>
            <a:r>
              <a:rPr lang="en-US" sz="1600" dirty="0">
                <a:solidFill>
                  <a:srgbClr val="C00000"/>
                </a:solidFill>
                <a:latin typeface="+mj-lt"/>
                <a:cs typeface="Arial" panose="020B0604020202020204" pitchFamily="34" charset="0"/>
              </a:rPr>
              <a:t>secure &amp; secluded </a:t>
            </a:r>
            <a:r>
              <a:rPr lang="en-US" sz="1600" dirty="0">
                <a:solidFill>
                  <a:schemeClr val="tx1"/>
                </a:solidFill>
                <a:latin typeface="+mj-lt"/>
                <a:cs typeface="Arial" panose="020B0604020202020204" pitchFamily="34" charset="0"/>
              </a:rPr>
              <a:t>for </a:t>
            </a:r>
            <a:r>
              <a:rPr lang="en-US" sz="1600" b="1" dirty="0">
                <a:solidFill>
                  <a:srgbClr val="C00000"/>
                </a:solidFill>
                <a:latin typeface="+mj-lt"/>
                <a:cs typeface="Arial" panose="020B0604020202020204" pitchFamily="34" charset="0"/>
              </a:rPr>
              <a:t>maintenance of secrecy of voting </a:t>
            </a:r>
            <a:r>
              <a:rPr lang="en-US" sz="1600" dirty="0">
                <a:solidFill>
                  <a:schemeClr val="tx1"/>
                </a:solidFill>
                <a:latin typeface="+mj-lt"/>
                <a:cs typeface="Arial" panose="020B0604020202020204" pitchFamily="34" charset="0"/>
              </a:rPr>
              <a:t>and ensure it is properly lighted.</a:t>
            </a:r>
            <a:endParaRPr lang="en-US" sz="1600" dirty="0">
              <a:solidFill>
                <a:schemeClr val="tx1"/>
              </a:solidFill>
              <a:latin typeface="+mj-lt"/>
              <a:cs typeface="Arial" panose="020B0604020202020204" pitchFamily="34" charset="0"/>
            </a:endParaRPr>
          </a:p>
          <a:p>
            <a:pPr marL="650875" lvl="1" indent="-285750" algn="just" defTabSz="731520" eaLnBrk="1" fontAlgn="auto" hangingPunct="1">
              <a:spcAft>
                <a:spcPts val="0"/>
              </a:spcAft>
              <a:buFont typeface="Arial" panose="020B0604020202020204" pitchFamily="34" charset="0"/>
              <a:buChar char="•"/>
              <a:defRPr/>
            </a:pPr>
            <a:r>
              <a:rPr lang="en-US" sz="1600" dirty="0">
                <a:solidFill>
                  <a:schemeClr val="tx1"/>
                </a:solidFill>
                <a:latin typeface="+mj-lt"/>
                <a:cs typeface="Arial" panose="020B0604020202020204" pitchFamily="34" charset="0"/>
              </a:rPr>
              <a:t>The Voting compartment shall be made of </a:t>
            </a:r>
            <a:r>
              <a:rPr lang="en-IN" sz="1600" dirty="0">
                <a:solidFill>
                  <a:schemeClr val="tx1"/>
                </a:solidFill>
                <a:latin typeface="+mj-lt"/>
                <a:cs typeface="Arial" panose="020B0604020202020204" pitchFamily="34" charset="0"/>
              </a:rPr>
              <a:t>corrugated plastic sheet (flex-board) </a:t>
            </a:r>
            <a:r>
              <a:rPr lang="en-US" sz="1600" dirty="0">
                <a:solidFill>
                  <a:schemeClr val="tx1"/>
                </a:solidFill>
                <a:latin typeface="+mj-lt"/>
                <a:cs typeface="Arial" panose="020B0604020202020204" pitchFamily="34" charset="0"/>
              </a:rPr>
              <a:t>measuring </a:t>
            </a:r>
            <a:r>
              <a:rPr lang="en-US" sz="1600" dirty="0">
                <a:solidFill>
                  <a:srgbClr val="FF0000"/>
                </a:solidFill>
                <a:latin typeface="+mj-lt"/>
                <a:cs typeface="Arial" panose="020B0604020202020204" pitchFamily="34" charset="0"/>
              </a:rPr>
              <a:t>24“ X24" X 30</a:t>
            </a:r>
            <a:r>
              <a:rPr lang="en-US" sz="1600" dirty="0">
                <a:solidFill>
                  <a:schemeClr val="tx1"/>
                </a:solidFill>
                <a:latin typeface="+mj-lt"/>
                <a:cs typeface="Arial" panose="020B0604020202020204" pitchFamily="34" charset="0"/>
              </a:rPr>
              <a:t>" " and </a:t>
            </a:r>
            <a:r>
              <a:rPr lang="en-US" sz="1600" dirty="0">
                <a:solidFill>
                  <a:srgbClr val="C00000"/>
                </a:solidFill>
                <a:latin typeface="+mj-lt"/>
                <a:cs typeface="Arial" panose="020B0604020202020204" pitchFamily="34" charset="0"/>
              </a:rPr>
              <a:t>should not be placed near any window / door;</a:t>
            </a:r>
            <a:endParaRPr lang="en-US" sz="1600" dirty="0">
              <a:solidFill>
                <a:srgbClr val="C00000"/>
              </a:solidFill>
              <a:latin typeface="+mj-lt"/>
              <a:cs typeface="Arial" panose="020B0604020202020204" pitchFamily="34" charset="0"/>
            </a:endParaRPr>
          </a:p>
          <a:p>
            <a:pPr marL="650875" lvl="1" indent="-285750" algn="just" defTabSz="731520" eaLnBrk="1" fontAlgn="auto" hangingPunct="1">
              <a:spcAft>
                <a:spcPts val="0"/>
              </a:spcAft>
              <a:buFont typeface="Arial" panose="020B0604020202020204" pitchFamily="34" charset="0"/>
              <a:buChar char="•"/>
              <a:defRPr/>
            </a:pPr>
            <a:r>
              <a:rPr lang="en-US" sz="1600" dirty="0">
                <a:solidFill>
                  <a:srgbClr val="C00000"/>
                </a:solidFill>
                <a:latin typeface="+mj-lt"/>
                <a:cs typeface="Arial" panose="020B0604020202020204" pitchFamily="34" charset="0"/>
              </a:rPr>
              <a:t>CU &amp; BU of EVM &amp; VVPAT to be so positioned that Cable of EVM is not  placed on  the way of voters</a:t>
            </a:r>
            <a:endParaRPr lang="en-US" sz="1600" dirty="0">
              <a:solidFill>
                <a:srgbClr val="C00000"/>
              </a:solidFill>
              <a:latin typeface="+mj-lt"/>
              <a:cs typeface="Arial" panose="020B0604020202020204" pitchFamily="34" charset="0"/>
            </a:endParaRPr>
          </a:p>
          <a:p>
            <a:pPr algn="just"/>
            <a:endParaRPr lang="en-IN" sz="1600" dirty="0">
              <a:solidFill>
                <a:srgbClr val="FF0000"/>
              </a:solidFill>
            </a:endParaRPr>
          </a:p>
          <a:p>
            <a:pPr marL="285750" indent="-285750" algn="just">
              <a:buFont typeface="Arial" panose="020B0604020202020204" pitchFamily="34" charset="0"/>
              <a:buChar char="•"/>
            </a:pPr>
            <a:r>
              <a:rPr lang="en-IN" sz="1600" dirty="0">
                <a:solidFill>
                  <a:schemeClr val="tx1"/>
                </a:solidFill>
                <a:latin typeface="+mj-lt"/>
              </a:rPr>
              <a:t>After  making  proper connections  of the  BU,  CU  and  VVPA T,  the  connecting  wires  may  be  taped  to  the  leg  of the table  in  such  a  manner  that  the  wire  does  not  hang  in  the  air  so  that  the  load  of  hanging  wire does  not  impact  the  connecting  switch  of  the  BU  and  VVPAT  and  the  tape  is  also  easy  to remove  when  replacement  of units  (BU/CU/VVPAT)  are  required. </a:t>
            </a:r>
            <a:endParaRPr lang="en-IN" sz="1600" dirty="0">
              <a:solidFill>
                <a:schemeClr val="tx1"/>
              </a:solidFill>
              <a:latin typeface="+mj-lt"/>
            </a:endParaRPr>
          </a:p>
          <a:p>
            <a:pPr marL="285750" indent="-285750" algn="just">
              <a:buFont typeface="Arial" panose="020B0604020202020204" pitchFamily="34" charset="0"/>
              <a:buChar char="•"/>
            </a:pPr>
            <a:endParaRPr lang="en-US" sz="1600" dirty="0">
              <a:solidFill>
                <a:schemeClr val="tx1"/>
              </a:solidFill>
              <a:latin typeface="+mj-lt"/>
            </a:endParaRPr>
          </a:p>
          <a:p>
            <a:pPr marL="285750" indent="-285750" algn="just">
              <a:buFont typeface="Arial" panose="020B0604020202020204" pitchFamily="34" charset="0"/>
              <a:buChar char="•"/>
            </a:pPr>
            <a:r>
              <a:rPr lang="en-IN" sz="1600" dirty="0">
                <a:solidFill>
                  <a:schemeClr val="tx1"/>
                </a:solidFill>
                <a:latin typeface="+mj-lt"/>
              </a:rPr>
              <a:t>Accordingly,  one  transparent  tape  of  half  inch  width has to be provided to the  Presiding  Officers  for  the  aforementioned  purpose. Taping  shall  only  be  done  using </a:t>
            </a:r>
            <a:r>
              <a:rPr lang="en-IN" sz="1600" dirty="0">
                <a:solidFill>
                  <a:srgbClr val="FF0000"/>
                </a:solidFill>
                <a:latin typeface="+mj-lt"/>
              </a:rPr>
              <a:t>"TRANSPARENT  ADHESIVE  TAPE</a:t>
            </a:r>
            <a:r>
              <a:rPr lang="en-IN" sz="1600" dirty="0">
                <a:solidFill>
                  <a:schemeClr val="tx1"/>
                </a:solidFill>
                <a:latin typeface="+mj-lt"/>
              </a:rPr>
              <a:t>"  in  such  a  way  that  taping  does  not  affect  the visibility  of  the  connecting  wires  and  it  shall  be  removed  easily  when  replacement  of  units (BU/CU/VVPAT)  are  required.</a:t>
            </a:r>
            <a:endParaRPr lang="en-US" sz="1600" dirty="0">
              <a:solidFill>
                <a:schemeClr val="tx1"/>
              </a:solidFill>
              <a:latin typeface="+mj-lt"/>
              <a:cs typeface="Arial" panose="020B0604020202020204" pitchFamily="34"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7224738" cy="5181600"/>
          </a:xfrm>
        </p:spPr>
        <p:txBody>
          <a:bodyPr>
            <a:normAutofit/>
          </a:bodyPr>
          <a:lstStyle/>
          <a:p>
            <a:pPr marL="0" indent="0">
              <a:buNone/>
            </a:pPr>
            <a:endParaRPr lang="en-IN" sz="1100" b="1" dirty="0"/>
          </a:p>
          <a:p>
            <a:pPr marL="0" indent="0" algn="ctr">
              <a:buNone/>
            </a:pPr>
            <a:r>
              <a:rPr lang="en-IN" sz="2400" b="1" dirty="0">
                <a:solidFill>
                  <a:srgbClr val="0070C0"/>
                </a:solidFill>
              </a:rPr>
              <a:t>Suitable lighting in voting compartment:</a:t>
            </a:r>
            <a:endParaRPr lang="en-IN" sz="2400" b="1" dirty="0">
              <a:solidFill>
                <a:srgbClr val="0070C0"/>
              </a:solidFill>
            </a:endParaRPr>
          </a:p>
          <a:p>
            <a:endParaRPr lang="en-IN" sz="1800" b="1" i="1" dirty="0">
              <a:solidFill>
                <a:srgbClr val="0070C0"/>
              </a:solidFill>
            </a:endParaRPr>
          </a:p>
          <a:p>
            <a:r>
              <a:rPr lang="en-IN" sz="1800" b="1" dirty="0">
                <a:solidFill>
                  <a:srgbClr val="FF0000"/>
                </a:solidFill>
              </a:rPr>
              <a:t>Proper electricity arrangements </a:t>
            </a:r>
            <a:r>
              <a:rPr lang="en-IN" sz="1800" b="1" dirty="0"/>
              <a:t>should be made at the polling stations.</a:t>
            </a:r>
            <a:endParaRPr lang="en-IN" sz="1800" b="1" dirty="0"/>
          </a:p>
        </p:txBody>
      </p:sp>
      <p:sp>
        <p:nvSpPr>
          <p:cNvPr id="4" name="Rectangle 3"/>
          <p:cNvSpPr/>
          <p:nvPr/>
        </p:nvSpPr>
        <p:spPr>
          <a:xfrm>
            <a:off x="152400" y="1905000"/>
            <a:ext cx="7148538" cy="2862322"/>
          </a:xfrm>
          <a:prstGeom prst="rect">
            <a:avLst/>
          </a:prstGeom>
          <a:solidFill>
            <a:schemeClr val="bg1"/>
          </a:solidFill>
        </p:spPr>
        <p:txBody>
          <a:bodyPr wrap="square">
            <a:spAutoFit/>
          </a:bodyPr>
          <a:lstStyle/>
          <a:p>
            <a:pPr marL="285750" indent="-285750" algn="just">
              <a:buFont typeface="Arial" panose="020B0604020202020204" pitchFamily="34" charset="0"/>
              <a:buChar char="•"/>
            </a:pPr>
            <a:r>
              <a:rPr lang="en-IN" b="1" dirty="0">
                <a:solidFill>
                  <a:srgbClr val="FF0000"/>
                </a:solidFill>
                <a:latin typeface="+mj-lt"/>
              </a:rPr>
              <a:t>High voltage </a:t>
            </a:r>
            <a:r>
              <a:rPr lang="en-IN" b="1" dirty="0">
                <a:latin typeface="+mj-lt"/>
              </a:rPr>
              <a:t>incandescent bulbs/ tube-light should </a:t>
            </a:r>
            <a:r>
              <a:rPr lang="en-IN" b="1" dirty="0">
                <a:solidFill>
                  <a:srgbClr val="C00000"/>
                </a:solidFill>
                <a:latin typeface="+mj-lt"/>
              </a:rPr>
              <a:t>not</a:t>
            </a:r>
            <a:r>
              <a:rPr lang="en-IN" b="1" dirty="0">
                <a:latin typeface="+mj-lt"/>
              </a:rPr>
              <a:t> be placed over or front of the voting compartment. </a:t>
            </a:r>
            <a:endParaRPr lang="en-IN" b="1" dirty="0">
              <a:latin typeface="+mj-lt"/>
            </a:endParaRPr>
          </a:p>
          <a:p>
            <a:pPr marL="285750" indent="-285750" algn="just">
              <a:buFont typeface="Arial" panose="020B0604020202020204" pitchFamily="34" charset="0"/>
              <a:buChar char="•"/>
            </a:pPr>
            <a:endParaRPr lang="en-IN" b="1" dirty="0">
              <a:latin typeface="+mj-lt"/>
            </a:endParaRPr>
          </a:p>
          <a:p>
            <a:pPr marL="285750" indent="-285750" algn="just">
              <a:buFont typeface="Arial" panose="020B0604020202020204" pitchFamily="34" charset="0"/>
              <a:buChar char="•"/>
            </a:pPr>
            <a:r>
              <a:rPr lang="en-IN" b="1" dirty="0">
                <a:solidFill>
                  <a:srgbClr val="FF0000"/>
                </a:solidFill>
                <a:latin typeface="+mj-lt"/>
              </a:rPr>
              <a:t>Voting Compartment </a:t>
            </a:r>
            <a:r>
              <a:rPr lang="en-IN" b="1" dirty="0">
                <a:latin typeface="+mj-lt"/>
              </a:rPr>
              <a:t>should be placed in such a way that</a:t>
            </a:r>
            <a:endParaRPr lang="en-IN" b="1" dirty="0">
              <a:latin typeface="+mj-lt"/>
            </a:endParaRPr>
          </a:p>
          <a:p>
            <a:pPr algn="just"/>
            <a:endParaRPr lang="en-IN" b="1" dirty="0">
              <a:latin typeface="+mj-lt"/>
            </a:endParaRPr>
          </a:p>
          <a:p>
            <a:pPr marL="0" indent="0" algn="just">
              <a:buNone/>
            </a:pPr>
            <a:r>
              <a:rPr lang="en-IN" b="1" dirty="0">
                <a:latin typeface="+mj-lt"/>
              </a:rPr>
              <a:t>  (a) </a:t>
            </a:r>
            <a:r>
              <a:rPr lang="en-IN" b="1" dirty="0">
                <a:solidFill>
                  <a:srgbClr val="0000FF"/>
                </a:solidFill>
                <a:latin typeface="+mj-lt"/>
              </a:rPr>
              <a:t>sufficient light </a:t>
            </a:r>
            <a:r>
              <a:rPr lang="en-IN" b="1" dirty="0">
                <a:latin typeface="+mj-lt"/>
              </a:rPr>
              <a:t>is available inside the voting compartment.</a:t>
            </a:r>
            <a:endParaRPr lang="en-IN" b="1" dirty="0">
              <a:latin typeface="+mj-lt"/>
            </a:endParaRPr>
          </a:p>
          <a:p>
            <a:pPr marL="0" indent="0" algn="just">
              <a:buNone/>
            </a:pPr>
            <a:r>
              <a:rPr lang="en-IN" b="1" dirty="0">
                <a:latin typeface="+mj-lt"/>
              </a:rPr>
              <a:t>  (b) </a:t>
            </a:r>
            <a:r>
              <a:rPr lang="en-IN" b="1" dirty="0">
                <a:solidFill>
                  <a:srgbClr val="0000FF"/>
                </a:solidFill>
                <a:latin typeface="+mj-lt"/>
              </a:rPr>
              <a:t>no direct lighting </a:t>
            </a:r>
            <a:r>
              <a:rPr lang="en-IN" b="1" dirty="0">
                <a:latin typeface="+mj-lt"/>
              </a:rPr>
              <a:t>is placed over or in front of the voting compartment.</a:t>
            </a:r>
            <a:endParaRPr lang="en-IN" b="1" dirty="0">
              <a:latin typeface="+mj-lt"/>
            </a:endParaRPr>
          </a:p>
          <a:p>
            <a:pPr marL="0" indent="0" algn="just">
              <a:buNone/>
            </a:pPr>
            <a:r>
              <a:rPr lang="en-IN" b="1" dirty="0">
                <a:latin typeface="+mj-lt"/>
              </a:rPr>
              <a:t>  (c) </a:t>
            </a:r>
            <a:r>
              <a:rPr lang="en-IN" b="1" dirty="0">
                <a:solidFill>
                  <a:srgbClr val="0000FF"/>
                </a:solidFill>
                <a:latin typeface="+mj-lt"/>
              </a:rPr>
              <a:t>secrecy of voting </a:t>
            </a:r>
            <a:r>
              <a:rPr lang="en-IN" b="1" dirty="0">
                <a:latin typeface="+mj-lt"/>
              </a:rPr>
              <a:t>is not violated.</a:t>
            </a:r>
            <a:endParaRPr lang="en-IN" b="1" dirty="0">
              <a:latin typeface="+mj-lt"/>
            </a:endParaRPr>
          </a:p>
          <a:p>
            <a:pPr marL="0" indent="0" algn="just">
              <a:buNone/>
            </a:pPr>
            <a:r>
              <a:rPr lang="en-IN" b="1" dirty="0">
                <a:latin typeface="+mj-lt"/>
              </a:rPr>
              <a:t>  (d) voting compartment is not placed near the </a:t>
            </a:r>
            <a:r>
              <a:rPr lang="en-IN" b="1" dirty="0">
                <a:solidFill>
                  <a:srgbClr val="0000FF"/>
                </a:solidFill>
                <a:latin typeface="+mj-lt"/>
              </a:rPr>
              <a:t>window/door</a:t>
            </a:r>
            <a:r>
              <a:rPr lang="en-IN" b="1" dirty="0">
                <a:latin typeface="+mj-lt"/>
              </a:rPr>
              <a:t>.</a:t>
            </a:r>
            <a:endParaRPr lang="en-IN" b="1" dirty="0">
              <a:latin typeface="+mj-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1"/>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457200" y="381000"/>
            <a:ext cx="6248400" cy="646331"/>
          </a:xfrm>
          <a:prstGeom prst="rect">
            <a:avLst/>
          </a:prstGeom>
          <a:noFill/>
        </p:spPr>
        <p:txBody>
          <a:bodyPr wrap="square" rtlCol="0">
            <a:spAutoFit/>
          </a:bodyPr>
          <a:lstStyle/>
          <a:p>
            <a:pPr algn="ctr"/>
            <a:r>
              <a:rPr lang="en-US" sz="3600" b="1" dirty="0">
                <a:solidFill>
                  <a:srgbClr val="FF0000"/>
                </a:solidFill>
              </a:rPr>
              <a:t>Activities done on Poll Day</a:t>
            </a:r>
            <a:endParaRPr lang="en-US" sz="3600" b="1" dirty="0">
              <a:solidFill>
                <a:srgbClr val="FF0000"/>
              </a:solidFill>
            </a:endParaRPr>
          </a:p>
        </p:txBody>
      </p:sp>
      <p:sp>
        <p:nvSpPr>
          <p:cNvPr id="5" name="TextBox 4"/>
          <p:cNvSpPr txBox="1"/>
          <p:nvPr/>
        </p:nvSpPr>
        <p:spPr>
          <a:xfrm>
            <a:off x="2057400" y="1690255"/>
            <a:ext cx="5029200" cy="2949525"/>
          </a:xfrm>
          <a:prstGeom prst="rect">
            <a:avLst/>
          </a:prstGeom>
          <a:noFill/>
        </p:spPr>
        <p:txBody>
          <a:bodyPr wrap="square" rtlCol="0">
            <a:spAutoFit/>
          </a:bodyPr>
          <a:lstStyle/>
          <a:p>
            <a:pPr marL="342900" indent="-342900">
              <a:lnSpc>
                <a:spcPct val="150000"/>
              </a:lnSpc>
              <a:buAutoNum type="arabicPeriod"/>
            </a:pPr>
            <a:r>
              <a:rPr lang="en-US" b="1" dirty="0">
                <a:solidFill>
                  <a:srgbClr val="0070C0"/>
                </a:solidFill>
              </a:rPr>
              <a:t>Polling Agents</a:t>
            </a:r>
            <a:endParaRPr lang="en-US" b="1" dirty="0">
              <a:solidFill>
                <a:srgbClr val="0070C0"/>
              </a:solidFill>
            </a:endParaRPr>
          </a:p>
          <a:p>
            <a:pPr marL="342900" indent="-342900">
              <a:lnSpc>
                <a:spcPct val="150000"/>
              </a:lnSpc>
              <a:buAutoNum type="arabicPeriod"/>
            </a:pPr>
            <a:r>
              <a:rPr lang="en-US" b="1" dirty="0">
                <a:solidFill>
                  <a:srgbClr val="0070C0"/>
                </a:solidFill>
              </a:rPr>
              <a:t>Mock poll</a:t>
            </a:r>
            <a:endParaRPr lang="en-US" b="1" dirty="0">
              <a:solidFill>
                <a:srgbClr val="0070C0"/>
              </a:solidFill>
            </a:endParaRPr>
          </a:p>
          <a:p>
            <a:pPr marL="342900" indent="-342900">
              <a:lnSpc>
                <a:spcPct val="150000"/>
              </a:lnSpc>
              <a:buAutoNum type="arabicPeriod"/>
            </a:pPr>
            <a:r>
              <a:rPr lang="en-US" b="1" dirty="0" err="1">
                <a:solidFill>
                  <a:srgbClr val="0070C0"/>
                </a:solidFill>
              </a:rPr>
              <a:t>Pr.O’s</a:t>
            </a:r>
            <a:r>
              <a:rPr lang="en-US" b="1" dirty="0">
                <a:solidFill>
                  <a:srgbClr val="0070C0"/>
                </a:solidFill>
              </a:rPr>
              <a:t> Report</a:t>
            </a:r>
            <a:endParaRPr lang="en-US" b="1" dirty="0">
              <a:solidFill>
                <a:srgbClr val="0070C0"/>
              </a:solidFill>
            </a:endParaRPr>
          </a:p>
          <a:p>
            <a:pPr marL="342900" indent="-342900">
              <a:lnSpc>
                <a:spcPct val="150000"/>
              </a:lnSpc>
              <a:buAutoNum type="arabicPeriod"/>
            </a:pPr>
            <a:r>
              <a:rPr lang="en-US" b="1" dirty="0">
                <a:solidFill>
                  <a:srgbClr val="0070C0"/>
                </a:solidFill>
              </a:rPr>
              <a:t>Sealing after Mock poll</a:t>
            </a:r>
            <a:endParaRPr lang="en-US" b="1" dirty="0">
              <a:solidFill>
                <a:srgbClr val="0070C0"/>
              </a:solidFill>
            </a:endParaRPr>
          </a:p>
          <a:p>
            <a:pPr marL="342900" indent="-342900">
              <a:lnSpc>
                <a:spcPct val="150000"/>
              </a:lnSpc>
              <a:buAutoNum type="arabicPeriod"/>
            </a:pPr>
            <a:r>
              <a:rPr lang="en-US" b="1" dirty="0">
                <a:solidFill>
                  <a:srgbClr val="0070C0"/>
                </a:solidFill>
              </a:rPr>
              <a:t>Reserve identification</a:t>
            </a:r>
            <a:endParaRPr lang="en-US" b="1" dirty="0">
              <a:solidFill>
                <a:srgbClr val="0070C0"/>
              </a:solidFill>
            </a:endParaRPr>
          </a:p>
          <a:p>
            <a:pPr marL="342900" indent="-342900">
              <a:lnSpc>
                <a:spcPct val="150000"/>
              </a:lnSpc>
              <a:buAutoNum type="arabicPeriod"/>
            </a:pPr>
            <a:r>
              <a:rPr lang="en-US" b="1" dirty="0">
                <a:solidFill>
                  <a:srgbClr val="0070C0"/>
                </a:solidFill>
              </a:rPr>
              <a:t>CU powerpack change</a:t>
            </a:r>
            <a:endParaRPr lang="en-US" b="1" dirty="0">
              <a:solidFill>
                <a:srgbClr val="0070C0"/>
              </a:solidFill>
            </a:endParaRPr>
          </a:p>
          <a:p>
            <a:pPr marL="342900" indent="-342900">
              <a:lnSpc>
                <a:spcPct val="150000"/>
              </a:lnSpc>
              <a:buAutoNum type="arabicPeriod"/>
            </a:pPr>
            <a:endParaRPr lang="en-US" b="1" dirty="0">
              <a:solidFill>
                <a:srgbClr val="0070C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52400"/>
            <a:ext cx="6248400" cy="609600"/>
          </a:xfrm>
        </p:spPr>
        <p:txBody>
          <a:bodyPr rtlCol="0">
            <a:normAutofit/>
          </a:bodyPr>
          <a:lstStyle/>
          <a:p>
            <a:pPr defTabSz="731520" eaLnBrk="1" fontAlgn="auto" hangingPunct="1">
              <a:spcAft>
                <a:spcPts val="0"/>
              </a:spcAft>
              <a:defRPr/>
            </a:pPr>
            <a:r>
              <a:rPr lang="en-US" sz="1800" b="1" u="sng" dirty="0">
                <a:solidFill>
                  <a:schemeClr val="tx2">
                    <a:lumMod val="60000"/>
                    <a:lumOff val="40000"/>
                  </a:schemeClr>
                </a:solidFill>
              </a:rPr>
              <a:t> </a:t>
            </a:r>
            <a:r>
              <a:rPr lang="en-US" sz="2400" b="1" u="sng" dirty="0">
                <a:solidFill>
                  <a:srgbClr val="0070C0"/>
                </a:solidFill>
              </a:rPr>
              <a:t>Activities On the Day Of Poll: Preliminaries</a:t>
            </a:r>
            <a:endParaRPr lang="en-US" sz="2400" b="1" u="sng" dirty="0">
              <a:solidFill>
                <a:srgbClr val="0070C0"/>
              </a:solidFill>
            </a:endParaRPr>
          </a:p>
        </p:txBody>
      </p:sp>
      <p:sp>
        <p:nvSpPr>
          <p:cNvPr id="3" name="Subtitle 2"/>
          <p:cNvSpPr>
            <a:spLocks noGrp="1"/>
          </p:cNvSpPr>
          <p:nvPr>
            <p:ph type="subTitle" idx="1"/>
          </p:nvPr>
        </p:nvSpPr>
        <p:spPr>
          <a:xfrm>
            <a:off x="0" y="609600"/>
            <a:ext cx="7315200" cy="4876800"/>
          </a:xfrm>
        </p:spPr>
        <p:txBody>
          <a:bodyPr rtlCol="0">
            <a:noAutofit/>
          </a:bodyPr>
          <a:lstStyle/>
          <a:p>
            <a:pPr marL="285750" indent="-285750" algn="just" defTabSz="731520" eaLnBrk="1" fontAlgn="auto" hangingPunct="1">
              <a:spcAft>
                <a:spcPts val="0"/>
              </a:spcAft>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Start Preliminary Activities at least 90 minutes prior to the scheduled hours of Commencement of Poll </a:t>
            </a:r>
            <a:r>
              <a:rPr lang="en-US" sz="1600" dirty="0">
                <a:solidFill>
                  <a:srgbClr val="C00000"/>
                </a:solidFill>
                <a:latin typeface="Arial" panose="020B0604020202020204" pitchFamily="34" charset="0"/>
                <a:cs typeface="Arial" panose="020B0604020202020204" pitchFamily="34" charset="0"/>
              </a:rPr>
              <a:t>; </a:t>
            </a:r>
            <a:endParaRPr lang="en-US" sz="1600" dirty="0">
              <a:solidFill>
                <a:srgbClr val="C00000"/>
              </a:solidFill>
              <a:latin typeface="Arial" panose="020B0604020202020204" pitchFamily="34" charset="0"/>
              <a:cs typeface="Arial" panose="020B0604020202020204" pitchFamily="34" charset="0"/>
            </a:endParaRPr>
          </a:p>
          <a:p>
            <a:pPr marL="285750" indent="-285750" algn="just" defTabSz="731520" eaLnBrk="1" fontAlgn="auto" hangingPunct="1">
              <a:spcAft>
                <a:spcPts val="0"/>
              </a:spcAft>
              <a:buFont typeface="Arial" panose="020B0604020202020204" pitchFamily="34" charset="0"/>
              <a:buChar char="•"/>
              <a:defRPr/>
            </a:pPr>
            <a:endParaRPr lang="en-US" sz="1600" dirty="0">
              <a:solidFill>
                <a:schemeClr val="tx1"/>
              </a:solidFill>
              <a:latin typeface="Arial" panose="020B0604020202020204" pitchFamily="34" charset="0"/>
              <a:cs typeface="Arial" panose="020B0604020202020204" pitchFamily="34" charset="0"/>
            </a:endParaRPr>
          </a:p>
          <a:p>
            <a:pPr marL="285750" indent="-285750" algn="just" defTabSz="731520" eaLnBrk="1" fontAlgn="auto" hangingPunct="1">
              <a:spcAft>
                <a:spcPts val="0"/>
              </a:spcAft>
              <a:buFont typeface="Arial" panose="020B0604020202020204" pitchFamily="34" charset="0"/>
              <a:buChar char="•"/>
              <a:defRPr/>
            </a:pPr>
            <a:r>
              <a:rPr lang="en-US" sz="1600" dirty="0">
                <a:solidFill>
                  <a:srgbClr val="C00000"/>
                </a:solidFill>
                <a:latin typeface="Arial" panose="020B0604020202020204" pitchFamily="34" charset="0"/>
                <a:cs typeface="Arial" panose="020B0604020202020204" pitchFamily="34" charset="0"/>
              </a:rPr>
              <a:t>Display Photo Identity Cards. </a:t>
            </a:r>
            <a:endParaRPr lang="en-US" sz="1600" dirty="0">
              <a:solidFill>
                <a:srgbClr val="C00000"/>
              </a:solidFill>
              <a:latin typeface="Arial" panose="020B0604020202020204" pitchFamily="34" charset="0"/>
              <a:cs typeface="Arial" panose="020B0604020202020204" pitchFamily="34" charset="0"/>
            </a:endParaRPr>
          </a:p>
          <a:p>
            <a:pPr marL="285750" indent="-285750" algn="just" defTabSz="731520" eaLnBrk="1" fontAlgn="auto" hangingPunct="1">
              <a:spcAft>
                <a:spcPts val="0"/>
              </a:spcAft>
              <a:buFont typeface="Arial" panose="020B0604020202020204" pitchFamily="34" charset="0"/>
              <a:buChar char="•"/>
              <a:defRPr/>
            </a:pPr>
            <a:endParaRPr lang="en-US" sz="1600" dirty="0">
              <a:solidFill>
                <a:schemeClr val="tx1"/>
              </a:solidFill>
              <a:latin typeface="Arial" panose="020B0604020202020204" pitchFamily="34" charset="0"/>
              <a:cs typeface="Arial" panose="020B0604020202020204" pitchFamily="34" charset="0"/>
            </a:endParaRPr>
          </a:p>
          <a:p>
            <a:pPr marL="285750" indent="-285750" algn="just" defTabSz="731520" eaLnBrk="1" fontAlgn="auto" hangingPunct="1">
              <a:spcAft>
                <a:spcPts val="0"/>
              </a:spcAft>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Place the phials of indelible Ink carefully in order to avoid spilling over;</a:t>
            </a:r>
            <a:endParaRPr lang="en-US" sz="1600" dirty="0">
              <a:solidFill>
                <a:schemeClr val="tx1"/>
              </a:solidFill>
              <a:latin typeface="Arial" panose="020B0604020202020204" pitchFamily="34" charset="0"/>
              <a:cs typeface="Arial" panose="020B0604020202020204" pitchFamily="34" charset="0"/>
            </a:endParaRPr>
          </a:p>
          <a:p>
            <a:pPr marL="285750" indent="-285750" algn="just" defTabSz="731520" eaLnBrk="1" fontAlgn="auto" hangingPunct="1">
              <a:spcAft>
                <a:spcPts val="0"/>
              </a:spcAft>
              <a:buFont typeface="Arial" panose="020B0604020202020204" pitchFamily="34" charset="0"/>
              <a:buChar char="•"/>
              <a:defRPr/>
            </a:pPr>
            <a:endParaRPr lang="en-US" sz="1600" dirty="0">
              <a:solidFill>
                <a:schemeClr val="tx1"/>
              </a:solidFill>
              <a:latin typeface="Arial" panose="020B0604020202020204" pitchFamily="34" charset="0"/>
              <a:cs typeface="Arial" panose="020B0604020202020204" pitchFamily="34" charset="0"/>
            </a:endParaRPr>
          </a:p>
          <a:p>
            <a:pPr marL="285750" indent="-285750" algn="just" defTabSz="731520" eaLnBrk="1" fontAlgn="auto" hangingPunct="1">
              <a:spcAft>
                <a:spcPts val="0"/>
              </a:spcAft>
              <a:buFont typeface="Arial" panose="020B0604020202020204" pitchFamily="34" charset="0"/>
              <a:buChar char="•"/>
              <a:defRPr/>
            </a:pPr>
            <a:r>
              <a:rPr lang="en-US" sz="1600" dirty="0">
                <a:solidFill>
                  <a:srgbClr val="C00000"/>
                </a:solidFill>
                <a:latin typeface="Arial" panose="020B0604020202020204" pitchFamily="34" charset="0"/>
                <a:cs typeface="Arial" panose="020B0604020202020204" pitchFamily="34" charset="0"/>
              </a:rPr>
              <a:t>Also take note that other prerequisites namely EVM, copies of Photo Electoral Rolls, Voters’ Register(17 A), pass  for Polling Agents etc are firmly in place, along with Micro Observers and Digital Photographers, if so designated; </a:t>
            </a:r>
            <a:endParaRPr lang="en-US" sz="1600" dirty="0">
              <a:solidFill>
                <a:srgbClr val="C00000"/>
              </a:solidFill>
              <a:latin typeface="Arial" panose="020B0604020202020204" pitchFamily="34" charset="0"/>
              <a:cs typeface="Arial" panose="020B0604020202020204" pitchFamily="34" charset="0"/>
            </a:endParaRPr>
          </a:p>
          <a:p>
            <a:pPr marL="285750" indent="-285750" algn="just" defTabSz="731520" eaLnBrk="1" fontAlgn="auto" hangingPunct="1">
              <a:spcAft>
                <a:spcPts val="0"/>
              </a:spcAft>
              <a:buFont typeface="Arial" panose="020B0604020202020204" pitchFamily="34" charset="0"/>
              <a:buChar char="•"/>
              <a:defRPr/>
            </a:pPr>
            <a:endParaRPr lang="en-US" sz="1600" dirty="0">
              <a:solidFill>
                <a:schemeClr val="tx1"/>
              </a:solidFill>
              <a:latin typeface="Arial" panose="020B0604020202020204" pitchFamily="34" charset="0"/>
              <a:cs typeface="Arial" panose="020B0604020202020204" pitchFamily="34" charset="0"/>
            </a:endParaRPr>
          </a:p>
          <a:p>
            <a:pPr marL="285750" indent="-285750" algn="just" defTabSz="731520" eaLnBrk="1" fontAlgn="auto" hangingPunct="1">
              <a:spcAft>
                <a:spcPts val="0"/>
              </a:spcAft>
              <a:buFont typeface="Arial" panose="020B0604020202020204" pitchFamily="34" charset="0"/>
              <a:buChar char="•"/>
              <a:defRPr/>
            </a:pPr>
            <a:r>
              <a:rPr lang="en-US" sz="1600" dirty="0">
                <a:solidFill>
                  <a:schemeClr val="tx1"/>
                </a:solidFill>
                <a:latin typeface="Arial" panose="020B0604020202020204" pitchFamily="34" charset="0"/>
                <a:cs typeface="Arial" panose="020B0604020202020204" pitchFamily="34" charset="0"/>
              </a:rPr>
              <a:t>Allow Polling Agents enter Polling Stations. Verify signatures of Candidates/ Election Agents in the Appointment letters (Form 10) of the Polling Agents in reference to Specimen Signatures of Candidates/ Election Agents given  at the Distribution Centre. </a:t>
            </a:r>
            <a:endParaRPr lang="en-US" sz="1600" dirty="0">
              <a:solidFill>
                <a:schemeClr val="tx1"/>
              </a:solidFill>
              <a:latin typeface="Arial" panose="020B0604020202020204" pitchFamily="34" charset="0"/>
              <a:cs typeface="Arial" panose="020B0604020202020204" pitchFamily="34" charset="0"/>
            </a:endParaRPr>
          </a:p>
          <a:p>
            <a:pPr marL="285750" indent="-285750" algn="just" defTabSz="731520" eaLnBrk="1" fontAlgn="auto" hangingPunct="1">
              <a:spcAft>
                <a:spcPts val="0"/>
              </a:spcAft>
              <a:buFont typeface="Arial" panose="020B0604020202020204" pitchFamily="34" charset="0"/>
              <a:buChar char="•"/>
              <a:defRPr/>
            </a:pPr>
            <a:endParaRPr lang="en-US" sz="1800" dirty="0">
              <a:latin typeface="Candara" panose="020E0502030303020204" pitchFamily="34" charset="0"/>
            </a:endParaRPr>
          </a:p>
          <a:p>
            <a:pPr algn="just" defTabSz="731520" eaLnBrk="1" fontAlgn="auto" hangingPunct="1">
              <a:spcAft>
                <a:spcPts val="0"/>
              </a:spcAft>
              <a:buFont typeface="Wingdings 2" panose="05020102010507070707"/>
              <a:buNone/>
              <a:defRPr/>
            </a:pPr>
            <a:endParaRPr lang="en-US" sz="1800" dirty="0">
              <a:latin typeface="Candara" panose="020E0502030303020204" pitchFamily="34" charset="0"/>
            </a:endParaRPr>
          </a:p>
          <a:p>
            <a:pPr algn="just" defTabSz="731520" eaLnBrk="1" fontAlgn="auto" hangingPunct="1">
              <a:spcAft>
                <a:spcPts val="0"/>
              </a:spcAft>
              <a:buFont typeface="Wingdings 2" panose="05020102010507070707"/>
              <a:buNone/>
              <a:defRPr/>
            </a:pPr>
            <a:endParaRPr lang="en-US" sz="1800" dirty="0">
              <a:latin typeface="Candara" panose="020E0502030303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365125" y="381000"/>
            <a:ext cx="6584950" cy="4519613"/>
          </a:xfrm>
        </p:spPr>
        <p:txBody>
          <a:bodyPr/>
          <a:lstStyle/>
          <a:p>
            <a:pPr eaLnBrk="1" hangingPunct="1">
              <a:buFont typeface="Arial" panose="020B0604020202020204" pitchFamily="34" charset="0"/>
              <a:buNone/>
            </a:pPr>
            <a:r>
              <a:rPr lang="en-US" b="1" u="sng" dirty="0">
                <a:solidFill>
                  <a:srgbClr val="0070C0"/>
                </a:solidFill>
              </a:rPr>
              <a:t>Conditions for polling agent</a:t>
            </a:r>
            <a:endParaRPr lang="en-US" b="1" u="sng" dirty="0">
              <a:solidFill>
                <a:srgbClr val="0070C0"/>
              </a:solidFill>
            </a:endParaRPr>
          </a:p>
          <a:p>
            <a:pPr algn="just" eaLnBrk="1" hangingPunct="1"/>
            <a:r>
              <a:rPr lang="en-US" sz="2000" dirty="0"/>
              <a:t>Must be a voter of that </a:t>
            </a:r>
            <a:r>
              <a:rPr lang="en-US" sz="2000" dirty="0">
                <a:highlight>
                  <a:srgbClr val="FFFF00"/>
                </a:highlight>
              </a:rPr>
              <a:t>Assembly Constituency</a:t>
            </a:r>
            <a:r>
              <a:rPr lang="en-US" sz="2000" dirty="0"/>
              <a:t>.</a:t>
            </a:r>
            <a:endParaRPr lang="en-US" sz="2000" dirty="0"/>
          </a:p>
          <a:p>
            <a:pPr algn="just" eaLnBrk="1" hangingPunct="1"/>
            <a:r>
              <a:rPr lang="en-US" sz="2000" dirty="0"/>
              <a:t>Must be appointed by the candidate/election agent through prescribed form ( </a:t>
            </a:r>
            <a:r>
              <a:rPr lang="en-US" sz="2000" dirty="0">
                <a:solidFill>
                  <a:srgbClr val="C00000"/>
                </a:solidFill>
              </a:rPr>
              <a:t>Form no 10</a:t>
            </a:r>
            <a:r>
              <a:rPr lang="en-US" sz="2000" dirty="0"/>
              <a:t>) only.</a:t>
            </a:r>
            <a:endParaRPr lang="en-US" sz="2000" dirty="0"/>
          </a:p>
          <a:p>
            <a:pPr algn="just" eaLnBrk="1" hangingPunct="1"/>
            <a:r>
              <a:rPr lang="en-US" sz="2000" dirty="0"/>
              <a:t>Seating  arrangement to follow the sequence of candidates belonging to national </a:t>
            </a:r>
            <a:r>
              <a:rPr lang="en-US" sz="2000" dirty="0" err="1"/>
              <a:t>recognised</a:t>
            </a:r>
            <a:r>
              <a:rPr lang="en-US" sz="2000" dirty="0"/>
              <a:t> /state  </a:t>
            </a:r>
            <a:r>
              <a:rPr lang="en-US" sz="2000" dirty="0" err="1"/>
              <a:t>recognised</a:t>
            </a:r>
            <a:r>
              <a:rPr lang="en-US" sz="2000" dirty="0"/>
              <a:t> /registered/independent </a:t>
            </a:r>
            <a:endParaRPr lang="en-US" sz="2000" dirty="0"/>
          </a:p>
          <a:p>
            <a:pPr algn="just" eaLnBrk="1" hangingPunct="1"/>
            <a:r>
              <a:rPr lang="en-US" sz="2000" dirty="0">
                <a:solidFill>
                  <a:srgbClr val="C00000"/>
                </a:solidFill>
              </a:rPr>
              <a:t>Two relievers </a:t>
            </a:r>
            <a:r>
              <a:rPr lang="en-US" sz="2000" dirty="0"/>
              <a:t>may also be engaged in like manner, their movement to be controlled through issuance of Gate Passes and due signature on </a:t>
            </a:r>
            <a:r>
              <a:rPr lang="en-US" sz="2000" dirty="0">
                <a:solidFill>
                  <a:srgbClr val="FF0000"/>
                </a:solidFill>
              </a:rPr>
              <a:t>Movement Sheet.</a:t>
            </a:r>
            <a:endParaRPr lang="en-US" sz="2000" dirty="0">
              <a:solidFill>
                <a:srgbClr val="FF0000"/>
              </a:solidFill>
            </a:endParaRPr>
          </a:p>
          <a:p>
            <a:pPr algn="just" eaLnBrk="1" hangingPunct="1"/>
            <a:r>
              <a:rPr lang="en-US" sz="2000" dirty="0">
                <a:solidFill>
                  <a:srgbClr val="C00000"/>
                </a:solidFill>
              </a:rPr>
              <a:t>One polling agent </a:t>
            </a:r>
            <a:r>
              <a:rPr lang="en-US" sz="2000" dirty="0"/>
              <a:t>to remain seated </a:t>
            </a:r>
            <a:r>
              <a:rPr lang="en-US" sz="2000" dirty="0">
                <a:solidFill>
                  <a:srgbClr val="C00000"/>
                </a:solidFill>
              </a:rPr>
              <a:t>in the polling station at a time</a:t>
            </a:r>
            <a:r>
              <a:rPr lang="en-US" sz="2000" dirty="0"/>
              <a:t>.</a:t>
            </a:r>
            <a:endParaRPr lang="en-US" sz="2000" dirty="0"/>
          </a:p>
          <a:p>
            <a:pPr algn="just" eaLnBrk="1" hangingPunct="1"/>
            <a:r>
              <a:rPr lang="en-US" sz="2000" dirty="0">
                <a:solidFill>
                  <a:srgbClr val="C00000"/>
                </a:solidFill>
              </a:rPr>
              <a:t>Substitution  of reliever is  not allowed after 3 pm .</a:t>
            </a:r>
            <a:endParaRPr lang="en-US" sz="2000" dirty="0">
              <a:solidFill>
                <a:srgbClr val="C00000"/>
              </a:solidFill>
            </a:endParaRPr>
          </a:p>
          <a:p>
            <a:pPr eaLnBrk="1" hangingPunct="1"/>
            <a:endParaRPr lang="en-US" sz="1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6934200" cy="4306888"/>
          </a:xfrm>
        </p:spPr>
        <p:txBody>
          <a:bodyPr/>
          <a:lstStyle/>
          <a:p>
            <a:pPr algn="just"/>
            <a:r>
              <a:rPr lang="en-US" sz="2000" dirty="0"/>
              <a:t>Ministers/ MPs/ MLAs/ persons to whom security cover is given, cannot become election/polling/ counting agents: he is not allowed to relinquish security cover to become agents;</a:t>
            </a:r>
            <a:endParaRPr lang="en-US" sz="2000" dirty="0"/>
          </a:p>
          <a:p>
            <a:pPr algn="just"/>
            <a:endParaRPr lang="en-US" sz="2000" dirty="0">
              <a:solidFill>
                <a:srgbClr val="C00000"/>
              </a:solidFill>
            </a:endParaRPr>
          </a:p>
          <a:p>
            <a:pPr algn="just" eaLnBrk="1" hangingPunct="1"/>
            <a:r>
              <a:rPr lang="en-US" sz="2000" b="1" dirty="0">
                <a:solidFill>
                  <a:srgbClr val="C00000"/>
                </a:solidFill>
              </a:rPr>
              <a:t>Copy of the electoral roll as marked by the polling agents can not be taken outside the polling station</a:t>
            </a:r>
            <a:r>
              <a:rPr lang="en-US" sz="2000" dirty="0">
                <a:solidFill>
                  <a:srgbClr val="C00000"/>
                </a:solidFill>
              </a:rPr>
              <a:t>.</a:t>
            </a:r>
            <a:endParaRPr lang="en-US" sz="2000" dirty="0">
              <a:solidFill>
                <a:srgbClr val="C00000"/>
              </a:solidFill>
            </a:endParaRPr>
          </a:p>
          <a:p>
            <a:pPr algn="just" eaLnBrk="1" hangingPunct="1"/>
            <a:endParaRPr lang="en-US" sz="700" dirty="0">
              <a:solidFill>
                <a:srgbClr val="C00000"/>
              </a:solidFill>
            </a:endParaRPr>
          </a:p>
          <a:p>
            <a:pPr algn="just" eaLnBrk="1" hangingPunct="1"/>
            <a:r>
              <a:rPr lang="en-IN" sz="2000" dirty="0"/>
              <a:t>Under no circumstances, the agents can be allowed to send slips outside indicating the Serial Numbers of the voters who have voted or not voted. </a:t>
            </a:r>
            <a:endParaRPr lang="en-US" sz="2000" dirty="0"/>
          </a:p>
          <a:p>
            <a:pPr algn="just" eaLnBrk="1" hangingPunct="1"/>
            <a:endParaRPr lang="en-US" sz="2000" dirty="0"/>
          </a:p>
          <a:p>
            <a:pPr algn="just" eaLnBrk="1" hangingPunct="1"/>
            <a:r>
              <a:rPr lang="en-US" sz="2000" dirty="0">
                <a:solidFill>
                  <a:srgbClr val="C00000"/>
                </a:solidFill>
              </a:rPr>
              <a:t>Can display a badge showing the name of the candidate only.</a:t>
            </a:r>
            <a:endParaRPr lang="en-US" sz="2000" dirty="0">
              <a:solidFill>
                <a:srgbClr val="C00000"/>
              </a:solidFill>
            </a:endParaRPr>
          </a:p>
          <a:p>
            <a:endParaRPr lang="en-US" sz="2800" dirty="0">
              <a:solidFill>
                <a:srgbClr val="C00000"/>
              </a:solidFill>
            </a:endParaRPr>
          </a:p>
          <a:p>
            <a:endParaRPr lang="en-IN"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89" y="0"/>
            <a:ext cx="6933876" cy="364584"/>
          </a:xfrm>
        </p:spPr>
        <p:txBody>
          <a:bodyPr/>
          <a:lstStyle/>
          <a:p>
            <a:r>
              <a:rPr lang="en-IN" sz="2240" dirty="0" smtClean="0">
                <a:solidFill>
                  <a:srgbClr val="00B0F0"/>
                </a:solidFill>
              </a:rPr>
              <a:t>New packet arrangement for RC</a:t>
            </a:r>
            <a:endParaRPr lang="en-IN" sz="2240" dirty="0">
              <a:solidFill>
                <a:srgbClr val="00B0F0"/>
              </a:solidFill>
            </a:endParaRPr>
          </a:p>
        </p:txBody>
      </p:sp>
      <p:graphicFrame>
        <p:nvGraphicFramePr>
          <p:cNvPr id="4" name="Table 3"/>
          <p:cNvGraphicFramePr>
            <a:graphicFrameLocks noGrp="1"/>
          </p:cNvGraphicFramePr>
          <p:nvPr/>
        </p:nvGraphicFramePr>
        <p:xfrm>
          <a:off x="167316" y="364584"/>
          <a:ext cx="6957060" cy="4584065"/>
        </p:xfrm>
        <a:graphic>
          <a:graphicData uri="http://schemas.openxmlformats.org/drawingml/2006/table">
            <a:tbl>
              <a:tblPr firstRow="1" bandRow="1">
                <a:tableStyleId>{5C22544A-7EE6-4342-B048-85BDC9FD1C3A}</a:tableStyleId>
              </a:tblPr>
              <a:tblGrid>
                <a:gridCol w="669290"/>
                <a:gridCol w="661670"/>
                <a:gridCol w="1758950"/>
                <a:gridCol w="739140"/>
                <a:gridCol w="3128010"/>
              </a:tblGrid>
              <a:tr h="286385">
                <a:tc>
                  <a:txBody>
                    <a:bodyPr/>
                    <a:lstStyle/>
                    <a:p>
                      <a:pPr algn="ctr"/>
                      <a:r>
                        <a:rPr lang="en-IN" sz="1120" dirty="0" smtClean="0"/>
                        <a:t>Packet</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120" dirty="0" smtClean="0"/>
                        <a:t>Colour</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120" dirty="0" smtClean="0"/>
                        <a:t>Name of packet</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120" dirty="0" smtClean="0"/>
                        <a:t>Item no</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120" dirty="0" smtClean="0"/>
                        <a:t>Content</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9745">
                <a:tc>
                  <a:txBody>
                    <a:bodyPr/>
                    <a:lstStyle/>
                    <a:p>
                      <a:pPr algn="ctr"/>
                      <a:r>
                        <a:rPr lang="en-IN" sz="1120" dirty="0" smtClean="0"/>
                        <a:t>1st</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White</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20" dirty="0" smtClean="0"/>
                        <a:t>EVM Papers</a:t>
                      </a:r>
                      <a:endParaRPr lang="en-US" sz="1120" dirty="0" smtClean="0"/>
                    </a:p>
                    <a:p>
                      <a:pPr algn="ct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3</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17C, </a:t>
                      </a:r>
                      <a:r>
                        <a:rPr lang="en-IN" sz="1120" dirty="0" err="1" smtClean="0"/>
                        <a:t>Pr.O</a:t>
                      </a:r>
                      <a:r>
                        <a:rPr lang="en-IN" sz="1120" dirty="0" smtClean="0"/>
                        <a:t> report</a:t>
                      </a:r>
                      <a:r>
                        <a:rPr lang="en-IN" sz="1120" baseline="0" dirty="0" smtClean="0"/>
                        <a:t> I,II,III and envelop with Mock poll slip</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7020">
                <a:tc>
                  <a:txBody>
                    <a:bodyPr/>
                    <a:lstStyle/>
                    <a:p>
                      <a:pPr algn="ctr"/>
                      <a:r>
                        <a:rPr lang="en-IN" sz="1120" dirty="0" smtClean="0"/>
                        <a:t>2nd</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White</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SCRUTINYCOVER</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4</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err="1" smtClean="0"/>
                        <a:t>Pr.O</a:t>
                      </a:r>
                      <a:r>
                        <a:rPr lang="en-IN" sz="1120" dirty="0" smtClean="0"/>
                        <a:t> diary, 17A, 14A, Visit sheet</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3105">
                <a:tc>
                  <a:txBody>
                    <a:bodyPr/>
                    <a:lstStyle/>
                    <a:p>
                      <a:pPr algn="ctr"/>
                      <a:r>
                        <a:rPr lang="en-IN" sz="1120" dirty="0" smtClean="0"/>
                        <a:t>3rd</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White</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40" dirty="0" smtClean="0">
                          <a:solidFill>
                            <a:prstClr val="black"/>
                          </a:solidFill>
                          <a:latin typeface="Arial" panose="020B0604020202020204" pitchFamily="34" charset="0"/>
                        </a:rPr>
                        <a:t>STATUTORY COVERS</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5</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Marked</a:t>
                      </a:r>
                      <a:r>
                        <a:rPr lang="en-IN" sz="1120" baseline="0" dirty="0" smtClean="0"/>
                        <a:t> copy, Voter’s slip, used tender ballot &amp;17B, unused tender ballot, Form 14</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53185">
                <a:tc>
                  <a:txBody>
                    <a:bodyPr/>
                    <a:lstStyle/>
                    <a:p>
                      <a:pPr algn="ctr"/>
                      <a:r>
                        <a:rPr lang="en-IN" sz="1120" dirty="0" smtClean="0"/>
                        <a:t>4th</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Yellow</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40" dirty="0" smtClean="0">
                          <a:solidFill>
                            <a:prstClr val="black"/>
                          </a:solidFill>
                          <a:latin typeface="Arial" panose="020B0604020202020204" pitchFamily="34" charset="0"/>
                        </a:rPr>
                        <a:t>NON-STATUTORY COVERS</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11</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Working copy, Form 10, EDC, </a:t>
                      </a:r>
                      <a:r>
                        <a:rPr lang="en-IN" sz="1120" dirty="0" err="1" smtClean="0"/>
                        <a:t>Pr.O</a:t>
                      </a:r>
                      <a:r>
                        <a:rPr lang="en-IN" sz="1120" dirty="0" smtClean="0"/>
                        <a:t> declaration, receipt book &amp;</a:t>
                      </a:r>
                      <a:r>
                        <a:rPr lang="en-IN" sz="1120" baseline="0" dirty="0" smtClean="0"/>
                        <a:t> cash, unused and damaged paper seals and special tags, unused voter’s slip, under age declaration &amp; list, 49MA, ASD declaration, letter to SHO</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31520">
                <a:tc>
                  <a:txBody>
                    <a:bodyPr/>
                    <a:lstStyle/>
                    <a:p>
                      <a:pPr algn="ctr"/>
                      <a:r>
                        <a:rPr lang="en-IN" sz="1120" dirty="0" smtClean="0"/>
                        <a:t>5th</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Brown</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40" dirty="0" smtClean="0">
                          <a:solidFill>
                            <a:prstClr val="black"/>
                          </a:solidFill>
                          <a:latin typeface="Arial" panose="020B0604020202020204" pitchFamily="34" charset="0"/>
                        </a:rPr>
                        <a:t>as HANDBOOK/MANUAL etc.</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3+</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Handbook, instructions- checklist, do’s &amp; don’ts</a:t>
                      </a:r>
                      <a:r>
                        <a:rPr lang="en-IN" sz="1120" baseline="0" dirty="0" smtClean="0"/>
                        <a:t> </a:t>
                      </a:r>
                      <a:r>
                        <a:rPr lang="en-IN" sz="1120" baseline="0" dirty="0" err="1" smtClean="0"/>
                        <a:t>etc</a:t>
                      </a:r>
                      <a:endParaRPr lang="en-IN" sz="1120" baseline="0" dirty="0" smtClean="0"/>
                    </a:p>
                    <a:p>
                      <a:pPr algn="ctr"/>
                      <a:r>
                        <a:rPr lang="en-IN" sz="1120" baseline="0" dirty="0" smtClean="0"/>
                        <a:t>Indelible ink, stamp pad</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13105">
                <a:tc>
                  <a:txBody>
                    <a:bodyPr/>
                    <a:lstStyle/>
                    <a:p>
                      <a:pPr algn="ctr"/>
                      <a:r>
                        <a:rPr lang="en-IN" sz="1120" dirty="0" smtClean="0"/>
                        <a:t>6th</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Blue</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40" dirty="0" smtClean="0">
                          <a:solidFill>
                            <a:prstClr val="black"/>
                          </a:solidFill>
                          <a:latin typeface="Arial" panose="020B0604020202020204" pitchFamily="34" charset="0"/>
                        </a:rPr>
                        <a:t>OTHER MATERIALS</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5+</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20" dirty="0" smtClean="0"/>
                        <a:t>Candidate</a:t>
                      </a:r>
                      <a:r>
                        <a:rPr lang="en-IN" sz="1120" baseline="0" dirty="0" smtClean="0"/>
                        <a:t> information booklet, unused forms, Metal seal, Arrow cross mark, Cup of indelible ink</a:t>
                      </a:r>
                      <a:endParaRPr lang="en-IN" sz="1120" dirty="0"/>
                    </a:p>
                  </a:txBody>
                  <a:tcPr marL="73152" marR="73152" marT="36576" marB="365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ctangle 4"/>
          <p:cNvSpPr/>
          <p:nvPr/>
        </p:nvSpPr>
        <p:spPr>
          <a:xfrm>
            <a:off x="93386" y="5018580"/>
            <a:ext cx="7019479" cy="485140"/>
          </a:xfrm>
          <a:prstGeom prst="rect">
            <a:avLst/>
          </a:prstGeom>
          <a:solidFill>
            <a:srgbClr val="00B050"/>
          </a:solidFill>
        </p:spPr>
        <p:txBody>
          <a:bodyPr wrap="square">
            <a:spAutoFit/>
          </a:bodyPr>
          <a:lstStyle/>
          <a:p>
            <a:pPr algn="just"/>
            <a:r>
              <a:rPr lang="en-US" sz="1280" i="1" dirty="0"/>
              <a:t>All remaining stationery items should be placed back in the respective transparent Cardboard/Carton containers and submitted at the Receipt Center.</a:t>
            </a:r>
            <a:endParaRPr lang="en-US" sz="1280" i="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65125" y="76200"/>
            <a:ext cx="6584950" cy="457200"/>
          </a:xfr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b="1" dirty="0">
                <a:solidFill>
                  <a:srgbClr val="FF0000"/>
                </a:solidFill>
              </a:rPr>
              <a:t>Mock Poll</a:t>
            </a:r>
            <a:endParaRPr lang="en-US" b="1" dirty="0">
              <a:solidFill>
                <a:srgbClr val="FF0000"/>
              </a:solidFill>
            </a:endParaRPr>
          </a:p>
        </p:txBody>
      </p:sp>
      <p:sp>
        <p:nvSpPr>
          <p:cNvPr id="33795" name="Content Placeholder 2"/>
          <p:cNvSpPr>
            <a:spLocks noGrp="1"/>
          </p:cNvSpPr>
          <p:nvPr>
            <p:ph idx="1"/>
          </p:nvPr>
        </p:nvSpPr>
        <p:spPr>
          <a:xfrm>
            <a:off x="152400" y="742936"/>
            <a:ext cx="7010399" cy="4214842"/>
          </a:xfrm>
        </p:spPr>
        <p:txBody>
          <a:bodyPr/>
          <a:lstStyle/>
          <a:p>
            <a:pPr marL="0" indent="0" algn="just"/>
            <a:r>
              <a:rPr lang="en-US" sz="1600" dirty="0">
                <a:solidFill>
                  <a:srgbClr val="C00000"/>
                </a:solidFill>
              </a:rPr>
              <a:t>Should start  </a:t>
            </a:r>
            <a:r>
              <a:rPr lang="en-US" sz="1600" b="1" dirty="0">
                <a:solidFill>
                  <a:srgbClr val="C00000"/>
                </a:solidFill>
              </a:rPr>
              <a:t>90 minutes </a:t>
            </a:r>
            <a:r>
              <a:rPr lang="en-US" sz="1600" dirty="0">
                <a:solidFill>
                  <a:srgbClr val="C00000"/>
                </a:solidFill>
              </a:rPr>
              <a:t>prior to the poll</a:t>
            </a:r>
            <a:r>
              <a:rPr lang="en-US" sz="1600" dirty="0"/>
              <a:t>.</a:t>
            </a:r>
            <a:endParaRPr lang="en-US" sz="1600" dirty="0"/>
          </a:p>
          <a:p>
            <a:pPr marL="0" indent="0" algn="just">
              <a:buFont typeface="Arial" panose="020B0604020202020204" pitchFamily="34" charset="0"/>
              <a:buNone/>
            </a:pPr>
            <a:endParaRPr lang="en-US" sz="1600" dirty="0"/>
          </a:p>
          <a:p>
            <a:pPr marL="0" indent="0" algn="just" eaLnBrk="1" hangingPunct="1"/>
            <a:r>
              <a:rPr lang="en-US" sz="1600" dirty="0"/>
              <a:t>If no polling agent arrives or only one agent is present wait for 15 min. If none else appears even after that, mock poll to be started.  In such cases the matter is to be recorded in the mock poll certificate to be prepared after mock poll.</a:t>
            </a:r>
            <a:endParaRPr lang="en-US" sz="1600" dirty="0"/>
          </a:p>
          <a:p>
            <a:pPr marL="0" indent="0" algn="just" eaLnBrk="1" hangingPunct="1"/>
            <a:endParaRPr lang="en-US" sz="1600" dirty="0"/>
          </a:p>
          <a:p>
            <a:pPr marL="0" indent="0" algn="just" eaLnBrk="1" hangingPunct="1"/>
            <a:r>
              <a:rPr lang="en-US" sz="1600" dirty="0"/>
              <a:t>Connect BU with VVPAT and VVPAT with CU. </a:t>
            </a:r>
            <a:endParaRPr lang="en-US" sz="1600" dirty="0"/>
          </a:p>
          <a:p>
            <a:pPr marL="0" indent="0" algn="just" eaLnBrk="1" hangingPunct="1"/>
            <a:r>
              <a:rPr lang="en-US" sz="1600" b="1" dirty="0">
                <a:solidFill>
                  <a:srgbClr val="C00000"/>
                </a:solidFill>
              </a:rPr>
              <a:t>BU, VVPAT and CU to be placed in the same position as will be done during poll.</a:t>
            </a:r>
            <a:endParaRPr lang="en-US" sz="1600" dirty="0"/>
          </a:p>
          <a:p>
            <a:pPr marL="0" indent="0" algn="just" eaLnBrk="1" hangingPunct="1"/>
            <a:r>
              <a:rPr lang="en-US" sz="1600" dirty="0"/>
              <a:t>Put paper roll knob of VVPAT in vertical (unlocked) position</a:t>
            </a:r>
            <a:endParaRPr lang="en-US" sz="1600" dirty="0"/>
          </a:p>
          <a:p>
            <a:pPr marL="0" indent="0" algn="just" eaLnBrk="1" hangingPunct="1"/>
            <a:r>
              <a:rPr lang="en-US" sz="1600" dirty="0"/>
              <a:t>Switch ON the CU. </a:t>
            </a:r>
            <a:endParaRPr lang="en-US" sz="1600" dirty="0"/>
          </a:p>
          <a:p>
            <a:pPr marL="0" indent="0" algn="just" eaLnBrk="1" hangingPunct="1"/>
            <a:r>
              <a:rPr lang="en-US" sz="1600" dirty="0">
                <a:solidFill>
                  <a:srgbClr val="C00000"/>
                </a:solidFill>
              </a:rPr>
              <a:t>Press TOTAL button </a:t>
            </a:r>
            <a:r>
              <a:rPr lang="en-US" sz="1600" dirty="0"/>
              <a:t>and show that no vote is recorded in EVM</a:t>
            </a:r>
            <a:endParaRPr lang="en-US" sz="1600" dirty="0"/>
          </a:p>
          <a:p>
            <a:pPr marL="0" indent="0" algn="just" eaLnBrk="1" hangingPunct="1"/>
            <a:r>
              <a:rPr lang="en-US" sz="1600" dirty="0">
                <a:solidFill>
                  <a:srgbClr val="C00000"/>
                </a:solidFill>
              </a:rPr>
              <a:t>Press BALLOT button </a:t>
            </a:r>
            <a:r>
              <a:rPr lang="en-US" sz="1600" dirty="0"/>
              <a:t>and ask any polling agent to press his candidate’s button in BU</a:t>
            </a:r>
            <a:endParaRPr lang="en-US" sz="1600" dirty="0"/>
          </a:p>
          <a:p>
            <a:pPr marL="0" indent="0" algn="just" eaLnBrk="1" hangingPunct="1"/>
            <a:r>
              <a:rPr lang="en-US" sz="1600" dirty="0">
                <a:solidFill>
                  <a:srgbClr val="C00000"/>
                </a:solidFill>
              </a:rPr>
              <a:t>At least  50 votes </a:t>
            </a:r>
            <a:r>
              <a:rPr lang="en-US" sz="1600" dirty="0"/>
              <a:t>in total and </a:t>
            </a:r>
            <a:r>
              <a:rPr lang="en-US" sz="1600" b="1" dirty="0">
                <a:solidFill>
                  <a:srgbClr val="C00000"/>
                </a:solidFill>
              </a:rPr>
              <a:t>1 vote </a:t>
            </a:r>
            <a:r>
              <a:rPr lang="en-US" sz="1600" dirty="0">
                <a:solidFill>
                  <a:srgbClr val="C00000"/>
                </a:solidFill>
              </a:rPr>
              <a:t>shall be cast against all </a:t>
            </a:r>
            <a:r>
              <a:rPr lang="en-US" sz="1600" dirty="0"/>
              <a:t>buttons </a:t>
            </a:r>
            <a:r>
              <a:rPr lang="en-US" sz="1600" dirty="0">
                <a:solidFill>
                  <a:srgbClr val="C00000"/>
                </a:solidFill>
              </a:rPr>
              <a:t>including NOTA</a:t>
            </a:r>
            <a:r>
              <a:rPr lang="en-US" sz="1600" dirty="0"/>
              <a:t> and record maintained.</a:t>
            </a:r>
            <a:endParaRPr lang="en-US" sz="1600" dirty="0"/>
          </a:p>
          <a:p>
            <a:pPr marL="0" indent="0" algn="just"/>
            <a:endParaRPr lang="en-US" sz="1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228600" y="314308"/>
            <a:ext cx="6858024" cy="1714496"/>
          </a:xfrm>
        </p:spPr>
        <p:txBody>
          <a:bodyPr/>
          <a:lstStyle/>
          <a:p>
            <a:pPr eaLnBrk="1" hangingPunct="1">
              <a:lnSpc>
                <a:spcPct val="80000"/>
              </a:lnSpc>
            </a:pPr>
            <a:endParaRPr lang="en-US" sz="800" dirty="0"/>
          </a:p>
          <a:p>
            <a:pPr eaLnBrk="1" hangingPunct="1">
              <a:lnSpc>
                <a:spcPct val="80000"/>
              </a:lnSpc>
            </a:pPr>
            <a:r>
              <a:rPr lang="en-US" sz="2000" b="1" dirty="0">
                <a:solidFill>
                  <a:srgbClr val="C00000"/>
                </a:solidFill>
              </a:rPr>
              <a:t>Press CLOSE Button </a:t>
            </a:r>
            <a:r>
              <a:rPr lang="en-US" sz="1800" dirty="0"/>
              <a:t>At the end of casting votes in Mock Poll, </a:t>
            </a:r>
            <a:endParaRPr lang="en-US" sz="1800" dirty="0"/>
          </a:p>
          <a:p>
            <a:pPr eaLnBrk="1" hangingPunct="1">
              <a:lnSpc>
                <a:spcPct val="80000"/>
              </a:lnSpc>
            </a:pPr>
            <a:endParaRPr lang="en-US" sz="800" dirty="0"/>
          </a:p>
          <a:p>
            <a:pPr eaLnBrk="1" hangingPunct="1">
              <a:lnSpc>
                <a:spcPct val="80000"/>
              </a:lnSpc>
            </a:pPr>
            <a:r>
              <a:rPr lang="en-US" sz="2000" b="1" dirty="0">
                <a:solidFill>
                  <a:srgbClr val="C00000"/>
                </a:solidFill>
              </a:rPr>
              <a:t>Press RESULT  button </a:t>
            </a:r>
            <a:r>
              <a:rPr lang="en-US" sz="1800" dirty="0"/>
              <a:t>and show the result of Mock Poll</a:t>
            </a:r>
            <a:endParaRPr lang="en-US" sz="1800" dirty="0"/>
          </a:p>
          <a:p>
            <a:pPr eaLnBrk="1" hangingPunct="1">
              <a:lnSpc>
                <a:spcPct val="80000"/>
              </a:lnSpc>
            </a:pPr>
            <a:endParaRPr lang="en-US" sz="800" dirty="0"/>
          </a:p>
          <a:p>
            <a:pPr eaLnBrk="1" hangingPunct="1">
              <a:lnSpc>
                <a:spcPct val="80000"/>
              </a:lnSpc>
            </a:pPr>
            <a:r>
              <a:rPr lang="en-US" sz="2000" b="1" dirty="0">
                <a:solidFill>
                  <a:srgbClr val="C00000"/>
                </a:solidFill>
              </a:rPr>
              <a:t>Press CLEAR button </a:t>
            </a:r>
            <a:r>
              <a:rPr lang="en-US" sz="1800" dirty="0"/>
              <a:t>&amp; clear the data of Mock Poll by and show that the EVM has no data recorded in it.</a:t>
            </a:r>
            <a:endParaRPr lang="en-US" sz="1800" dirty="0"/>
          </a:p>
          <a:p>
            <a:pPr eaLnBrk="1" hangingPunct="1">
              <a:lnSpc>
                <a:spcPct val="80000"/>
              </a:lnSpc>
            </a:pPr>
            <a:endParaRPr lang="en-US" sz="1800" dirty="0"/>
          </a:p>
          <a:p>
            <a:pPr eaLnBrk="1" hangingPunct="1">
              <a:lnSpc>
                <a:spcPct val="80000"/>
              </a:lnSpc>
              <a:buFont typeface="Arial" panose="020B0604020202020204" pitchFamily="34" charset="0"/>
              <a:buNone/>
            </a:pPr>
            <a:r>
              <a:rPr lang="en-US" sz="1800" b="1" i="1" dirty="0">
                <a:solidFill>
                  <a:srgbClr val="C00000"/>
                </a:solidFill>
              </a:rPr>
              <a:t>    </a:t>
            </a:r>
            <a:endParaRPr lang="en-US" sz="1600" dirty="0"/>
          </a:p>
        </p:txBody>
      </p:sp>
      <p:sp>
        <p:nvSpPr>
          <p:cNvPr id="4" name="Footer Placeholder 3"/>
          <p:cNvSpPr>
            <a:spLocks noGrp="1"/>
          </p:cNvSpPr>
          <p:nvPr>
            <p:ph type="ftr" sz="quarter" idx="11"/>
          </p:nvPr>
        </p:nvSpPr>
        <p:spPr/>
        <p:txBody>
          <a:bodyPr/>
          <a:lstStyle/>
          <a:p>
            <a:pPr>
              <a:defRPr/>
            </a:pPr>
            <a:r>
              <a:rPr lang="en-IN"/>
              <a:t>Greater Participation for a Stronger Democracy</a:t>
            </a:r>
            <a:endParaRPr lang="en-US"/>
          </a:p>
        </p:txBody>
      </p:sp>
      <p:sp>
        <p:nvSpPr>
          <p:cNvPr id="5" name="Rectangle 4"/>
          <p:cNvSpPr/>
          <p:nvPr/>
        </p:nvSpPr>
        <p:spPr>
          <a:xfrm>
            <a:off x="457200" y="3124200"/>
            <a:ext cx="6477000" cy="1323439"/>
          </a:xfrm>
          <a:prstGeom prst="rect">
            <a:avLst/>
          </a:prstGeom>
          <a:solidFill>
            <a:schemeClr val="bg1"/>
          </a:solidFill>
          <a:scene3d>
            <a:camera prst="orthographicFront"/>
            <a:lightRig rig="threePt" dir="t"/>
          </a:scene3d>
          <a:sp3d>
            <a:bevelT/>
          </a:sp3d>
        </p:spPr>
        <p:txBody>
          <a:bodyPr wrap="square">
            <a:spAutoFit/>
          </a:bodyPr>
          <a:lstStyle/>
          <a:p>
            <a:pPr algn="just" eaLnBrk="1" hangingPunct="1">
              <a:lnSpc>
                <a:spcPct val="80000"/>
              </a:lnSpc>
            </a:pPr>
            <a:r>
              <a:rPr lang="en-US" sz="2000" dirty="0"/>
              <a:t>Prepare </a:t>
            </a:r>
            <a:r>
              <a:rPr lang="en-US" sz="2000" dirty="0" err="1">
                <a:solidFill>
                  <a:srgbClr val="FF0000"/>
                </a:solidFill>
              </a:rPr>
              <a:t>Pr.O’s</a:t>
            </a:r>
            <a:r>
              <a:rPr lang="en-US" sz="2000" dirty="0">
                <a:solidFill>
                  <a:srgbClr val="FF0000"/>
                </a:solidFill>
              </a:rPr>
              <a:t> report Part I </a:t>
            </a:r>
            <a:r>
              <a:rPr lang="en-US" sz="2000" dirty="0"/>
              <a:t>in format  in </a:t>
            </a:r>
            <a:r>
              <a:rPr lang="en-US" sz="2000" b="1" dirty="0">
                <a:solidFill>
                  <a:srgbClr val="FF0000"/>
                </a:solidFill>
              </a:rPr>
              <a:t>duplicate</a:t>
            </a:r>
            <a:r>
              <a:rPr lang="en-US" sz="2000" dirty="0"/>
              <a:t> and sign. </a:t>
            </a:r>
            <a:r>
              <a:rPr lang="en-US" sz="2000" dirty="0">
                <a:solidFill>
                  <a:srgbClr val="FF0000"/>
                </a:solidFill>
              </a:rPr>
              <a:t>Obtain signatures of polling agents present, (if absent record the same) and MO </a:t>
            </a:r>
            <a:r>
              <a:rPr lang="en-US" sz="2000" dirty="0"/>
              <a:t>(if deployed). Sector officers to collect one copy, other copy to be submitted at RC.    </a:t>
            </a:r>
            <a:endParaRPr lang="en-US" sz="2000" dirty="0"/>
          </a:p>
        </p:txBody>
      </p:sp>
      <p:sp>
        <p:nvSpPr>
          <p:cNvPr id="6" name="Rectangle 5"/>
          <p:cNvSpPr/>
          <p:nvPr/>
        </p:nvSpPr>
        <p:spPr>
          <a:xfrm>
            <a:off x="442890" y="4457712"/>
            <a:ext cx="6477000" cy="830997"/>
          </a:xfrm>
          <a:prstGeom prst="rect">
            <a:avLst/>
          </a:prstGeom>
          <a:solidFill>
            <a:schemeClr val="accent6">
              <a:lumMod val="40000"/>
              <a:lumOff val="60000"/>
            </a:schemeClr>
          </a:solidFill>
          <a:scene3d>
            <a:camera prst="orthographicFront"/>
            <a:lightRig rig="threePt" dir="t"/>
          </a:scene3d>
          <a:sp3d>
            <a:bevelT/>
          </a:sp3d>
        </p:spPr>
        <p:txBody>
          <a:bodyPr wrap="square">
            <a:spAutoFit/>
          </a:bodyPr>
          <a:lstStyle/>
          <a:p>
            <a:pPr algn="just" eaLnBrk="1" hangingPunct="1">
              <a:lnSpc>
                <a:spcPct val="80000"/>
              </a:lnSpc>
            </a:pPr>
            <a:r>
              <a:rPr lang="en-US" sz="2000" dirty="0"/>
              <a:t>Entire mock poll process should be videographed where ever vidography arrangement has been made at the polling station</a:t>
            </a:r>
            <a:endParaRPr lang="en-IN" sz="2000" dirty="0"/>
          </a:p>
        </p:txBody>
      </p:sp>
      <p:sp>
        <p:nvSpPr>
          <p:cNvPr id="7" name="Rectangle 6"/>
          <p:cNvSpPr/>
          <p:nvPr/>
        </p:nvSpPr>
        <p:spPr>
          <a:xfrm>
            <a:off x="457200" y="2600324"/>
            <a:ext cx="6477000" cy="369332"/>
          </a:xfrm>
          <a:prstGeom prst="rect">
            <a:avLst/>
          </a:prstGeom>
          <a:solidFill>
            <a:schemeClr val="accent6">
              <a:lumMod val="40000"/>
              <a:lumOff val="60000"/>
            </a:schemeClr>
          </a:solidFill>
          <a:scene3d>
            <a:camera prst="orthographicFront"/>
            <a:lightRig rig="threePt" dir="t"/>
          </a:scene3d>
          <a:sp3d>
            <a:bevelT w="114300" prst="artDeco"/>
          </a:sp3d>
        </p:spPr>
        <p:txBody>
          <a:bodyPr wrap="square">
            <a:spAutoFit/>
          </a:bodyPr>
          <a:lstStyle/>
          <a:p>
            <a:pPr eaLnBrk="1" hangingPunct="1">
              <a:lnSpc>
                <a:spcPct val="90000"/>
              </a:lnSpc>
            </a:pPr>
            <a:r>
              <a:rPr lang="en-GB" sz="2000" b="1" dirty="0"/>
              <a:t>Send Mock poll completion </a:t>
            </a:r>
            <a:r>
              <a:rPr lang="en-GB" sz="2000" b="1" dirty="0" err="1"/>
              <a:t>sms</a:t>
            </a:r>
            <a:endParaRPr lang="en-IN" sz="2000" b="1" dirty="0"/>
          </a:p>
        </p:txBody>
      </p:sp>
      <p:sp>
        <p:nvSpPr>
          <p:cNvPr id="8" name="Rectangle 7"/>
          <p:cNvSpPr/>
          <p:nvPr/>
        </p:nvSpPr>
        <p:spPr>
          <a:xfrm>
            <a:off x="442890" y="1957382"/>
            <a:ext cx="6500858" cy="646331"/>
          </a:xfrm>
          <a:prstGeom prst="rect">
            <a:avLst/>
          </a:prstGeom>
          <a:solidFill>
            <a:schemeClr val="bg1"/>
          </a:solidFill>
          <a:scene3d>
            <a:camera prst="orthographicFront"/>
            <a:lightRig rig="threePt" dir="t"/>
          </a:scene3d>
          <a:sp3d>
            <a:bevelT w="114300" prst="artDeco"/>
          </a:sp3d>
        </p:spPr>
        <p:txBody>
          <a:bodyPr wrap="square">
            <a:spAutoFit/>
          </a:bodyPr>
          <a:lstStyle/>
          <a:p>
            <a:pPr eaLnBrk="1" hangingPunct="1">
              <a:lnSpc>
                <a:spcPct val="90000"/>
              </a:lnSpc>
              <a:buFont typeface="Arial" panose="020B0604020202020204" pitchFamily="34" charset="0"/>
              <a:buNone/>
            </a:pPr>
            <a:r>
              <a:rPr lang="en-US" sz="2000" b="1" dirty="0"/>
              <a:t>Press </a:t>
            </a:r>
            <a:r>
              <a:rPr lang="en-US" sz="2000" b="1" dirty="0">
                <a:solidFill>
                  <a:srgbClr val="FF0066"/>
                </a:solidFill>
              </a:rPr>
              <a:t>“Total”</a:t>
            </a:r>
            <a:r>
              <a:rPr lang="en-US" sz="2000" b="1" dirty="0"/>
              <a:t> button to ensure that there are no votes recorded in CU before the actual poll</a:t>
            </a:r>
            <a:r>
              <a:rPr lang="en-US" b="1" dirty="0"/>
              <a:t>.</a:t>
            </a:r>
            <a:endParaRPr lang="en-US" b="1" dirty="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152400"/>
            <a:ext cx="6584950" cy="692150"/>
          </a:xfrm>
        </p:spPr>
        <p:txBody>
          <a:bodyPr rtlCol="0">
            <a:normAutofit/>
          </a:bodyPr>
          <a:lstStyle/>
          <a:p>
            <a:pPr defTabSz="731520" eaLnBrk="1" fontAlgn="auto" hangingPunct="1">
              <a:spcAft>
                <a:spcPts val="0"/>
              </a:spcAft>
              <a:defRPr/>
            </a:pPr>
            <a:r>
              <a:rPr lang="en-US" sz="2200" b="1" u="sng" dirty="0">
                <a:solidFill>
                  <a:schemeClr val="accent6">
                    <a:lumMod val="75000"/>
                  </a:schemeClr>
                </a:solidFill>
              </a:rPr>
              <a:t>Sealing of </a:t>
            </a:r>
            <a:r>
              <a:rPr lang="en-US" sz="2200" b="1" dirty="0">
                <a:solidFill>
                  <a:schemeClr val="accent6">
                    <a:lumMod val="75000"/>
                  </a:schemeClr>
                </a:solidFill>
              </a:rPr>
              <a:t>Mock</a:t>
            </a:r>
            <a:r>
              <a:rPr lang="en-US" sz="2200" b="1" u="sng" dirty="0">
                <a:solidFill>
                  <a:schemeClr val="accent6">
                    <a:lumMod val="75000"/>
                  </a:schemeClr>
                </a:solidFill>
              </a:rPr>
              <a:t> poll slips and preparation of VVPAT</a:t>
            </a:r>
            <a:endParaRPr lang="en-US" sz="2200" b="1" u="sng" dirty="0">
              <a:solidFill>
                <a:schemeClr val="accent6">
                  <a:lumMod val="75000"/>
                </a:schemeClr>
              </a:solidFill>
            </a:endParaRPr>
          </a:p>
        </p:txBody>
      </p:sp>
      <p:sp>
        <p:nvSpPr>
          <p:cNvPr id="39939" name="Rectangle 3"/>
          <p:cNvSpPr>
            <a:spLocks noGrp="1" noChangeArrowheads="1"/>
          </p:cNvSpPr>
          <p:nvPr>
            <p:ph type="body" idx="1"/>
          </p:nvPr>
        </p:nvSpPr>
        <p:spPr>
          <a:xfrm>
            <a:off x="0" y="533400"/>
            <a:ext cx="7315200" cy="4175125"/>
          </a:xfrm>
          <a:solidFill>
            <a:schemeClr val="bg1"/>
          </a:solidFill>
        </p:spPr>
        <p:txBody>
          <a:bodyPr/>
          <a:lstStyle/>
          <a:p>
            <a:pPr algn="just" eaLnBrk="1" hangingPunct="1">
              <a:lnSpc>
                <a:spcPct val="90000"/>
              </a:lnSpc>
            </a:pPr>
            <a:r>
              <a:rPr lang="en-GB" sz="1800" dirty="0"/>
              <a:t>After mock poll, all ‘printed  paper slips’ will be taken out , marked with a stamp on their back as ‘</a:t>
            </a:r>
            <a:r>
              <a:rPr lang="en-GB" sz="1800" b="1" dirty="0"/>
              <a:t>MOCK POLL SLIP</a:t>
            </a:r>
            <a:r>
              <a:rPr lang="en-GB" sz="1800" dirty="0"/>
              <a:t>” (dimension of the stamp 3cms x 1.5 </a:t>
            </a:r>
            <a:r>
              <a:rPr lang="en-GB" sz="1800" dirty="0" err="1"/>
              <a:t>cms</a:t>
            </a:r>
            <a:r>
              <a:rPr lang="en-GB" sz="1800" dirty="0"/>
              <a:t>) kept in a black envelope </a:t>
            </a:r>
            <a:endParaRPr lang="en-GB" sz="1800" dirty="0"/>
          </a:p>
          <a:p>
            <a:pPr algn="just" eaLnBrk="1" hangingPunct="1">
              <a:lnSpc>
                <a:spcPct val="90000"/>
              </a:lnSpc>
            </a:pPr>
            <a:r>
              <a:rPr lang="en-GB" sz="1800" dirty="0" err="1"/>
              <a:t>PrO</a:t>
            </a:r>
            <a:r>
              <a:rPr lang="en-GB" sz="1800" dirty="0"/>
              <a:t> and polling agents to sign on the envelope marked as ‘VVPAT paper slips of mock poll’ </a:t>
            </a:r>
            <a:endParaRPr lang="en-GB" sz="1800" dirty="0"/>
          </a:p>
          <a:p>
            <a:pPr algn="just" eaLnBrk="1" hangingPunct="1">
              <a:lnSpc>
                <a:spcPct val="90000"/>
              </a:lnSpc>
            </a:pPr>
            <a:r>
              <a:rPr lang="en-GB" sz="1800" dirty="0"/>
              <a:t>The envelope will then be put in a  plastic box and sealed with Pink Paper Seal.</a:t>
            </a:r>
            <a:endParaRPr lang="en-GB" sz="1800" dirty="0"/>
          </a:p>
          <a:p>
            <a:pPr algn="just" eaLnBrk="1" hangingPunct="1">
              <a:lnSpc>
                <a:spcPct val="90000"/>
              </a:lnSpc>
            </a:pPr>
            <a:r>
              <a:rPr lang="en-GB" sz="1800" dirty="0"/>
              <a:t>No. And name of PS, Name of AC and date of poll to be written on plastic box</a:t>
            </a:r>
            <a:endParaRPr lang="en-GB" sz="1800" dirty="0"/>
          </a:p>
          <a:p>
            <a:pPr algn="just" eaLnBrk="1" hangingPunct="1">
              <a:lnSpc>
                <a:spcPct val="90000"/>
              </a:lnSpc>
            </a:pPr>
            <a:r>
              <a:rPr lang="en-GB" sz="1800" dirty="0"/>
              <a:t>The cover of Drop Box will also be sealed and attached with address tag.</a:t>
            </a:r>
            <a:endParaRPr lang="en-GB" sz="1800" dirty="0"/>
          </a:p>
          <a:p>
            <a:pPr marL="0" indent="0" algn="just" eaLnBrk="1" hangingPunct="1">
              <a:lnSpc>
                <a:spcPct val="90000"/>
              </a:lnSpc>
              <a:buNone/>
            </a:pPr>
            <a:r>
              <a:rPr lang="en-GB" sz="1800" dirty="0"/>
              <a:t> </a:t>
            </a:r>
            <a:endParaRPr lang="en-GB" sz="1800" dirty="0"/>
          </a:p>
          <a:p>
            <a:pPr algn="just" eaLnBrk="1" hangingPunct="1">
              <a:lnSpc>
                <a:spcPct val="90000"/>
              </a:lnSpc>
            </a:pPr>
            <a:r>
              <a:rPr lang="en-IN" sz="1800" dirty="0">
                <a:solidFill>
                  <a:srgbClr val="FF0000"/>
                </a:solidFill>
              </a:rPr>
              <a:t>51/8/7/2019-EMPS </a:t>
            </a:r>
            <a:r>
              <a:rPr lang="en-IN" sz="1800" dirty="0" err="1">
                <a:solidFill>
                  <a:srgbClr val="FF0000"/>
                </a:solidFill>
              </a:rPr>
              <a:t>dtd</a:t>
            </a:r>
            <a:r>
              <a:rPr lang="en-IN" sz="1800" dirty="0">
                <a:solidFill>
                  <a:srgbClr val="FF0000"/>
                </a:solidFill>
              </a:rPr>
              <a:t> 08.05.2019</a:t>
            </a:r>
            <a:r>
              <a:rPr lang="en-GB" sz="1800" dirty="0">
                <a:solidFill>
                  <a:srgbClr val="FF0000"/>
                </a:solidFill>
              </a:rPr>
              <a:t> - </a:t>
            </a:r>
            <a:r>
              <a:rPr lang="en-US" sz="1800" dirty="0"/>
              <a:t>The Commission has further directed that any deviation in compliance of the aforesaid mock poll instructions shall be viewed seriously by the Commission and the District Election Officer shall take </a:t>
            </a:r>
            <a:r>
              <a:rPr lang="en-US" sz="1800" b="1" dirty="0" err="1">
                <a:solidFill>
                  <a:srgbClr val="FF0000"/>
                </a:solidFill>
              </a:rPr>
              <a:t>suo</a:t>
            </a:r>
            <a:r>
              <a:rPr lang="en-US" sz="1800" b="1" dirty="0">
                <a:solidFill>
                  <a:srgbClr val="FF0000"/>
                </a:solidFill>
              </a:rPr>
              <a:t>-moto disciplinary action </a:t>
            </a:r>
            <a:r>
              <a:rPr lang="en-US" sz="1800" dirty="0"/>
              <a:t>against defaulting Presiding Officers. Sector Officers shall be responsible to ensure these instructions are clearly understood by all Presiding Officers. </a:t>
            </a:r>
            <a:endParaRPr lang="en-US" sz="1800" dirty="0"/>
          </a:p>
          <a:p>
            <a:pPr algn="just" eaLnBrk="1" hangingPunct="1">
              <a:lnSpc>
                <a:spcPct val="90000"/>
              </a:lnSpc>
            </a:pPr>
            <a:endParaRPr lang="en-US" sz="2000" dirty="0"/>
          </a:p>
          <a:p>
            <a:pPr marL="0" indent="0" algn="just" eaLnBrk="1" hangingPunct="1">
              <a:lnSpc>
                <a:spcPct val="90000"/>
              </a:lnSpc>
              <a:buNone/>
            </a:pPr>
            <a:endParaRPr lang="en-GB" sz="2000" dirty="0"/>
          </a:p>
          <a:p>
            <a:pPr marL="487680" indent="-487680" algn="just" eaLnBrk="1" hangingPunct="1">
              <a:lnSpc>
                <a:spcPct val="90000"/>
              </a:lnSpc>
              <a:buFont typeface="Arial" panose="020B0604020202020204" pitchFamily="34" charset="0"/>
              <a:buNone/>
            </a:pPr>
            <a:endParaRPr lang="en-US" sz="18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89" name="Picture 77"/>
          <p:cNvPicPr>
            <a:picLocks noChangeAspect="1" noChangeArrowheads="1"/>
          </p:cNvPicPr>
          <p:nvPr/>
        </p:nvPicPr>
        <p:blipFill>
          <a:blip r:embed="rId1" cstate="print"/>
          <a:srcRect l="35135" t="21621" r="35135" b="11111"/>
          <a:stretch>
            <a:fillRect/>
          </a:stretch>
        </p:blipFill>
        <p:spPr bwMode="auto">
          <a:xfrm>
            <a:off x="0" y="0"/>
            <a:ext cx="7315200" cy="54864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p:cNvPicPr>
            <a:picLocks noChangeAspect="1" noChangeArrowheads="1"/>
          </p:cNvPicPr>
          <p:nvPr/>
        </p:nvPicPr>
        <p:blipFill>
          <a:blip r:embed="rId1" cstate="print"/>
          <a:srcRect l="34446" t="21593" r="34446" b="13514"/>
          <a:stretch>
            <a:fillRect/>
          </a:stretch>
        </p:blipFill>
        <p:spPr bwMode="auto">
          <a:xfrm>
            <a:off x="0" y="0"/>
            <a:ext cx="7315200" cy="54864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1" cstate="print"/>
          <a:srcRect l="11866" t="16404" r="12023" b="17943"/>
          <a:stretch>
            <a:fillRect/>
          </a:stretch>
        </p:blipFill>
        <p:spPr bwMode="auto">
          <a:xfrm>
            <a:off x="229235" y="137795"/>
            <a:ext cx="6897370" cy="511048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90" name="Picture 18"/>
          <p:cNvPicPr>
            <a:picLocks noChangeAspect="1" noChangeArrowheads="1"/>
          </p:cNvPicPr>
          <p:nvPr/>
        </p:nvPicPr>
        <p:blipFill>
          <a:blip r:embed="rId1" cstate="print"/>
          <a:srcRect l="35000" t="23111" r="34000" b="12573"/>
          <a:stretch>
            <a:fillRect/>
          </a:stretch>
        </p:blipFill>
        <p:spPr bwMode="auto">
          <a:xfrm>
            <a:off x="0" y="0"/>
            <a:ext cx="7315200" cy="54864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1"/>
          <p:cNvPicPr>
            <a:picLocks noChangeAspect="1" noChangeArrowheads="1"/>
          </p:cNvPicPr>
          <p:nvPr/>
        </p:nvPicPr>
        <p:blipFill>
          <a:blip r:embed="rId1" cstate="print"/>
          <a:srcRect l="34409" t="18733" r="34408" b="13979"/>
          <a:stretch>
            <a:fillRect/>
          </a:stretch>
        </p:blipFill>
        <p:spPr bwMode="auto">
          <a:xfrm>
            <a:off x="0" y="0"/>
            <a:ext cx="7315200" cy="54864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p:cNvPicPr>
            <a:picLocks noChangeAspect="1" noChangeArrowheads="1"/>
          </p:cNvPicPr>
          <p:nvPr/>
        </p:nvPicPr>
        <p:blipFill>
          <a:blip r:embed="rId1" cstate="print"/>
          <a:srcRect l="34409" t="21027" r="34408" b="11684"/>
          <a:stretch>
            <a:fillRect/>
          </a:stretch>
        </p:blipFill>
        <p:spPr bwMode="auto">
          <a:xfrm>
            <a:off x="0" y="0"/>
            <a:ext cx="7315200" cy="548640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1" cstate="print"/>
          <a:srcRect l="9489" t="14342" r="9214" b="9209"/>
          <a:stretch>
            <a:fillRect/>
          </a:stretch>
        </p:blipFill>
        <p:spPr bwMode="auto">
          <a:xfrm>
            <a:off x="76200" y="0"/>
            <a:ext cx="7162800" cy="54102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IN" altLang="en-US" dirty="0">
                <a:solidFill>
                  <a:schemeClr val="bg1"/>
                </a:solidFill>
              </a:rPr>
              <a:t>Micro-Observers (MO)</a:t>
            </a:r>
            <a:endParaRPr lang="en-IN" altLang="en-US" dirty="0">
              <a:solidFill>
                <a:schemeClr val="bg1"/>
              </a:solidFill>
            </a:endParaRPr>
          </a:p>
        </p:txBody>
      </p:sp>
      <p:sp>
        <p:nvSpPr>
          <p:cNvPr id="3" name="Content Placeholder 2"/>
          <p:cNvSpPr>
            <a:spLocks noGrp="1"/>
          </p:cNvSpPr>
          <p:nvPr>
            <p:ph idx="1"/>
          </p:nvPr>
        </p:nvSpPr>
        <p:spPr>
          <a:xfrm>
            <a:off x="609599" y="1524000"/>
            <a:ext cx="5975033" cy="1935480"/>
          </a:xfrm>
        </p:spPr>
        <p:txBody>
          <a:bodyPr rtlCol="0">
            <a:noAutofit/>
          </a:bodyPr>
          <a:lstStyle/>
          <a:p>
            <a:pPr algn="just" fontAlgn="auto">
              <a:spcAft>
                <a:spcPts val="0"/>
              </a:spcAft>
              <a:defRPr/>
            </a:pPr>
            <a:r>
              <a:rPr lang="en-IN" sz="2400" dirty="0">
                <a:solidFill>
                  <a:srgbClr val="0070C0"/>
                </a:solidFill>
              </a:rPr>
              <a:t>Observers have a very crucial role to play in the conduct of an independent, free and fair election. </a:t>
            </a:r>
            <a:endParaRPr lang="en-IN" sz="2400" dirty="0">
              <a:solidFill>
                <a:srgbClr val="0070C0"/>
              </a:solidFill>
            </a:endParaRPr>
          </a:p>
          <a:p>
            <a:pPr algn="just" fontAlgn="auto">
              <a:spcAft>
                <a:spcPts val="0"/>
              </a:spcAft>
              <a:defRPr/>
            </a:pPr>
            <a:r>
              <a:rPr lang="en-IN" sz="2400" dirty="0">
                <a:solidFill>
                  <a:srgbClr val="0070C0"/>
                </a:solidFill>
              </a:rPr>
              <a:t>To strengthen the system of observation, the Commission has consciously decided to deploy Micro-Observers where necessary. </a:t>
            </a:r>
            <a:endParaRPr lang="en-IN" sz="2400" dirty="0">
              <a:solidFill>
                <a:srgbClr val="0070C0"/>
              </a:solidFill>
            </a:endParaRPr>
          </a:p>
          <a:p>
            <a:pPr algn="just" fontAlgn="auto">
              <a:spcAft>
                <a:spcPts val="0"/>
              </a:spcAft>
              <a:defRPr/>
            </a:pPr>
            <a:r>
              <a:rPr lang="en-IN" sz="2400" dirty="0">
                <a:solidFill>
                  <a:srgbClr val="0070C0"/>
                </a:solidFill>
              </a:rPr>
              <a:t>The micro-observers would directly work under control and supervision of the general observer.</a:t>
            </a:r>
            <a:endParaRPr lang="en-IN" sz="2400" dirty="0">
              <a:solidFill>
                <a:srgbClr val="0070C0"/>
              </a:solidFill>
            </a:endParaRPr>
          </a:p>
          <a:p>
            <a:pPr marL="0" indent="0" algn="just" fontAlgn="auto">
              <a:spcAft>
                <a:spcPts val="0"/>
              </a:spcAft>
              <a:buNone/>
              <a:defRPr/>
            </a:pPr>
            <a:endParaRPr lang="en-IN" sz="2400" dirty="0">
              <a:solidFill>
                <a:srgbClr val="0070C0"/>
              </a:solidFill>
            </a:endParaRPr>
          </a:p>
        </p:txBody>
      </p:sp>
      <p:sp>
        <p:nvSpPr>
          <p:cNvPr id="2" name="Rectangle 1"/>
          <p:cNvSpPr/>
          <p:nvPr/>
        </p:nvSpPr>
        <p:spPr>
          <a:xfrm>
            <a:off x="259715" y="533400"/>
            <a:ext cx="6690360" cy="645160"/>
          </a:xfrm>
          <a:prstGeom prst="rect">
            <a:avLst/>
          </a:prstGeom>
          <a:solidFill>
            <a:srgbClr val="FFFF00"/>
          </a:solidFill>
        </p:spPr>
        <p:txBody>
          <a:bodyPr wrap="square">
            <a:spAutoFit/>
          </a:bodyPr>
          <a:lstStyle/>
          <a:p>
            <a:pPr algn="ctr"/>
            <a:r>
              <a:rPr lang="en-IN" b="1" dirty="0">
                <a:solidFill>
                  <a:srgbClr val="C00000"/>
                </a:solidFill>
              </a:rPr>
              <a:t>ECI Instructions on activities of Micro observer: </a:t>
            </a:r>
            <a:endParaRPr lang="en-IN" b="1" dirty="0">
              <a:solidFill>
                <a:srgbClr val="C00000"/>
              </a:solidFill>
            </a:endParaRPr>
          </a:p>
          <a:p>
            <a:r>
              <a:rPr lang="en-IN" dirty="0"/>
              <a:t>No. 464/INST/2023-EPS(Micro Observer) Dated:l4th June, 2023 </a:t>
            </a:r>
            <a:endParaRPr lang="en-IN"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243841"/>
            <a:ext cx="7162800" cy="426720"/>
          </a:xfrm>
        </p:spPr>
        <p:txBody>
          <a:bodyPr>
            <a:noAutofit/>
          </a:bodyPr>
          <a:lstStyle/>
          <a:p>
            <a:r>
              <a:rPr lang="en-US" sz="1900" b="1" dirty="0">
                <a:solidFill>
                  <a:srgbClr val="0070C0"/>
                </a:solidFill>
                <a:cs typeface="Times New Roman" panose="02020603050405020304" pitchFamily="18" charset="0"/>
              </a:rPr>
              <a:t>Sealing of Envelope having mock poll printed ballot slips with Pink Paper Seal</a:t>
            </a:r>
            <a:endParaRPr lang="en-IN" sz="1900" dirty="0">
              <a:solidFill>
                <a:srgbClr val="0070C0"/>
              </a:solidFill>
              <a:cs typeface="Times New Roman" panose="02020603050405020304" pitchFamily="18" charset="0"/>
            </a:endParaRPr>
          </a:p>
        </p:txBody>
      </p:sp>
      <p:sp>
        <p:nvSpPr>
          <p:cNvPr id="3" name="Subtitle 2"/>
          <p:cNvSpPr>
            <a:spLocks noGrp="1"/>
          </p:cNvSpPr>
          <p:nvPr>
            <p:ph type="subTitle" idx="1"/>
          </p:nvPr>
        </p:nvSpPr>
        <p:spPr>
          <a:xfrm>
            <a:off x="76200" y="670560"/>
            <a:ext cx="7162800" cy="4739640"/>
          </a:xfrm>
          <a:solidFill>
            <a:schemeClr val="accent3">
              <a:lumMod val="40000"/>
              <a:lumOff val="60000"/>
            </a:schemeClr>
          </a:solidFill>
        </p:spPr>
        <p:txBody>
          <a:bodyPr>
            <a:normAutofit fontScale="47500" lnSpcReduction="20000"/>
          </a:bodyPr>
          <a:lstStyle/>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1100" dirty="0">
              <a:solidFill>
                <a:schemeClr val="tx1"/>
              </a:solidFill>
              <a:latin typeface="+mj-lt"/>
              <a:cs typeface="Times New Roman" panose="02020603050405020304" pitchFamily="18" charset="0"/>
            </a:endParaRPr>
          </a:p>
          <a:p>
            <a:pPr algn="just"/>
            <a:endParaRPr lang="en-US" sz="2500" dirty="0">
              <a:solidFill>
                <a:schemeClr val="tx1"/>
              </a:solidFill>
              <a:latin typeface="+mj-lt"/>
              <a:cs typeface="Times New Roman" panose="02020603050405020304" pitchFamily="18" charset="0"/>
            </a:endParaRPr>
          </a:p>
          <a:p>
            <a:pPr algn="just"/>
            <a:endParaRPr lang="en-US" sz="2500" dirty="0">
              <a:solidFill>
                <a:schemeClr val="tx1"/>
              </a:solidFill>
              <a:latin typeface="+mj-lt"/>
              <a:cs typeface="Times New Roman" panose="02020603050405020304" pitchFamily="18" charset="0"/>
            </a:endParaRPr>
          </a:p>
          <a:p>
            <a:pPr algn="just"/>
            <a:r>
              <a:rPr lang="en-US" sz="2500" dirty="0">
                <a:solidFill>
                  <a:schemeClr val="tx1"/>
                </a:solidFill>
                <a:latin typeface="+mj-lt"/>
                <a:cs typeface="Times New Roman" panose="02020603050405020304" pitchFamily="18" charset="0"/>
              </a:rPr>
              <a:t>After the mock poll, Presiding Officer removes all the printed paper (ballot) slips from the drop box in the VVPAT unit, stamps the printed paper slips of the mock poll on their back side with rubber stamp having inscription </a:t>
            </a:r>
            <a:r>
              <a:rPr lang="en-US" sz="2500" b="1" dirty="0">
                <a:solidFill>
                  <a:schemeClr val="tx1"/>
                </a:solidFill>
                <a:latin typeface="+mj-lt"/>
                <a:cs typeface="Times New Roman" panose="02020603050405020304" pitchFamily="18" charset="0"/>
              </a:rPr>
              <a:t>“MOCK POLL SLIP’</a:t>
            </a:r>
            <a:r>
              <a:rPr lang="en-US" sz="2500" dirty="0">
                <a:solidFill>
                  <a:schemeClr val="tx1"/>
                </a:solidFill>
                <a:latin typeface="+mj-lt"/>
                <a:cs typeface="Times New Roman" panose="02020603050405020304" pitchFamily="18" charset="0"/>
              </a:rPr>
              <a:t> before keeping and sealing these printed paper slips in the thick black envelope supplied for the purpose. The envelope is sealed with the seal of the PO.</a:t>
            </a:r>
            <a:endParaRPr lang="en-US" sz="2500" dirty="0">
              <a:solidFill>
                <a:schemeClr val="tx1"/>
              </a:solidFill>
              <a:latin typeface="+mj-lt"/>
              <a:cs typeface="Times New Roman" panose="02020603050405020304" pitchFamily="18" charset="0"/>
            </a:endParaRPr>
          </a:p>
          <a:p>
            <a:pPr algn="just"/>
            <a:endParaRPr lang="en-US" sz="2500" dirty="0">
              <a:solidFill>
                <a:schemeClr val="tx1"/>
              </a:solidFill>
              <a:latin typeface="+mj-lt"/>
              <a:cs typeface="Times New Roman" panose="02020603050405020304" pitchFamily="18" charset="0"/>
            </a:endParaRPr>
          </a:p>
          <a:p>
            <a:pPr algn="just"/>
            <a:endParaRPr lang="en-US" sz="2500" dirty="0">
              <a:solidFill>
                <a:schemeClr val="tx1"/>
              </a:solidFill>
              <a:latin typeface="+mj-lt"/>
              <a:cs typeface="Times New Roman" panose="02020603050405020304" pitchFamily="18" charset="0"/>
            </a:endParaRPr>
          </a:p>
          <a:p>
            <a:pPr algn="just"/>
            <a:endParaRPr lang="en-US" sz="2500" dirty="0">
              <a:solidFill>
                <a:schemeClr val="tx1"/>
              </a:solidFill>
              <a:latin typeface="+mj-lt"/>
              <a:cs typeface="Times New Roman" panose="02020603050405020304" pitchFamily="18" charset="0"/>
            </a:endParaRPr>
          </a:p>
          <a:p>
            <a:pPr algn="just"/>
            <a:endParaRPr lang="en-US" sz="2500" dirty="0">
              <a:solidFill>
                <a:schemeClr val="tx1"/>
              </a:solidFill>
              <a:latin typeface="+mj-lt"/>
              <a:cs typeface="Times New Roman" panose="02020603050405020304" pitchFamily="18" charset="0"/>
            </a:endParaRPr>
          </a:p>
          <a:p>
            <a:pPr algn="just"/>
            <a:endParaRPr lang="en-US" sz="2500" dirty="0">
              <a:solidFill>
                <a:schemeClr val="tx1"/>
              </a:solidFill>
              <a:latin typeface="+mj-lt"/>
              <a:cs typeface="Times New Roman" panose="02020603050405020304" pitchFamily="18" charset="0"/>
            </a:endParaRPr>
          </a:p>
          <a:p>
            <a:pPr algn="just"/>
            <a:endParaRPr lang="en-US" sz="2500" dirty="0">
              <a:solidFill>
                <a:schemeClr val="tx1"/>
              </a:solidFill>
              <a:latin typeface="+mj-lt"/>
              <a:cs typeface="Times New Roman" panose="02020603050405020304" pitchFamily="18" charset="0"/>
            </a:endParaRPr>
          </a:p>
          <a:p>
            <a:pPr algn="just"/>
            <a:endParaRPr lang="en-US" sz="2500" dirty="0">
              <a:solidFill>
                <a:schemeClr val="tx1"/>
              </a:solidFill>
              <a:latin typeface="+mj-lt"/>
              <a:cs typeface="Times New Roman" panose="02020603050405020304" pitchFamily="18" charset="0"/>
            </a:endParaRPr>
          </a:p>
          <a:p>
            <a:pPr algn="just"/>
            <a:endParaRPr lang="en-US" sz="2500" dirty="0">
              <a:solidFill>
                <a:schemeClr val="tx1"/>
              </a:solidFill>
              <a:latin typeface="+mj-lt"/>
              <a:cs typeface="Times New Roman" panose="02020603050405020304" pitchFamily="18" charset="0"/>
            </a:endParaRPr>
          </a:p>
          <a:p>
            <a:pPr algn="just"/>
            <a:endParaRPr lang="en-US" sz="2500" dirty="0">
              <a:solidFill>
                <a:schemeClr val="tx1"/>
              </a:solidFill>
              <a:latin typeface="+mj-lt"/>
              <a:cs typeface="Times New Roman" panose="02020603050405020304" pitchFamily="18" charset="0"/>
            </a:endParaRPr>
          </a:p>
          <a:p>
            <a:pPr algn="just"/>
            <a:endParaRPr lang="en-US" sz="2500" dirty="0">
              <a:solidFill>
                <a:schemeClr val="tx1"/>
              </a:solidFill>
              <a:latin typeface="+mj-lt"/>
              <a:cs typeface="Times New Roman" panose="02020603050405020304" pitchFamily="18" charset="0"/>
            </a:endParaRPr>
          </a:p>
          <a:p>
            <a:pPr algn="just"/>
            <a:endParaRPr lang="en-IN" sz="2500" dirty="0">
              <a:solidFill>
                <a:schemeClr val="tx1"/>
              </a:solidFill>
              <a:latin typeface="+mj-lt"/>
              <a:cs typeface="Times New Roman" panose="02020603050405020304" pitchFamily="18" charset="0"/>
            </a:endParaRPr>
          </a:p>
          <a:p>
            <a:pPr algn="just"/>
            <a:r>
              <a:rPr lang="en-US" sz="2500" dirty="0">
                <a:solidFill>
                  <a:schemeClr val="tx1"/>
                </a:solidFill>
                <a:latin typeface="+mj-lt"/>
                <a:cs typeface="Times New Roman" panose="02020603050405020304" pitchFamily="18" charset="0"/>
              </a:rPr>
              <a:t> Seal the envelope with a </a:t>
            </a:r>
            <a:r>
              <a:rPr lang="en-US" sz="2500" b="1" dirty="0">
                <a:solidFill>
                  <a:schemeClr val="tx1"/>
                </a:solidFill>
                <a:latin typeface="+mj-lt"/>
                <a:cs typeface="Times New Roman" panose="02020603050405020304" pitchFamily="18" charset="0"/>
              </a:rPr>
              <a:t>Pink Paper Seal</a:t>
            </a:r>
            <a:r>
              <a:rPr lang="en-US" sz="2500" dirty="0">
                <a:solidFill>
                  <a:schemeClr val="tx1"/>
                </a:solidFill>
                <a:latin typeface="+mj-lt"/>
                <a:cs typeface="Times New Roman" panose="02020603050405020304" pitchFamily="18" charset="0"/>
              </a:rPr>
              <a:t> placed all around in such a manner that opening of the envelope shall not be possible without breaking the seal.</a:t>
            </a:r>
            <a:endParaRPr lang="en-IN" sz="2500" dirty="0">
              <a:solidFill>
                <a:schemeClr val="tx1"/>
              </a:solidFill>
              <a:latin typeface="+mj-lt"/>
              <a:cs typeface="Times New Roman" panose="02020603050405020304" pitchFamily="18" charset="0"/>
            </a:endParaRPr>
          </a:p>
          <a:p>
            <a:pPr algn="just"/>
            <a:endParaRPr lang="en-IN" dirty="0">
              <a:latin typeface="+mj-lt"/>
            </a:endParaRPr>
          </a:p>
        </p:txBody>
      </p:sp>
      <p:pic>
        <p:nvPicPr>
          <p:cNvPr id="4" name="Picture 3"/>
          <p:cNvPicPr/>
          <p:nvPr/>
        </p:nvPicPr>
        <p:blipFill>
          <a:blip r:embed="rId1" cstate="print"/>
          <a:srcRect/>
          <a:stretch>
            <a:fillRect/>
          </a:stretch>
        </p:blipFill>
        <p:spPr bwMode="auto">
          <a:xfrm>
            <a:off x="2438401" y="853440"/>
            <a:ext cx="1958162" cy="1203960"/>
          </a:xfrm>
          <a:prstGeom prst="rect">
            <a:avLst/>
          </a:prstGeom>
          <a:noFill/>
        </p:spPr>
      </p:pic>
      <p:pic>
        <p:nvPicPr>
          <p:cNvPr id="6" name="Picture 5"/>
          <p:cNvPicPr>
            <a:picLocks noChangeAspect="1"/>
          </p:cNvPicPr>
          <p:nvPr/>
        </p:nvPicPr>
        <p:blipFill>
          <a:blip r:embed="rId2"/>
          <a:stretch>
            <a:fillRect/>
          </a:stretch>
        </p:blipFill>
        <p:spPr>
          <a:xfrm>
            <a:off x="2743200" y="3048000"/>
            <a:ext cx="1868170" cy="117411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65125" y="222249"/>
            <a:ext cx="6584950" cy="676275"/>
          </a:xfrm>
        </p:spPr>
        <p:txBody>
          <a:bodyPr rtlCol="0">
            <a:normAutofit fontScale="90000"/>
          </a:bodyPr>
          <a:lstStyle/>
          <a:p>
            <a:pPr algn="l" defTabSz="731520" eaLnBrk="1" fontAlgn="auto" hangingPunct="1">
              <a:spcAft>
                <a:spcPts val="0"/>
              </a:spcAft>
              <a:defRPr/>
            </a:pPr>
            <a:r>
              <a:rPr lang="en-US" sz="2700" b="1" dirty="0">
                <a:solidFill>
                  <a:srgbClr val="FF0000"/>
                </a:solidFill>
              </a:rPr>
              <a:t>                 CLOSING AND SEALING C.U.</a:t>
            </a:r>
            <a:br>
              <a:rPr lang="en-US" sz="2000" dirty="0"/>
            </a:br>
            <a:br>
              <a:rPr lang="en-US" sz="2000" b="1" dirty="0">
                <a:solidFill>
                  <a:srgbClr val="0070C0"/>
                </a:solidFill>
              </a:rPr>
            </a:br>
            <a:r>
              <a:rPr lang="en-US" sz="2000" b="1" dirty="0">
                <a:solidFill>
                  <a:srgbClr val="0070C0"/>
                </a:solidFill>
              </a:rPr>
              <a:t>FIXING OF GREEN PAPER SEAL:</a:t>
            </a:r>
            <a:endParaRPr lang="en-US" sz="2000" b="1" dirty="0">
              <a:solidFill>
                <a:srgbClr val="0070C0"/>
              </a:solidFill>
            </a:endParaRPr>
          </a:p>
        </p:txBody>
      </p:sp>
      <p:sp>
        <p:nvSpPr>
          <p:cNvPr id="35843" name="Rectangle 3"/>
          <p:cNvSpPr>
            <a:spLocks noGrp="1" noChangeArrowheads="1"/>
          </p:cNvSpPr>
          <p:nvPr>
            <p:ph type="body" idx="1"/>
          </p:nvPr>
        </p:nvSpPr>
        <p:spPr>
          <a:xfrm>
            <a:off x="304800" y="990600"/>
            <a:ext cx="6583363" cy="3597275"/>
          </a:xfrm>
        </p:spPr>
        <p:txBody>
          <a:bodyPr/>
          <a:lstStyle/>
          <a:p>
            <a:pPr eaLnBrk="1" hangingPunct="1">
              <a:lnSpc>
                <a:spcPct val="90000"/>
              </a:lnSpc>
            </a:pPr>
            <a:r>
              <a:rPr lang="en-US" sz="1800" dirty="0"/>
              <a:t>Switch off CU and detach from the cable.</a:t>
            </a:r>
            <a:endParaRPr lang="en-US" sz="1800" dirty="0"/>
          </a:p>
          <a:p>
            <a:pPr eaLnBrk="1" hangingPunct="1">
              <a:lnSpc>
                <a:spcPct val="90000"/>
              </a:lnSpc>
            </a:pPr>
            <a:endParaRPr lang="en-US" sz="1800" dirty="0"/>
          </a:p>
          <a:p>
            <a:pPr eaLnBrk="1" hangingPunct="1">
              <a:lnSpc>
                <a:spcPct val="90000"/>
              </a:lnSpc>
            </a:pPr>
            <a:r>
              <a:rPr lang="en-US" sz="1800" dirty="0" err="1"/>
              <a:t>Pr.O</a:t>
            </a:r>
            <a:r>
              <a:rPr lang="en-US" sz="1800" dirty="0"/>
              <a:t> to sign in full on white side of paper seal just below the </a:t>
            </a:r>
            <a:r>
              <a:rPr lang="en-US" sz="1800" dirty="0" err="1"/>
              <a:t>Sl.No</a:t>
            </a:r>
            <a:r>
              <a:rPr lang="en-US" sz="1800" dirty="0"/>
              <a:t>. of paper seal</a:t>
            </a:r>
            <a:endParaRPr lang="en-US" sz="1800" dirty="0"/>
          </a:p>
          <a:p>
            <a:pPr eaLnBrk="1" hangingPunct="1">
              <a:lnSpc>
                <a:spcPct val="90000"/>
              </a:lnSpc>
              <a:buFont typeface="Arial" panose="020B0604020202020204" pitchFamily="34" charset="0"/>
              <a:buNone/>
            </a:pPr>
            <a:endParaRPr lang="en-US" sz="1800" dirty="0"/>
          </a:p>
          <a:p>
            <a:pPr eaLnBrk="1" hangingPunct="1">
              <a:lnSpc>
                <a:spcPct val="90000"/>
              </a:lnSpc>
            </a:pPr>
            <a:r>
              <a:rPr lang="en-US" sz="1800" dirty="0"/>
              <a:t>Get also signatures of agents present</a:t>
            </a:r>
            <a:endParaRPr lang="en-US" sz="1800" dirty="0"/>
          </a:p>
          <a:p>
            <a:pPr eaLnBrk="1" hangingPunct="1">
              <a:lnSpc>
                <a:spcPct val="90000"/>
              </a:lnSpc>
              <a:buFont typeface="Arial" panose="020B0604020202020204" pitchFamily="34" charset="0"/>
              <a:buNone/>
            </a:pPr>
            <a:endParaRPr lang="en-US" sz="1800" dirty="0"/>
          </a:p>
          <a:p>
            <a:pPr eaLnBrk="1" hangingPunct="1">
              <a:lnSpc>
                <a:spcPct val="90000"/>
              </a:lnSpc>
            </a:pPr>
            <a:r>
              <a:rPr lang="en-US" sz="1800" dirty="0"/>
              <a:t>Insert paper seal through the frame of inner door of Result Section so that green side is seen through the two apertures</a:t>
            </a:r>
            <a:endParaRPr lang="en-US" sz="1800" dirty="0"/>
          </a:p>
          <a:p>
            <a:pPr eaLnBrk="1" hangingPunct="1">
              <a:lnSpc>
                <a:spcPct val="90000"/>
              </a:lnSpc>
              <a:buFont typeface="Arial" panose="020B0604020202020204" pitchFamily="34" charset="0"/>
              <a:buNone/>
            </a:pPr>
            <a:endParaRPr lang="en-US" sz="1800" dirty="0"/>
          </a:p>
          <a:p>
            <a:pPr eaLnBrk="1" hangingPunct="1">
              <a:lnSpc>
                <a:spcPct val="90000"/>
              </a:lnSpc>
            </a:pPr>
            <a:r>
              <a:rPr lang="en-US" sz="1800" dirty="0"/>
              <a:t>Door of inner compartment should be closed by pressing so that two open ends of seal project outward</a:t>
            </a:r>
            <a:endParaRPr lang="en-US" sz="1800" dirty="0"/>
          </a:p>
          <a:p>
            <a:pPr eaLnBrk="1" hangingPunct="1">
              <a:lnSpc>
                <a:spcPct val="90000"/>
              </a:lnSpc>
            </a:pPr>
            <a:endParaRPr lang="en-US" sz="1800" dirty="0"/>
          </a:p>
          <a:p>
            <a:pPr eaLnBrk="1" hangingPunct="1">
              <a:lnSpc>
                <a:spcPct val="90000"/>
              </a:lnSpc>
            </a:pPr>
            <a:r>
              <a:rPr lang="en-US" sz="1800" dirty="0"/>
              <a:t>Prepare A/C of paper seal in 17C Part-I  and return unused &amp; damaged paper seals to RO and relevant part in P.Os Diary</a:t>
            </a:r>
            <a:endParaRPr lang="en-US" sz="1800" dirty="0"/>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1026"/>
          <p:cNvSpPr>
            <a:spLocks noChangeArrowheads="1"/>
          </p:cNvSpPr>
          <p:nvPr/>
        </p:nvSpPr>
        <p:spPr bwMode="auto">
          <a:xfrm>
            <a:off x="549149" y="208191"/>
            <a:ext cx="6216903" cy="542369"/>
          </a:xfrm>
          <a:prstGeom prst="rect">
            <a:avLst/>
          </a:prstGeom>
          <a:noFill/>
          <a:ln w="9525">
            <a:noFill/>
            <a:miter lim="800000"/>
          </a:ln>
        </p:spPr>
        <p:txBody>
          <a:bodyPr lIns="73152" tIns="36576" rIns="73152" bIns="36576"/>
          <a:lstStyle/>
          <a:p>
            <a:pPr defTabSz="707390"/>
            <a:r>
              <a:rPr lang="en-US" sz="2800" b="1" dirty="0"/>
              <a:t>EVM – Seals/Tags used</a:t>
            </a:r>
            <a:endParaRPr lang="en-US" sz="2800" b="1" dirty="0"/>
          </a:p>
        </p:txBody>
      </p:sp>
      <p:grpSp>
        <p:nvGrpSpPr>
          <p:cNvPr id="2" name="Group 1038"/>
          <p:cNvGrpSpPr/>
          <p:nvPr/>
        </p:nvGrpSpPr>
        <p:grpSpPr bwMode="auto">
          <a:xfrm>
            <a:off x="162711" y="804797"/>
            <a:ext cx="2977379" cy="1309594"/>
            <a:chOff x="336" y="624"/>
            <a:chExt cx="2635" cy="1159"/>
          </a:xfrm>
        </p:grpSpPr>
        <p:sp>
          <p:nvSpPr>
            <p:cNvPr id="26668" name="AutoShape 1027"/>
            <p:cNvSpPr>
              <a:spLocks noChangeArrowheads="1"/>
            </p:cNvSpPr>
            <p:nvPr/>
          </p:nvSpPr>
          <p:spPr bwMode="auto">
            <a:xfrm>
              <a:off x="348" y="624"/>
              <a:ext cx="2544" cy="1104"/>
            </a:xfrm>
            <a:prstGeom prst="homePlate">
              <a:avLst>
                <a:gd name="adj" fmla="val 57609"/>
              </a:avLst>
            </a:prstGeom>
            <a:solidFill>
              <a:srgbClr val="339966"/>
            </a:solidFill>
            <a:ln w="9525">
              <a:solidFill>
                <a:schemeClr val="tx1"/>
              </a:solidFill>
              <a:miter lim="800000"/>
            </a:ln>
          </p:spPr>
          <p:txBody>
            <a:bodyPr wrap="none" lIns="88466" tIns="44233" rIns="88466" bIns="44233" anchor="ctr"/>
            <a:lstStyle/>
            <a:p>
              <a:pPr defTabSz="707390"/>
              <a:endParaRPr lang="en-US" sz="1300"/>
            </a:p>
          </p:txBody>
        </p:sp>
        <p:sp>
          <p:nvSpPr>
            <p:cNvPr id="26669" name="AutoShape 1029"/>
            <p:cNvSpPr>
              <a:spLocks noChangeArrowheads="1"/>
            </p:cNvSpPr>
            <p:nvPr/>
          </p:nvSpPr>
          <p:spPr bwMode="auto">
            <a:xfrm>
              <a:off x="2655" y="1096"/>
              <a:ext cx="112" cy="12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086 w 21600"/>
                <a:gd name="T25" fmla="*/ 3181 h 21600"/>
                <a:gd name="T26" fmla="*/ 18514 w 21600"/>
                <a:gd name="T27" fmla="*/ 1841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CC9900"/>
            </a:solidFill>
            <a:ln w="9525">
              <a:solidFill>
                <a:schemeClr val="tx1"/>
              </a:solidFill>
              <a:round/>
            </a:ln>
          </p:spPr>
          <p:txBody>
            <a:bodyPr wrap="none" lIns="88466" tIns="44233" rIns="88466" bIns="44233" anchor="ctr"/>
            <a:lstStyle/>
            <a:p>
              <a:endParaRPr lang="en-US" sz="1300"/>
            </a:p>
          </p:txBody>
        </p:sp>
        <p:sp>
          <p:nvSpPr>
            <p:cNvPr id="26670" name="Freeform 1030"/>
            <p:cNvSpPr/>
            <p:nvPr/>
          </p:nvSpPr>
          <p:spPr bwMode="auto">
            <a:xfrm>
              <a:off x="2460" y="720"/>
              <a:ext cx="511" cy="432"/>
            </a:xfrm>
            <a:custGeom>
              <a:avLst/>
              <a:gdLst>
                <a:gd name="T0" fmla="*/ 1 w 1320"/>
                <a:gd name="T1" fmla="*/ 1 h 1128"/>
                <a:gd name="T2" fmla="*/ 2 w 1320"/>
                <a:gd name="T3" fmla="*/ 1 h 1128"/>
                <a:gd name="T4" fmla="*/ 0 w 1320"/>
                <a:gd name="T5" fmla="*/ 1 h 1128"/>
                <a:gd name="T6" fmla="*/ 1 w 1320"/>
                <a:gd name="T7" fmla="*/ 0 h 1128"/>
                <a:gd name="T8" fmla="*/ 1 w 1320"/>
                <a:gd name="T9" fmla="*/ 0 h 1128"/>
                <a:gd name="T10" fmla="*/ 0 60000 65536"/>
                <a:gd name="T11" fmla="*/ 0 60000 65536"/>
                <a:gd name="T12" fmla="*/ 0 60000 65536"/>
                <a:gd name="T13" fmla="*/ 0 60000 65536"/>
                <a:gd name="T14" fmla="*/ 0 60000 65536"/>
                <a:gd name="T15" fmla="*/ 0 w 1320"/>
                <a:gd name="T16" fmla="*/ 0 h 1128"/>
                <a:gd name="T17" fmla="*/ 1320 w 1320"/>
                <a:gd name="T18" fmla="*/ 1128 h 1128"/>
              </a:gdLst>
              <a:ahLst/>
              <a:cxnLst>
                <a:cxn ang="T10">
                  <a:pos x="T0" y="T1"/>
                </a:cxn>
                <a:cxn ang="T11">
                  <a:pos x="T2" y="T3"/>
                </a:cxn>
                <a:cxn ang="T12">
                  <a:pos x="T4" y="T5"/>
                </a:cxn>
                <a:cxn ang="T13">
                  <a:pos x="T6" y="T7"/>
                </a:cxn>
                <a:cxn ang="T14">
                  <a:pos x="T8" y="T9"/>
                </a:cxn>
              </a:cxnLst>
              <a:rect l="T15" t="T16" r="T17" b="T18"/>
              <a:pathLst>
                <a:path w="1320" h="1128">
                  <a:moveTo>
                    <a:pt x="648" y="1128"/>
                  </a:moveTo>
                  <a:cubicBezTo>
                    <a:pt x="984" y="888"/>
                    <a:pt x="1320" y="648"/>
                    <a:pt x="1224" y="600"/>
                  </a:cubicBezTo>
                  <a:cubicBezTo>
                    <a:pt x="1128" y="552"/>
                    <a:pt x="144" y="920"/>
                    <a:pt x="72" y="840"/>
                  </a:cubicBezTo>
                  <a:cubicBezTo>
                    <a:pt x="0" y="760"/>
                    <a:pt x="656" y="240"/>
                    <a:pt x="792" y="120"/>
                  </a:cubicBezTo>
                  <a:cubicBezTo>
                    <a:pt x="928" y="0"/>
                    <a:pt x="908" y="60"/>
                    <a:pt x="888" y="120"/>
                  </a:cubicBezTo>
                </a:path>
              </a:pathLst>
            </a:custGeom>
            <a:noFill/>
            <a:ln w="57150">
              <a:solidFill>
                <a:schemeClr val="bg2"/>
              </a:solidFill>
              <a:round/>
            </a:ln>
          </p:spPr>
          <p:txBody>
            <a:bodyPr wrap="none" anchor="ctr"/>
            <a:lstStyle/>
            <a:p>
              <a:endParaRPr lang="en-US" sz="1300"/>
            </a:p>
          </p:txBody>
        </p:sp>
        <p:sp>
          <p:nvSpPr>
            <p:cNvPr id="26671" name="Oval 1031"/>
            <p:cNvSpPr>
              <a:spLocks noChangeArrowheads="1"/>
            </p:cNvSpPr>
            <p:nvPr/>
          </p:nvSpPr>
          <p:spPr bwMode="auto">
            <a:xfrm>
              <a:off x="2674" y="1133"/>
              <a:ext cx="74" cy="56"/>
            </a:xfrm>
            <a:prstGeom prst="ellipse">
              <a:avLst/>
            </a:prstGeom>
            <a:solidFill>
              <a:schemeClr val="tx1"/>
            </a:solidFill>
            <a:ln w="9525">
              <a:solidFill>
                <a:schemeClr val="tx1"/>
              </a:solidFill>
              <a:round/>
            </a:ln>
          </p:spPr>
          <p:txBody>
            <a:bodyPr wrap="none" lIns="88466" tIns="44233" rIns="88466" bIns="44233" anchor="ctr"/>
            <a:lstStyle/>
            <a:p>
              <a:pPr defTabSz="707390"/>
              <a:endParaRPr lang="en-US" sz="1900">
                <a:latin typeface="Times New Roman" panose="02020603050405020304" pitchFamily="18" charset="0"/>
              </a:endParaRPr>
            </a:p>
          </p:txBody>
        </p:sp>
        <p:sp>
          <p:nvSpPr>
            <p:cNvPr id="26672" name="Rectangle 1028"/>
            <p:cNvSpPr>
              <a:spLocks noChangeArrowheads="1"/>
            </p:cNvSpPr>
            <p:nvPr/>
          </p:nvSpPr>
          <p:spPr bwMode="auto">
            <a:xfrm>
              <a:off x="336" y="655"/>
              <a:ext cx="2160" cy="1128"/>
            </a:xfrm>
            <a:prstGeom prst="rect">
              <a:avLst/>
            </a:prstGeom>
            <a:noFill/>
            <a:ln w="9525">
              <a:noFill/>
              <a:miter lim="800000"/>
            </a:ln>
          </p:spPr>
          <p:txBody>
            <a:bodyPr lIns="88466" tIns="44233" rIns="88466" bIns="44233">
              <a:spAutoFit/>
            </a:bodyPr>
            <a:lstStyle/>
            <a:p>
              <a:pPr defTabSz="707390">
                <a:lnSpc>
                  <a:spcPct val="90000"/>
                </a:lnSpc>
              </a:pPr>
              <a:r>
                <a:rPr lang="en-US" sz="700" dirty="0"/>
                <a:t>Election To: (</a:t>
              </a:r>
              <a:r>
                <a:rPr lang="en-US" sz="700" dirty="0" err="1"/>
                <a:t>Lok</a:t>
              </a:r>
              <a:r>
                <a:rPr lang="en-US" sz="700" dirty="0"/>
                <a:t> Sabha or Legislative Assembly)</a:t>
              </a:r>
              <a:br>
                <a:rPr lang="en-US" sz="700" dirty="0"/>
              </a:br>
              <a:br>
                <a:rPr lang="en-US" sz="700" dirty="0"/>
              </a:br>
              <a:r>
                <a:rPr lang="en-US" sz="700" dirty="0"/>
                <a:t>From: (No. and Name of)</a:t>
              </a:r>
              <a:endParaRPr lang="en-US" sz="700" dirty="0"/>
            </a:p>
            <a:p>
              <a:pPr defTabSz="707390">
                <a:lnSpc>
                  <a:spcPct val="90000"/>
                </a:lnSpc>
              </a:pPr>
              <a:r>
                <a:rPr lang="en-US" sz="700" dirty="0"/>
                <a:t>Constituency</a:t>
              </a:r>
              <a:br>
                <a:rPr lang="en-US" sz="700" dirty="0"/>
              </a:br>
              <a:br>
                <a:rPr lang="en-US" sz="700" dirty="0"/>
              </a:br>
              <a:r>
                <a:rPr lang="en-US" sz="700" dirty="0"/>
                <a:t>Control Unit/ Balloting Unit No.: (ID number)</a:t>
              </a:r>
              <a:br>
                <a:rPr lang="en-US" sz="700" dirty="0"/>
              </a:br>
              <a:br>
                <a:rPr lang="en-US" sz="700" dirty="0"/>
              </a:br>
              <a:r>
                <a:rPr lang="en-US" sz="700" dirty="0"/>
                <a:t>Serial No. &amp; Name of</a:t>
              </a:r>
              <a:br>
                <a:rPr lang="en-US" sz="700" dirty="0"/>
              </a:br>
              <a:r>
                <a:rPr lang="en-US" sz="700" dirty="0"/>
                <a:t>Polling Station Where Used  ……..…….… …</a:t>
              </a:r>
              <a:br>
                <a:rPr lang="en-US" sz="700" dirty="0"/>
              </a:br>
              <a:br>
                <a:rPr lang="en-US" sz="700" dirty="0"/>
              </a:br>
              <a:r>
                <a:rPr lang="en-US" sz="700" dirty="0"/>
                <a:t>Date of Poll:………………………………………</a:t>
              </a:r>
              <a:br>
                <a:rPr lang="en-US" sz="900" dirty="0"/>
              </a:br>
              <a:endParaRPr lang="en-US" sz="900" dirty="0"/>
            </a:p>
          </p:txBody>
        </p:sp>
      </p:grpSp>
      <p:sp>
        <p:nvSpPr>
          <p:cNvPr id="355341" name="Rectangle 1037" descr="70%"/>
          <p:cNvSpPr>
            <a:spLocks noChangeArrowheads="1"/>
          </p:cNvSpPr>
          <p:nvPr/>
        </p:nvSpPr>
        <p:spPr bwMode="auto">
          <a:xfrm>
            <a:off x="92862" y="2893771"/>
            <a:ext cx="3362687" cy="379658"/>
          </a:xfrm>
          <a:prstGeom prst="rect">
            <a:avLst/>
          </a:prstGeom>
          <a:pattFill prst="pct70">
            <a:fgClr>
              <a:schemeClr val="accent1"/>
            </a:fgClr>
            <a:bgClr>
              <a:srgbClr val="FFFFFF"/>
            </a:bgClr>
          </a:pattFill>
          <a:ln w="57150">
            <a:solidFill>
              <a:schemeClr val="bg1"/>
            </a:solidFill>
            <a:miter lim="800000"/>
          </a:ln>
        </p:spPr>
        <p:txBody>
          <a:bodyPr wrap="none" lIns="73152" tIns="36576" rIns="73152" bIns="36576" anchor="ctr"/>
          <a:lstStyle/>
          <a:p>
            <a:endParaRPr lang="en-GB" sz="1300"/>
          </a:p>
        </p:txBody>
      </p:sp>
      <p:grpSp>
        <p:nvGrpSpPr>
          <p:cNvPr id="3" name="Group 1076"/>
          <p:cNvGrpSpPr/>
          <p:nvPr/>
        </p:nvGrpSpPr>
        <p:grpSpPr bwMode="auto">
          <a:xfrm>
            <a:off x="162712" y="3762565"/>
            <a:ext cx="1518633" cy="1003382"/>
            <a:chOff x="144" y="2088"/>
            <a:chExt cx="1344" cy="888"/>
          </a:xfrm>
        </p:grpSpPr>
        <p:grpSp>
          <p:nvGrpSpPr>
            <p:cNvPr id="26665" name="Group 1050"/>
            <p:cNvGrpSpPr/>
            <p:nvPr/>
          </p:nvGrpSpPr>
          <p:grpSpPr bwMode="auto">
            <a:xfrm>
              <a:off x="192" y="2256"/>
              <a:ext cx="1248" cy="720"/>
              <a:chOff x="192" y="2256"/>
              <a:chExt cx="1527" cy="864"/>
            </a:xfrm>
          </p:grpSpPr>
          <p:graphicFrame>
            <p:nvGraphicFramePr>
              <p:cNvPr id="26626" name="Object 1024"/>
              <p:cNvGraphicFramePr>
                <a:graphicFrameLocks noChangeAspect="1"/>
              </p:cNvGraphicFramePr>
              <p:nvPr/>
            </p:nvGraphicFramePr>
            <p:xfrm>
              <a:off x="192" y="2256"/>
              <a:ext cx="671" cy="864"/>
            </p:xfrm>
            <a:graphic>
              <a:graphicData uri="http://schemas.openxmlformats.org/presentationml/2006/ole">
                <mc:AlternateContent xmlns:mc="http://schemas.openxmlformats.org/markup-compatibility/2006">
                  <mc:Choice xmlns:v="urn:schemas-microsoft-com:vml" Requires="v">
                    <p:oleObj spid="_x0000_s1025" name="Photo Editor Photo" r:id="rId1" imgW="1504950" imgH="1924050" progId="">
                      <p:embed/>
                    </p:oleObj>
                  </mc:Choice>
                  <mc:Fallback>
                    <p:oleObj name="Photo Editor Photo" r:id="rId1" imgW="1504950" imgH="1924050" progId="">
                      <p:embed/>
                      <p:pic>
                        <p:nvPicPr>
                          <p:cNvPr id="0" name="Object 1024"/>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bwMode="auto">
                          <a:xfrm>
                            <a:off x="192" y="2256"/>
                            <a:ext cx="671" cy="8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27" name="Object 1025"/>
              <p:cNvGraphicFramePr>
                <a:graphicFrameLocks noChangeAspect="1"/>
              </p:cNvGraphicFramePr>
              <p:nvPr/>
            </p:nvGraphicFramePr>
            <p:xfrm>
              <a:off x="1015" y="2256"/>
              <a:ext cx="704" cy="855"/>
            </p:xfrm>
            <a:graphic>
              <a:graphicData uri="http://schemas.openxmlformats.org/presentationml/2006/ole">
                <mc:AlternateContent xmlns:mc="http://schemas.openxmlformats.org/markup-compatibility/2006">
                  <mc:Choice xmlns:v="urn:schemas-microsoft-com:vml" Requires="v">
                    <p:oleObj spid="_x0000_s1026" name="Photo Editor Photo" r:id="rId3" imgW="1504950" imgH="1924050" progId="">
                      <p:embed/>
                    </p:oleObj>
                  </mc:Choice>
                  <mc:Fallback>
                    <p:oleObj name="Photo Editor Photo" r:id="rId3" imgW="1504950" imgH="1924050" progId="">
                      <p:embed/>
                      <p:pic>
                        <p:nvPicPr>
                          <p:cNvPr id="0" name="Object 1025"/>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bwMode="auto">
                          <a:xfrm>
                            <a:off x="1015" y="2256"/>
                            <a:ext cx="704" cy="8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6666" name="Text Box 1063"/>
            <p:cNvSpPr txBox="1">
              <a:spLocks noChangeArrowheads="1"/>
            </p:cNvSpPr>
            <p:nvPr/>
          </p:nvSpPr>
          <p:spPr bwMode="auto">
            <a:xfrm>
              <a:off x="144" y="2088"/>
              <a:ext cx="624" cy="232"/>
            </a:xfrm>
            <a:prstGeom prst="rect">
              <a:avLst/>
            </a:prstGeom>
            <a:noFill/>
            <a:ln w="9525">
              <a:noFill/>
              <a:miter lim="800000"/>
            </a:ln>
          </p:spPr>
          <p:txBody>
            <a:bodyPr>
              <a:spAutoFit/>
            </a:bodyPr>
            <a:lstStyle/>
            <a:p>
              <a:pPr>
                <a:spcBef>
                  <a:spcPct val="50000"/>
                </a:spcBef>
              </a:pPr>
              <a:r>
                <a:rPr lang="en-US" sz="1100">
                  <a:solidFill>
                    <a:srgbClr val="663300"/>
                  </a:solidFill>
                </a:rPr>
                <a:t>Front</a:t>
              </a:r>
              <a:endParaRPr lang="en-US" sz="1100">
                <a:solidFill>
                  <a:srgbClr val="663300"/>
                </a:solidFill>
              </a:endParaRPr>
            </a:p>
          </p:txBody>
        </p:sp>
        <p:sp>
          <p:nvSpPr>
            <p:cNvPr id="26667" name="Text Box 1064"/>
            <p:cNvSpPr txBox="1">
              <a:spLocks noChangeArrowheads="1"/>
            </p:cNvSpPr>
            <p:nvPr/>
          </p:nvSpPr>
          <p:spPr bwMode="auto">
            <a:xfrm>
              <a:off x="864" y="2088"/>
              <a:ext cx="624" cy="232"/>
            </a:xfrm>
            <a:prstGeom prst="rect">
              <a:avLst/>
            </a:prstGeom>
            <a:noFill/>
            <a:ln w="9525">
              <a:noFill/>
              <a:miter lim="800000"/>
            </a:ln>
          </p:spPr>
          <p:txBody>
            <a:bodyPr>
              <a:spAutoFit/>
            </a:bodyPr>
            <a:lstStyle/>
            <a:p>
              <a:pPr>
                <a:spcBef>
                  <a:spcPct val="50000"/>
                </a:spcBef>
              </a:pPr>
              <a:r>
                <a:rPr lang="en-US" sz="1100">
                  <a:solidFill>
                    <a:srgbClr val="663300"/>
                  </a:solidFill>
                </a:rPr>
                <a:t>Rear</a:t>
              </a:r>
              <a:endParaRPr lang="en-US" sz="1100">
                <a:solidFill>
                  <a:srgbClr val="663300"/>
                </a:solidFill>
              </a:endParaRPr>
            </a:p>
          </p:txBody>
        </p:sp>
      </p:grpSp>
      <p:grpSp>
        <p:nvGrpSpPr>
          <p:cNvPr id="5" name="Group 1079"/>
          <p:cNvGrpSpPr/>
          <p:nvPr/>
        </p:nvGrpSpPr>
        <p:grpSpPr bwMode="auto">
          <a:xfrm>
            <a:off x="1627108" y="4115105"/>
            <a:ext cx="5532162" cy="542369"/>
            <a:chOff x="1440" y="2400"/>
            <a:chExt cx="4896" cy="480"/>
          </a:xfrm>
        </p:grpSpPr>
        <p:sp>
          <p:nvSpPr>
            <p:cNvPr id="26663" name="AutoShape 1043"/>
            <p:cNvSpPr>
              <a:spLocks noChangeArrowheads="1"/>
            </p:cNvSpPr>
            <p:nvPr/>
          </p:nvSpPr>
          <p:spPr bwMode="auto">
            <a:xfrm>
              <a:off x="3366" y="2400"/>
              <a:ext cx="2970" cy="480"/>
            </a:xfrm>
            <a:prstGeom prst="roundRect">
              <a:avLst>
                <a:gd name="adj" fmla="val 16667"/>
              </a:avLst>
            </a:prstGeom>
            <a:solidFill>
              <a:srgbClr val="FFC000"/>
            </a:solidFill>
            <a:ln w="9525">
              <a:solidFill>
                <a:schemeClr val="tx1"/>
              </a:solidFill>
              <a:round/>
            </a:ln>
          </p:spPr>
          <p:txBody>
            <a:bodyPr anchor="ctr"/>
            <a:lstStyle/>
            <a:p>
              <a:pPr>
                <a:spcBef>
                  <a:spcPct val="0"/>
                </a:spcBef>
              </a:pPr>
              <a:r>
                <a:rPr lang="en-US" sz="1700" dirty="0">
                  <a:solidFill>
                    <a:srgbClr val="FFFF00"/>
                  </a:solidFill>
                </a:rPr>
                <a:t>Special tag for sealing Result section inner compartment</a:t>
              </a:r>
              <a:endParaRPr lang="en-US" sz="1700" dirty="0">
                <a:solidFill>
                  <a:srgbClr val="FFFF00"/>
                </a:solidFill>
              </a:endParaRPr>
            </a:p>
          </p:txBody>
        </p:sp>
        <p:sp>
          <p:nvSpPr>
            <p:cNvPr id="26664" name="Line 1067"/>
            <p:cNvSpPr>
              <a:spLocks noChangeShapeType="1"/>
            </p:cNvSpPr>
            <p:nvPr/>
          </p:nvSpPr>
          <p:spPr bwMode="auto">
            <a:xfrm flipH="1">
              <a:off x="1440" y="2640"/>
              <a:ext cx="1920" cy="0"/>
            </a:xfrm>
            <a:prstGeom prst="line">
              <a:avLst/>
            </a:prstGeom>
            <a:noFill/>
            <a:ln w="57150">
              <a:solidFill>
                <a:srgbClr val="FF0000"/>
              </a:solidFill>
              <a:round/>
              <a:tailEnd type="triangle" w="med" len="med"/>
            </a:ln>
          </p:spPr>
          <p:txBody>
            <a:bodyPr wrap="none" anchor="ctr"/>
            <a:lstStyle/>
            <a:p>
              <a:endParaRPr lang="en-US" sz="1300"/>
            </a:p>
          </p:txBody>
        </p:sp>
      </p:grpSp>
      <p:grpSp>
        <p:nvGrpSpPr>
          <p:cNvPr id="6" name="Group 1078"/>
          <p:cNvGrpSpPr/>
          <p:nvPr/>
        </p:nvGrpSpPr>
        <p:grpSpPr bwMode="auto">
          <a:xfrm>
            <a:off x="3455549" y="2785297"/>
            <a:ext cx="3633871" cy="542369"/>
            <a:chOff x="3120" y="1680"/>
            <a:chExt cx="3216" cy="480"/>
          </a:xfrm>
        </p:grpSpPr>
        <p:sp>
          <p:nvSpPr>
            <p:cNvPr id="26661" name="AutoShape 1039"/>
            <p:cNvSpPr>
              <a:spLocks noChangeArrowheads="1"/>
            </p:cNvSpPr>
            <p:nvPr/>
          </p:nvSpPr>
          <p:spPr bwMode="auto">
            <a:xfrm>
              <a:off x="3366" y="1680"/>
              <a:ext cx="2970" cy="480"/>
            </a:xfrm>
            <a:prstGeom prst="roundRect">
              <a:avLst>
                <a:gd name="adj" fmla="val 16667"/>
              </a:avLst>
            </a:prstGeom>
            <a:solidFill>
              <a:schemeClr val="accent4">
                <a:lumMod val="75000"/>
              </a:schemeClr>
            </a:solidFill>
            <a:ln w="9525">
              <a:solidFill>
                <a:schemeClr val="tx1"/>
              </a:solidFill>
              <a:round/>
            </a:ln>
          </p:spPr>
          <p:txBody>
            <a:bodyPr anchor="ctr"/>
            <a:lstStyle/>
            <a:p>
              <a:pPr>
                <a:spcBef>
                  <a:spcPct val="0"/>
                </a:spcBef>
              </a:pPr>
              <a:r>
                <a:rPr lang="en-US" sz="1700" dirty="0">
                  <a:solidFill>
                    <a:srgbClr val="FFFF00"/>
                  </a:solidFill>
                </a:rPr>
                <a:t>Green Paper seal for sealing Result and Print windows</a:t>
              </a:r>
              <a:endParaRPr lang="en-US" sz="1700" dirty="0">
                <a:solidFill>
                  <a:srgbClr val="FFFF00"/>
                </a:solidFill>
              </a:endParaRPr>
            </a:p>
          </p:txBody>
        </p:sp>
        <p:sp>
          <p:nvSpPr>
            <p:cNvPr id="26662" name="Line 1068"/>
            <p:cNvSpPr>
              <a:spLocks noChangeShapeType="1"/>
            </p:cNvSpPr>
            <p:nvPr/>
          </p:nvSpPr>
          <p:spPr bwMode="auto">
            <a:xfrm flipH="1">
              <a:off x="3120" y="1920"/>
              <a:ext cx="240" cy="0"/>
            </a:xfrm>
            <a:prstGeom prst="line">
              <a:avLst/>
            </a:prstGeom>
            <a:noFill/>
            <a:ln w="57150">
              <a:solidFill>
                <a:srgbClr val="FF0000"/>
              </a:solidFill>
              <a:round/>
              <a:tailEnd type="triangle" w="med" len="med"/>
            </a:ln>
          </p:spPr>
          <p:txBody>
            <a:bodyPr wrap="none" anchor="ctr"/>
            <a:lstStyle/>
            <a:p>
              <a:endParaRPr lang="en-US" sz="1300"/>
            </a:p>
          </p:txBody>
        </p:sp>
      </p:grpSp>
      <p:grpSp>
        <p:nvGrpSpPr>
          <p:cNvPr id="7" name="Group 1077"/>
          <p:cNvGrpSpPr/>
          <p:nvPr/>
        </p:nvGrpSpPr>
        <p:grpSpPr bwMode="auto">
          <a:xfrm>
            <a:off x="3037267" y="804797"/>
            <a:ext cx="4122003" cy="1193211"/>
            <a:chOff x="2688" y="528"/>
            <a:chExt cx="3648" cy="1056"/>
          </a:xfrm>
        </p:grpSpPr>
        <p:sp>
          <p:nvSpPr>
            <p:cNvPr id="26659" name="AutoShape 1036"/>
            <p:cNvSpPr>
              <a:spLocks noChangeArrowheads="1"/>
            </p:cNvSpPr>
            <p:nvPr/>
          </p:nvSpPr>
          <p:spPr bwMode="auto">
            <a:xfrm>
              <a:off x="4848" y="528"/>
              <a:ext cx="1488" cy="1056"/>
            </a:xfrm>
            <a:prstGeom prst="roundRect">
              <a:avLst>
                <a:gd name="adj" fmla="val 16667"/>
              </a:avLst>
            </a:prstGeom>
            <a:solidFill>
              <a:schemeClr val="accent5">
                <a:lumMod val="75000"/>
              </a:schemeClr>
            </a:solidFill>
            <a:ln w="9525">
              <a:solidFill>
                <a:schemeClr val="tx1"/>
              </a:solidFill>
              <a:round/>
            </a:ln>
          </p:spPr>
          <p:txBody>
            <a:bodyPr anchor="ctr"/>
            <a:lstStyle/>
            <a:p>
              <a:pPr>
                <a:spcBef>
                  <a:spcPct val="0"/>
                </a:spcBef>
              </a:pPr>
              <a:r>
                <a:rPr lang="en-US" sz="1700" dirty="0">
                  <a:solidFill>
                    <a:srgbClr val="FFFF00"/>
                  </a:solidFill>
                </a:rPr>
                <a:t>Address tag with sealing thread</a:t>
              </a:r>
              <a:endParaRPr lang="en-US" sz="1700" dirty="0">
                <a:solidFill>
                  <a:srgbClr val="FFFF00"/>
                </a:solidFill>
              </a:endParaRPr>
            </a:p>
          </p:txBody>
        </p:sp>
        <p:sp>
          <p:nvSpPr>
            <p:cNvPr id="26660" name="Line 1069"/>
            <p:cNvSpPr>
              <a:spLocks noChangeShapeType="1"/>
            </p:cNvSpPr>
            <p:nvPr/>
          </p:nvSpPr>
          <p:spPr bwMode="auto">
            <a:xfrm flipH="1">
              <a:off x="2688" y="1056"/>
              <a:ext cx="2160" cy="0"/>
            </a:xfrm>
            <a:prstGeom prst="line">
              <a:avLst/>
            </a:prstGeom>
            <a:noFill/>
            <a:ln w="57150">
              <a:solidFill>
                <a:srgbClr val="FF0000"/>
              </a:solidFill>
              <a:round/>
              <a:tailEnd type="triangle" w="med" len="med"/>
            </a:ln>
          </p:spPr>
          <p:txBody>
            <a:bodyPr wrap="none" anchor="ctr"/>
            <a:lstStyle/>
            <a:p>
              <a:endParaRPr lang="en-US" sz="13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55341"/>
                                        </p:tgtEl>
                                        <p:attrNameLst>
                                          <p:attrName>style.visibility</p:attrName>
                                        </p:attrNameLst>
                                      </p:cBhvr>
                                      <p:to>
                                        <p:strVal val="visible"/>
                                      </p:to>
                                    </p:set>
                                    <p:animEffect transition="in" filter="wipe(left)">
                                      <p:cBhvr>
                                        <p:cTn id="16" dur="500"/>
                                        <p:tgtEl>
                                          <p:spTgt spid="355341"/>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righ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41"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685800"/>
            <a:ext cx="6217920" cy="4632960"/>
          </a:xfrm>
        </p:spPr>
        <p:txBody>
          <a:bodyPr/>
          <a:lstStyle/>
          <a:p>
            <a:pPr algn="l" rtl="0"/>
            <a:endParaRPr lang="en-US" b="1" dirty="0"/>
          </a:p>
          <a:p>
            <a:pPr algn="l" rtl="0"/>
            <a:endParaRPr lang="en-US" b="1" dirty="0"/>
          </a:p>
          <a:p>
            <a:pPr algn="l" rtl="0"/>
            <a:endParaRPr lang="en-US" b="1" dirty="0"/>
          </a:p>
          <a:p>
            <a:pPr algn="l" rtl="0"/>
            <a:r>
              <a:rPr lang="en-US" b="1" dirty="0" smtClean="0"/>
              <a:t>Special tag</a:t>
            </a:r>
            <a:endParaRPr lang="en-US" b="1" dirty="0"/>
          </a:p>
          <a:p>
            <a:pPr algn="l" rtl="0"/>
            <a:endParaRPr lang="en-US" b="1" dirty="0"/>
          </a:p>
          <a:p>
            <a:pPr algn="l"/>
            <a:r>
              <a:rPr lang="en-US" sz="2200" b="1" dirty="0"/>
              <a:t>       Common Address Tag for BU/CU/VVPAT</a:t>
            </a:r>
            <a:endParaRPr lang="en-US" sz="2200" b="1" dirty="0"/>
          </a:p>
        </p:txBody>
      </p:sp>
      <p:pic>
        <p:nvPicPr>
          <p:cNvPr id="4" name="Picture 3"/>
          <p:cNvPicPr/>
          <p:nvPr/>
        </p:nvPicPr>
        <p:blipFill rotWithShape="1">
          <a:blip r:embed="rId1" cstate="print"/>
          <a:srcRect l="6683" r="79703" b="75000"/>
          <a:stretch>
            <a:fillRect/>
          </a:stretch>
        </p:blipFill>
        <p:spPr bwMode="auto">
          <a:xfrm>
            <a:off x="263371" y="548640"/>
            <a:ext cx="1752600" cy="1584960"/>
          </a:xfrm>
          <a:prstGeom prst="rect">
            <a:avLst/>
          </a:prstGeom>
          <a:noFill/>
        </p:spPr>
      </p:pic>
      <p:pic>
        <p:nvPicPr>
          <p:cNvPr id="5" name="Picture 4"/>
          <p:cNvPicPr/>
          <p:nvPr/>
        </p:nvPicPr>
        <p:blipFill>
          <a:blip r:embed="rId2" cstate="print"/>
          <a:srcRect/>
          <a:stretch>
            <a:fillRect/>
          </a:stretch>
        </p:blipFill>
        <p:spPr bwMode="auto">
          <a:xfrm>
            <a:off x="1051560" y="3398520"/>
            <a:ext cx="5029200" cy="2057400"/>
          </a:xfrm>
          <a:prstGeom prst="rect">
            <a:avLst/>
          </a:prstGeom>
          <a:noFill/>
        </p:spPr>
      </p:pic>
      <p:pic>
        <p:nvPicPr>
          <p:cNvPr id="6" name="Picture 5"/>
          <p:cNvPicPr>
            <a:picLocks noChangeAspect="1"/>
          </p:cNvPicPr>
          <p:nvPr/>
        </p:nvPicPr>
        <p:blipFill>
          <a:blip r:embed="rId3"/>
          <a:stretch>
            <a:fillRect/>
          </a:stretch>
        </p:blipFill>
        <p:spPr>
          <a:xfrm>
            <a:off x="2667001" y="599984"/>
            <a:ext cx="4413887" cy="2371817"/>
          </a:xfrm>
          <a:prstGeom prst="rect">
            <a:avLst/>
          </a:prstGeom>
        </p:spPr>
      </p:pic>
      <p:sp>
        <p:nvSpPr>
          <p:cNvPr id="7" name="TextBox 6"/>
          <p:cNvSpPr txBox="1"/>
          <p:nvPr/>
        </p:nvSpPr>
        <p:spPr>
          <a:xfrm>
            <a:off x="3810000" y="599983"/>
            <a:ext cx="2133600" cy="368300"/>
          </a:xfrm>
          <a:prstGeom prst="rect">
            <a:avLst/>
          </a:prstGeom>
          <a:noFill/>
        </p:spPr>
        <p:txBody>
          <a:bodyPr wrap="square" rtlCol="0">
            <a:spAutoFit/>
          </a:bodyPr>
          <a:lstStyle/>
          <a:p>
            <a:pPr eaLnBrk="0" fontAlgn="base" hangingPunct="0">
              <a:spcBef>
                <a:spcPct val="0"/>
              </a:spcBef>
              <a:spcAft>
                <a:spcPct val="0"/>
              </a:spcAft>
            </a:pPr>
            <a:r>
              <a:rPr lang="en-IN" sz="1800" dirty="0">
                <a:solidFill>
                  <a:prstClr val="black"/>
                </a:solidFill>
                <a:latin typeface="Arial" panose="020B0604020202020204" pitchFamily="34" charset="0"/>
              </a:rPr>
              <a:t>Green Paper Seal</a:t>
            </a:r>
            <a:endParaRPr lang="en-IN" sz="1800" dirty="0">
              <a:solidFill>
                <a:prstClr val="black"/>
              </a:solidFill>
              <a:latin typeface="Arial" panose="020B0604020202020204" pitchFamily="34" charset="0"/>
            </a:endParaRPr>
          </a:p>
        </p:txBody>
      </p:sp>
      <p:sp>
        <p:nvSpPr>
          <p:cNvPr id="8" name="TextBox 7"/>
          <p:cNvSpPr txBox="1"/>
          <p:nvPr/>
        </p:nvSpPr>
        <p:spPr>
          <a:xfrm>
            <a:off x="3581400" y="2667000"/>
            <a:ext cx="2819400" cy="368300"/>
          </a:xfrm>
          <a:prstGeom prst="rect">
            <a:avLst/>
          </a:prstGeom>
          <a:noFill/>
        </p:spPr>
        <p:txBody>
          <a:bodyPr wrap="square" rtlCol="0">
            <a:spAutoFit/>
          </a:bodyPr>
          <a:lstStyle/>
          <a:p>
            <a:pPr eaLnBrk="0" fontAlgn="base" hangingPunct="0">
              <a:spcBef>
                <a:spcPct val="0"/>
              </a:spcBef>
              <a:spcAft>
                <a:spcPct val="0"/>
              </a:spcAft>
            </a:pPr>
            <a:r>
              <a:rPr lang="en-IN" sz="1800" dirty="0">
                <a:solidFill>
                  <a:prstClr val="black"/>
                </a:solidFill>
                <a:latin typeface="Arial" panose="020B0604020202020204" pitchFamily="34" charset="0"/>
              </a:rPr>
              <a:t>Pink Paper Seal</a:t>
            </a:r>
            <a:endParaRPr lang="en-IN" sz="1800" dirty="0">
              <a:solidFill>
                <a:prstClr val="black"/>
              </a:solidFill>
              <a:latin typeface="Arial" panose="020B0604020202020204" pitchFamily="34" charset="0"/>
            </a:endParaRPr>
          </a:p>
        </p:txBody>
      </p:sp>
      <p:sp>
        <p:nvSpPr>
          <p:cNvPr id="10" name="AutoShape 1043"/>
          <p:cNvSpPr>
            <a:spLocks noChangeArrowheads="1"/>
          </p:cNvSpPr>
          <p:nvPr/>
        </p:nvSpPr>
        <p:spPr bwMode="auto">
          <a:xfrm>
            <a:off x="51432" y="2500016"/>
            <a:ext cx="2377981" cy="542369"/>
          </a:xfrm>
          <a:prstGeom prst="roundRect">
            <a:avLst>
              <a:gd name="adj" fmla="val 16667"/>
            </a:avLst>
          </a:prstGeom>
          <a:solidFill>
            <a:schemeClr val="bg1"/>
          </a:solidFill>
          <a:ln w="9525">
            <a:solidFill>
              <a:schemeClr val="tx1"/>
            </a:solidFill>
            <a:round/>
          </a:ln>
        </p:spPr>
        <p:txBody>
          <a:bodyPr anchor="ctr"/>
          <a:lstStyle/>
          <a:p>
            <a:pPr algn="ctr" eaLnBrk="0" fontAlgn="base" hangingPunct="0">
              <a:spcBef>
                <a:spcPct val="0"/>
              </a:spcBef>
              <a:spcAft>
                <a:spcPct val="0"/>
              </a:spcAft>
            </a:pPr>
            <a:r>
              <a:rPr lang="en-US" sz="1280" dirty="0" smtClean="0">
                <a:latin typeface="Arial" panose="020B0604020202020204" pitchFamily="34" charset="0"/>
              </a:rPr>
              <a:t>for </a:t>
            </a:r>
            <a:r>
              <a:rPr lang="en-US" sz="1280" dirty="0">
                <a:latin typeface="Arial" panose="020B0604020202020204" pitchFamily="34" charset="0"/>
              </a:rPr>
              <a:t>sealing Result section inner compartment</a:t>
            </a:r>
            <a:endParaRPr lang="en-US" sz="1280" dirty="0">
              <a:latin typeface="Arial" panose="020B0604020202020204" pitchFamily="34" charset="0"/>
            </a:endParaRPr>
          </a:p>
        </p:txBody>
      </p:sp>
      <p:sp>
        <p:nvSpPr>
          <p:cNvPr id="11" name="Title 1"/>
          <p:cNvSpPr>
            <a:spLocks noGrp="1"/>
          </p:cNvSpPr>
          <p:nvPr/>
        </p:nvSpPr>
        <p:spPr>
          <a:xfrm>
            <a:off x="143510" y="121920"/>
            <a:ext cx="6939280" cy="426720"/>
          </a:xfrm>
          <a:prstGeom prst="rect">
            <a:avLst/>
          </a:prstGeom>
          <a:solidFill>
            <a:srgbClr val="00B0F0"/>
          </a:solidFill>
          <a:ln w="9525">
            <a:noFill/>
            <a:miter lim="800000"/>
          </a:ln>
        </p:spPr>
        <p:txBody>
          <a:bodyPr vert="horz" wrap="square" lIns="73152" tIns="36576" rIns="73152" bIns="36576" numCol="1" anchor="ctr" anchorCtr="0" compatLnSpc="1">
            <a:normAutofit/>
          </a:bodyPr>
          <a:lstStyle>
            <a:lvl1pPr algn="ctr" defTabSz="730250" rtl="0" eaLnBrk="0" fontAlgn="base" hangingPunct="0">
              <a:spcBef>
                <a:spcPct val="0"/>
              </a:spcBef>
              <a:spcAft>
                <a:spcPct val="0"/>
              </a:spcAft>
              <a:defRPr sz="3500" kern="1200">
                <a:solidFill>
                  <a:schemeClr val="tx1"/>
                </a:solidFill>
                <a:latin typeface="+mj-lt"/>
                <a:ea typeface="+mj-ea"/>
                <a:cs typeface="+mj-cs"/>
              </a:defRPr>
            </a:lvl1pPr>
            <a:lvl2pPr algn="ctr" defTabSz="730250" rtl="0" eaLnBrk="0" fontAlgn="base" hangingPunct="0">
              <a:spcBef>
                <a:spcPct val="0"/>
              </a:spcBef>
              <a:spcAft>
                <a:spcPct val="0"/>
              </a:spcAft>
              <a:defRPr sz="3500">
                <a:solidFill>
                  <a:schemeClr val="tx1"/>
                </a:solidFill>
                <a:latin typeface="Calibri" panose="020F0502020204030204" pitchFamily="34" charset="0"/>
              </a:defRPr>
            </a:lvl2pPr>
            <a:lvl3pPr algn="ctr" defTabSz="730250" rtl="0" eaLnBrk="0" fontAlgn="base" hangingPunct="0">
              <a:spcBef>
                <a:spcPct val="0"/>
              </a:spcBef>
              <a:spcAft>
                <a:spcPct val="0"/>
              </a:spcAft>
              <a:defRPr sz="3500">
                <a:solidFill>
                  <a:schemeClr val="tx1"/>
                </a:solidFill>
                <a:latin typeface="Calibri" panose="020F0502020204030204" pitchFamily="34" charset="0"/>
              </a:defRPr>
            </a:lvl3pPr>
            <a:lvl4pPr algn="ctr" defTabSz="730250" rtl="0" eaLnBrk="0" fontAlgn="base" hangingPunct="0">
              <a:spcBef>
                <a:spcPct val="0"/>
              </a:spcBef>
              <a:spcAft>
                <a:spcPct val="0"/>
              </a:spcAft>
              <a:defRPr sz="3500">
                <a:solidFill>
                  <a:schemeClr val="tx1"/>
                </a:solidFill>
                <a:latin typeface="Calibri" panose="020F0502020204030204" pitchFamily="34" charset="0"/>
              </a:defRPr>
            </a:lvl4pPr>
            <a:lvl5pPr algn="ctr" defTabSz="730250" rtl="0" eaLnBrk="0" fontAlgn="base" hangingPunct="0">
              <a:spcBef>
                <a:spcPct val="0"/>
              </a:spcBef>
              <a:spcAft>
                <a:spcPct val="0"/>
              </a:spcAft>
              <a:defRPr sz="3500">
                <a:solidFill>
                  <a:schemeClr val="tx1"/>
                </a:solidFill>
                <a:latin typeface="Calibri" panose="020F0502020204030204" pitchFamily="34" charset="0"/>
              </a:defRPr>
            </a:lvl5pPr>
            <a:lvl6pPr marL="457200" algn="ctr" defTabSz="730250" rtl="0" fontAlgn="base">
              <a:spcBef>
                <a:spcPct val="0"/>
              </a:spcBef>
              <a:spcAft>
                <a:spcPct val="0"/>
              </a:spcAft>
              <a:defRPr sz="3500">
                <a:solidFill>
                  <a:schemeClr val="tx1"/>
                </a:solidFill>
                <a:latin typeface="Calibri" panose="020F0502020204030204" pitchFamily="34" charset="0"/>
              </a:defRPr>
            </a:lvl6pPr>
            <a:lvl7pPr marL="914400" algn="ctr" defTabSz="730250" rtl="0" fontAlgn="base">
              <a:spcBef>
                <a:spcPct val="0"/>
              </a:spcBef>
              <a:spcAft>
                <a:spcPct val="0"/>
              </a:spcAft>
              <a:defRPr sz="3500">
                <a:solidFill>
                  <a:schemeClr val="tx1"/>
                </a:solidFill>
                <a:latin typeface="Calibri" panose="020F0502020204030204" pitchFamily="34" charset="0"/>
              </a:defRPr>
            </a:lvl7pPr>
            <a:lvl8pPr marL="1371600" algn="ctr" defTabSz="730250" rtl="0" fontAlgn="base">
              <a:spcBef>
                <a:spcPct val="0"/>
              </a:spcBef>
              <a:spcAft>
                <a:spcPct val="0"/>
              </a:spcAft>
              <a:defRPr sz="3500">
                <a:solidFill>
                  <a:schemeClr val="tx1"/>
                </a:solidFill>
                <a:latin typeface="Calibri" panose="020F0502020204030204" pitchFamily="34" charset="0"/>
              </a:defRPr>
            </a:lvl8pPr>
            <a:lvl9pPr marL="1828800" algn="ctr" defTabSz="730250" rtl="0" fontAlgn="base">
              <a:spcBef>
                <a:spcPct val="0"/>
              </a:spcBef>
              <a:spcAft>
                <a:spcPct val="0"/>
              </a:spcAft>
              <a:defRPr sz="3500">
                <a:solidFill>
                  <a:schemeClr val="tx1"/>
                </a:solidFill>
                <a:latin typeface="Calibri" panose="020F0502020204030204" pitchFamily="34" charset="0"/>
              </a:defRPr>
            </a:lvl9pPr>
          </a:lstStyle>
          <a:p>
            <a:pPr algn="l"/>
            <a:r>
              <a:rPr lang="en-US" sz="1400" b="1" dirty="0">
                <a:latin typeface="Times New Roman" panose="02020603050405020304" pitchFamily="18" charset="0"/>
                <a:cs typeface="Times New Roman" panose="02020603050405020304" pitchFamily="18" charset="0"/>
              </a:rPr>
              <a:t>VARIOUS TYPES OF SEALS USED FOR SEALING EVMs &amp; VVPATs</a:t>
            </a:r>
            <a:endParaRPr lang="en-IN" sz="1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0" descr="E:\EVM\D-01-01-2007-Edited EVM\EVM Green Seal.bmp"/>
          <p:cNvPicPr>
            <a:picLocks noChangeAspect="1" noChangeArrowheads="1"/>
          </p:cNvPicPr>
          <p:nvPr/>
        </p:nvPicPr>
        <p:blipFill>
          <a:blip r:embed="rId1" cstate="print"/>
          <a:srcRect/>
          <a:stretch>
            <a:fillRect/>
          </a:stretch>
        </p:blipFill>
        <p:spPr bwMode="auto">
          <a:xfrm>
            <a:off x="216950" y="750561"/>
            <a:ext cx="2699415" cy="2262130"/>
          </a:xfrm>
          <a:prstGeom prst="rect">
            <a:avLst/>
          </a:prstGeom>
          <a:noFill/>
          <a:ln w="9525">
            <a:noFill/>
            <a:miter lim="800000"/>
            <a:headEnd/>
            <a:tailEnd/>
          </a:ln>
        </p:spPr>
      </p:pic>
      <p:sp>
        <p:nvSpPr>
          <p:cNvPr id="76804" name="Rectangle 9"/>
          <p:cNvSpPr>
            <a:spLocks noChangeArrowheads="1"/>
          </p:cNvSpPr>
          <p:nvPr/>
        </p:nvSpPr>
        <p:spPr bwMode="auto">
          <a:xfrm>
            <a:off x="2275690" y="92901"/>
            <a:ext cx="6989779" cy="542369"/>
          </a:xfrm>
          <a:prstGeom prst="rect">
            <a:avLst/>
          </a:prstGeom>
          <a:noFill/>
          <a:ln w="9525">
            <a:noFill/>
            <a:miter lim="800000"/>
          </a:ln>
        </p:spPr>
        <p:txBody>
          <a:bodyPr lIns="73152" tIns="36576" rIns="73152" bIns="36576"/>
          <a:lstStyle/>
          <a:p>
            <a:pPr defTabSz="884555" eaLnBrk="0" fontAlgn="base" hangingPunct="0">
              <a:spcBef>
                <a:spcPct val="0"/>
              </a:spcBef>
              <a:spcAft>
                <a:spcPct val="0"/>
              </a:spcAft>
            </a:pPr>
            <a:r>
              <a:rPr lang="en-US" sz="2800" b="1" dirty="0">
                <a:sym typeface="+mn-ea"/>
              </a:rPr>
              <a:t>EVM – Sealing</a:t>
            </a:r>
            <a:endParaRPr lang="en-US" sz="2800" b="1" dirty="0">
              <a:solidFill>
                <a:prstClr val="black"/>
              </a:solidFill>
              <a:latin typeface="Arial" panose="020B0604020202020204" pitchFamily="34" charset="0"/>
            </a:endParaRPr>
          </a:p>
        </p:txBody>
      </p:sp>
      <p:grpSp>
        <p:nvGrpSpPr>
          <p:cNvPr id="76805" name="Group 21"/>
          <p:cNvGrpSpPr/>
          <p:nvPr/>
        </p:nvGrpSpPr>
        <p:grpSpPr bwMode="auto">
          <a:xfrm>
            <a:off x="2603372" y="923441"/>
            <a:ext cx="4512961" cy="1193211"/>
            <a:chOff x="2304" y="633"/>
            <a:chExt cx="3994" cy="1056"/>
          </a:xfrm>
          <a:solidFill>
            <a:srgbClr val="7030A0"/>
          </a:solidFill>
        </p:grpSpPr>
        <p:sp>
          <p:nvSpPr>
            <p:cNvPr id="76812" name="AutoShape 10"/>
            <p:cNvSpPr>
              <a:spLocks noChangeArrowheads="1"/>
            </p:cNvSpPr>
            <p:nvPr/>
          </p:nvSpPr>
          <p:spPr bwMode="auto">
            <a:xfrm>
              <a:off x="3658" y="633"/>
              <a:ext cx="2640" cy="1056"/>
            </a:xfrm>
            <a:prstGeom prst="roundRect">
              <a:avLst>
                <a:gd name="adj" fmla="val 16667"/>
              </a:avLst>
            </a:prstGeom>
            <a:grpFill/>
            <a:ln w="9525">
              <a:solidFill>
                <a:schemeClr val="tx1"/>
              </a:solidFill>
              <a:round/>
            </a:ln>
          </p:spPr>
          <p:txBody>
            <a:bodyPr anchor="ctr"/>
            <a:lstStyle/>
            <a:p>
              <a:pPr>
                <a:spcBef>
                  <a:spcPct val="0"/>
                </a:spcBef>
              </a:pPr>
              <a:r>
                <a:rPr lang="en-US" sz="1700" dirty="0">
                  <a:solidFill>
                    <a:srgbClr val="FFFF00"/>
                  </a:solidFill>
                  <a:sym typeface="+mn-ea"/>
                </a:rPr>
                <a:t>Insert the Green Paper seal in the frames provided for both Result</a:t>
              </a:r>
              <a:endParaRPr lang="en-US" sz="1700" dirty="0">
                <a:solidFill>
                  <a:srgbClr val="FFFF00"/>
                </a:solidFill>
                <a:latin typeface="Arial" panose="020B0604020202020204" pitchFamily="34" charset="0"/>
              </a:endParaRPr>
            </a:p>
          </p:txBody>
        </p:sp>
        <p:sp>
          <p:nvSpPr>
            <p:cNvPr id="76813" name="Line 13"/>
            <p:cNvSpPr>
              <a:spLocks noChangeShapeType="1"/>
            </p:cNvSpPr>
            <p:nvPr/>
          </p:nvSpPr>
          <p:spPr bwMode="auto">
            <a:xfrm flipH="1">
              <a:off x="2304" y="1104"/>
              <a:ext cx="1344" cy="0"/>
            </a:xfrm>
            <a:prstGeom prst="line">
              <a:avLst/>
            </a:prstGeom>
            <a:grpFill/>
            <a:ln w="57150">
              <a:solidFill>
                <a:srgbClr val="FF0000"/>
              </a:solidFill>
              <a:round/>
              <a:tailEnd type="triangle" w="med" len="med"/>
            </a:ln>
          </p:spPr>
          <p:txBody>
            <a:bodyPr wrap="none" anchor="ctr"/>
            <a:lstStyle/>
            <a:p>
              <a:pPr eaLnBrk="0" fontAlgn="base" hangingPunct="0">
                <a:spcBef>
                  <a:spcPct val="0"/>
                </a:spcBef>
                <a:spcAft>
                  <a:spcPct val="0"/>
                </a:spcAft>
              </a:pPr>
              <a:endParaRPr lang="en-US" sz="1300">
                <a:solidFill>
                  <a:prstClr val="black"/>
                </a:solidFill>
                <a:latin typeface="Arial" panose="020B0604020202020204" pitchFamily="34" charset="0"/>
              </a:endParaRPr>
            </a:p>
          </p:txBody>
        </p:sp>
      </p:grpSp>
      <p:grpSp>
        <p:nvGrpSpPr>
          <p:cNvPr id="3" name="Group 16"/>
          <p:cNvGrpSpPr/>
          <p:nvPr/>
        </p:nvGrpSpPr>
        <p:grpSpPr bwMode="auto">
          <a:xfrm>
            <a:off x="325422" y="3408167"/>
            <a:ext cx="5206741" cy="1247448"/>
            <a:chOff x="288" y="2832"/>
            <a:chExt cx="4608" cy="1104"/>
          </a:xfrm>
        </p:grpSpPr>
        <p:sp>
          <p:nvSpPr>
            <p:cNvPr id="76810" name="AutoShape 11"/>
            <p:cNvSpPr>
              <a:spLocks noChangeArrowheads="1"/>
            </p:cNvSpPr>
            <p:nvPr/>
          </p:nvSpPr>
          <p:spPr bwMode="auto">
            <a:xfrm>
              <a:off x="288" y="2832"/>
              <a:ext cx="2640" cy="1104"/>
            </a:xfrm>
            <a:prstGeom prst="roundRect">
              <a:avLst>
                <a:gd name="adj" fmla="val 16667"/>
              </a:avLst>
            </a:prstGeom>
            <a:solidFill>
              <a:schemeClr val="tx1">
                <a:lumMod val="65000"/>
                <a:lumOff val="35000"/>
              </a:schemeClr>
            </a:solidFill>
            <a:ln w="9525">
              <a:solidFill>
                <a:schemeClr val="tx1"/>
              </a:solidFill>
              <a:round/>
            </a:ln>
          </p:spPr>
          <p:txBody>
            <a:bodyPr anchor="ctr"/>
            <a:lstStyle/>
            <a:p>
              <a:pPr>
                <a:spcBef>
                  <a:spcPct val="0"/>
                </a:spcBef>
              </a:pPr>
              <a:r>
                <a:rPr lang="en-US" sz="1700" dirty="0">
                  <a:solidFill>
                    <a:srgbClr val="FFFF00"/>
                  </a:solidFill>
                  <a:sym typeface="+mn-ea"/>
                </a:rPr>
                <a:t>Close the Result Section inner compartment door with the Green paper seal protruding outside</a:t>
              </a:r>
              <a:endParaRPr lang="en-US" sz="1700" dirty="0">
                <a:solidFill>
                  <a:srgbClr val="FFFF00"/>
                </a:solidFill>
                <a:latin typeface="Arial" panose="020B0604020202020204" pitchFamily="34" charset="0"/>
              </a:endParaRPr>
            </a:p>
          </p:txBody>
        </p:sp>
        <p:sp>
          <p:nvSpPr>
            <p:cNvPr id="76811" name="Line 14"/>
            <p:cNvSpPr>
              <a:spLocks noChangeShapeType="1"/>
            </p:cNvSpPr>
            <p:nvPr/>
          </p:nvSpPr>
          <p:spPr bwMode="auto">
            <a:xfrm>
              <a:off x="2928" y="3312"/>
              <a:ext cx="1968" cy="0"/>
            </a:xfrm>
            <a:prstGeom prst="line">
              <a:avLst/>
            </a:prstGeom>
            <a:noFill/>
            <a:ln w="57150">
              <a:solidFill>
                <a:srgbClr val="FF0000"/>
              </a:solidFill>
              <a:round/>
              <a:tailEnd type="triangle" w="med" len="med"/>
            </a:ln>
          </p:spPr>
          <p:txBody>
            <a:bodyPr wrap="none" anchor="ctr"/>
            <a:lstStyle/>
            <a:p>
              <a:pPr eaLnBrk="0" fontAlgn="base" hangingPunct="0">
                <a:spcBef>
                  <a:spcPct val="0"/>
                </a:spcBef>
                <a:spcAft>
                  <a:spcPct val="0"/>
                </a:spcAft>
              </a:pPr>
              <a:endParaRPr lang="en-US" sz="1300">
                <a:solidFill>
                  <a:prstClr val="black"/>
                </a:solidFill>
                <a:latin typeface="Arial" panose="020B0604020202020204" pitchFamily="34" charset="0"/>
              </a:endParaRPr>
            </a:p>
          </p:txBody>
        </p:sp>
      </p:grpSp>
      <p:pic>
        <p:nvPicPr>
          <p:cNvPr id="2" name="Picture 1"/>
          <p:cNvPicPr>
            <a:picLocks noChangeAspect="1"/>
          </p:cNvPicPr>
          <p:nvPr/>
        </p:nvPicPr>
        <p:blipFill rotWithShape="1">
          <a:blip r:embed="rId2"/>
          <a:srcRect l="30655"/>
          <a:stretch>
            <a:fillRect/>
          </a:stretch>
        </p:blipFill>
        <p:spPr>
          <a:xfrm>
            <a:off x="3541470" y="2590800"/>
            <a:ext cx="3697531" cy="24004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descr="P60"/>
          <p:cNvPicPr>
            <a:picLocks noChangeAspect="1" noChangeArrowheads="1"/>
          </p:cNvPicPr>
          <p:nvPr/>
        </p:nvPicPr>
        <p:blipFill>
          <a:blip r:embed="rId1" cstate="print"/>
          <a:srcRect/>
          <a:stretch>
            <a:fillRect/>
          </a:stretch>
        </p:blipFill>
        <p:spPr bwMode="auto">
          <a:xfrm>
            <a:off x="4827084" y="804797"/>
            <a:ext cx="1856484" cy="2169475"/>
          </a:xfrm>
          <a:prstGeom prst="rect">
            <a:avLst/>
          </a:prstGeom>
          <a:noFill/>
          <a:ln w="9525">
            <a:noFill/>
            <a:miter lim="800000"/>
            <a:headEnd/>
            <a:tailEnd/>
          </a:ln>
        </p:spPr>
      </p:pic>
      <p:graphicFrame>
        <p:nvGraphicFramePr>
          <p:cNvPr id="371712" name="Object 1024"/>
          <p:cNvGraphicFramePr>
            <a:graphicFrameLocks noChangeAspect="1"/>
          </p:cNvGraphicFramePr>
          <p:nvPr/>
        </p:nvGraphicFramePr>
        <p:xfrm>
          <a:off x="392088" y="2540377"/>
          <a:ext cx="2994328" cy="2232752"/>
        </p:xfrm>
        <a:graphic>
          <a:graphicData uri="http://schemas.openxmlformats.org/presentationml/2006/ole">
            <mc:AlternateContent xmlns:mc="http://schemas.openxmlformats.org/markup-compatibility/2006">
              <mc:Choice xmlns:v="urn:schemas-microsoft-com:vml" Requires="v">
                <p:oleObj spid="_x0000_s2049" name="Photo Editor Photo" r:id="rId2" imgW="5438775" imgH="3600450" progId="">
                  <p:embed/>
                </p:oleObj>
              </mc:Choice>
              <mc:Fallback>
                <p:oleObj name="Photo Editor Photo" r:id="rId2" imgW="5438775" imgH="3600450" progId="">
                  <p:embed/>
                  <p:pic>
                    <p:nvPicPr>
                      <p:cNvPr id="0" name="Object 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88" y="2540377"/>
                        <a:ext cx="2994328" cy="223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1"/>
          <p:cNvGrpSpPr/>
          <p:nvPr/>
        </p:nvGrpSpPr>
        <p:grpSpPr bwMode="auto">
          <a:xfrm>
            <a:off x="379658" y="1184455"/>
            <a:ext cx="4989794" cy="1193211"/>
            <a:chOff x="336" y="864"/>
            <a:chExt cx="4416" cy="1056"/>
          </a:xfrm>
        </p:grpSpPr>
        <p:sp>
          <p:nvSpPr>
            <p:cNvPr id="29708" name="AutoShape 6"/>
            <p:cNvSpPr>
              <a:spLocks noChangeArrowheads="1"/>
            </p:cNvSpPr>
            <p:nvPr/>
          </p:nvSpPr>
          <p:spPr bwMode="auto">
            <a:xfrm>
              <a:off x="336" y="864"/>
              <a:ext cx="2640" cy="1056"/>
            </a:xfrm>
            <a:prstGeom prst="roundRect">
              <a:avLst>
                <a:gd name="adj" fmla="val 16667"/>
              </a:avLst>
            </a:prstGeom>
            <a:solidFill>
              <a:schemeClr val="accent3">
                <a:lumMod val="75000"/>
              </a:schemeClr>
            </a:solidFill>
            <a:ln w="9525">
              <a:solidFill>
                <a:schemeClr val="tx1"/>
              </a:solidFill>
              <a:round/>
            </a:ln>
          </p:spPr>
          <p:txBody>
            <a:bodyPr anchor="ctr"/>
            <a:lstStyle/>
            <a:p>
              <a:pPr>
                <a:spcBef>
                  <a:spcPct val="0"/>
                </a:spcBef>
              </a:pPr>
              <a:r>
                <a:rPr lang="en-US" sz="1700" dirty="0">
                  <a:solidFill>
                    <a:srgbClr val="FFFF00"/>
                  </a:solidFill>
                </a:rPr>
                <a:t>Seal the Result Section inner compartment</a:t>
              </a:r>
              <a:endParaRPr lang="en-US" sz="1700" dirty="0">
                <a:solidFill>
                  <a:srgbClr val="FFFF00"/>
                </a:solidFill>
              </a:endParaRPr>
            </a:p>
          </p:txBody>
        </p:sp>
        <p:sp>
          <p:nvSpPr>
            <p:cNvPr id="29709" name="Line 7"/>
            <p:cNvSpPr>
              <a:spLocks noChangeShapeType="1"/>
            </p:cNvSpPr>
            <p:nvPr/>
          </p:nvSpPr>
          <p:spPr bwMode="auto">
            <a:xfrm>
              <a:off x="2976" y="1680"/>
              <a:ext cx="1776" cy="0"/>
            </a:xfrm>
            <a:prstGeom prst="line">
              <a:avLst/>
            </a:prstGeom>
            <a:noFill/>
            <a:ln w="57150">
              <a:solidFill>
                <a:srgbClr val="FF0000"/>
              </a:solidFill>
              <a:round/>
              <a:tailEnd type="triangle" w="med" len="med"/>
            </a:ln>
          </p:spPr>
          <p:txBody>
            <a:bodyPr wrap="none" anchor="ctr"/>
            <a:lstStyle/>
            <a:p>
              <a:endParaRPr lang="en-US" sz="1300"/>
            </a:p>
          </p:txBody>
        </p:sp>
      </p:grpSp>
      <p:grpSp>
        <p:nvGrpSpPr>
          <p:cNvPr id="3" name="Group 14"/>
          <p:cNvGrpSpPr/>
          <p:nvPr/>
        </p:nvGrpSpPr>
        <p:grpSpPr bwMode="auto">
          <a:xfrm>
            <a:off x="1247450" y="3162846"/>
            <a:ext cx="5749110" cy="1193211"/>
            <a:chOff x="1152" y="2640"/>
            <a:chExt cx="5088" cy="1056"/>
          </a:xfrm>
          <a:solidFill>
            <a:schemeClr val="accent5">
              <a:lumMod val="60000"/>
              <a:lumOff val="40000"/>
            </a:schemeClr>
          </a:solidFill>
        </p:grpSpPr>
        <p:sp>
          <p:nvSpPr>
            <p:cNvPr id="29705" name="AutoShape 8"/>
            <p:cNvSpPr>
              <a:spLocks noChangeArrowheads="1"/>
            </p:cNvSpPr>
            <p:nvPr/>
          </p:nvSpPr>
          <p:spPr bwMode="auto">
            <a:xfrm>
              <a:off x="3600" y="2640"/>
              <a:ext cx="2640" cy="1056"/>
            </a:xfrm>
            <a:prstGeom prst="roundRect">
              <a:avLst>
                <a:gd name="adj" fmla="val 16667"/>
              </a:avLst>
            </a:prstGeom>
            <a:grpFill/>
            <a:ln w="9525">
              <a:solidFill>
                <a:schemeClr val="tx1"/>
              </a:solidFill>
              <a:round/>
            </a:ln>
          </p:spPr>
          <p:txBody>
            <a:bodyPr anchor="ctr"/>
            <a:lstStyle/>
            <a:p>
              <a:pPr>
                <a:spcBef>
                  <a:spcPct val="0"/>
                </a:spcBef>
              </a:pPr>
              <a:r>
                <a:rPr lang="en-US" sz="1700" dirty="0">
                  <a:solidFill>
                    <a:srgbClr val="FFFF00"/>
                  </a:solidFill>
                </a:rPr>
                <a:t>Fix the Special tag such that the               button is visible and seal the tag</a:t>
              </a:r>
              <a:endParaRPr lang="en-US" sz="1700" dirty="0">
                <a:solidFill>
                  <a:srgbClr val="FFFF00"/>
                </a:solidFill>
              </a:endParaRPr>
            </a:p>
          </p:txBody>
        </p:sp>
        <p:sp>
          <p:nvSpPr>
            <p:cNvPr id="29706" name="Line 9"/>
            <p:cNvSpPr>
              <a:spLocks noChangeShapeType="1"/>
            </p:cNvSpPr>
            <p:nvPr/>
          </p:nvSpPr>
          <p:spPr bwMode="auto">
            <a:xfrm flipH="1">
              <a:off x="1152" y="3216"/>
              <a:ext cx="2448" cy="0"/>
            </a:xfrm>
            <a:prstGeom prst="line">
              <a:avLst/>
            </a:prstGeom>
            <a:grpFill/>
            <a:ln w="57150">
              <a:solidFill>
                <a:srgbClr val="FF0000"/>
              </a:solidFill>
              <a:round/>
              <a:tailEnd type="triangle" w="med" len="med"/>
            </a:ln>
          </p:spPr>
          <p:txBody>
            <a:bodyPr wrap="none" anchor="ctr"/>
            <a:lstStyle/>
            <a:p>
              <a:endParaRPr lang="en-US" sz="1300"/>
            </a:p>
          </p:txBody>
        </p:sp>
        <p:sp>
          <p:nvSpPr>
            <p:cNvPr id="29707" name="AutoShape 10"/>
            <p:cNvSpPr>
              <a:spLocks noChangeArrowheads="1"/>
            </p:cNvSpPr>
            <p:nvPr/>
          </p:nvSpPr>
          <p:spPr bwMode="auto">
            <a:xfrm>
              <a:off x="4517" y="3097"/>
              <a:ext cx="624" cy="192"/>
            </a:xfrm>
            <a:prstGeom prst="roundRect">
              <a:avLst>
                <a:gd name="adj" fmla="val 16667"/>
              </a:avLst>
            </a:prstGeom>
            <a:grpFill/>
            <a:ln w="9525">
              <a:solidFill>
                <a:schemeClr val="tx1"/>
              </a:solidFill>
              <a:round/>
            </a:ln>
          </p:spPr>
          <p:txBody>
            <a:bodyPr wrap="none" anchor="ctr"/>
            <a:lstStyle/>
            <a:p>
              <a:pPr>
                <a:spcBef>
                  <a:spcPct val="0"/>
                </a:spcBef>
              </a:pPr>
              <a:r>
                <a:rPr lang="en-US" sz="1300" dirty="0">
                  <a:solidFill>
                    <a:schemeClr val="bg1"/>
                  </a:solidFill>
                </a:rPr>
                <a:t>Close</a:t>
              </a:r>
              <a:endParaRPr lang="en-US" sz="1300" dirty="0">
                <a:solidFill>
                  <a:schemeClr val="bg1"/>
                </a:solidFill>
              </a:endParaRPr>
            </a:p>
          </p:txBody>
        </p:sp>
      </p:grpSp>
      <p:sp>
        <p:nvSpPr>
          <p:cNvPr id="29702" name="Rectangle 13"/>
          <p:cNvSpPr>
            <a:spLocks noChangeArrowheads="1"/>
          </p:cNvSpPr>
          <p:nvPr/>
        </p:nvSpPr>
        <p:spPr bwMode="auto">
          <a:xfrm>
            <a:off x="779656" y="208191"/>
            <a:ext cx="6216903" cy="542369"/>
          </a:xfrm>
          <a:prstGeom prst="rect">
            <a:avLst/>
          </a:prstGeom>
          <a:noFill/>
          <a:ln w="9525">
            <a:noFill/>
            <a:miter lim="800000"/>
          </a:ln>
        </p:spPr>
        <p:txBody>
          <a:bodyPr lIns="73152" tIns="36576" rIns="73152" bIns="36576"/>
          <a:lstStyle/>
          <a:p>
            <a:pPr defTabSz="707390"/>
            <a:r>
              <a:rPr lang="en-US" sz="2800" b="1" dirty="0"/>
              <a:t>EVM – Sealing – Presiding Officer</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46114"/>
                                        </p:tgtEl>
                                        <p:attrNameLst>
                                          <p:attrName>style.visibility</p:attrName>
                                        </p:attrNameLst>
                                      </p:cBhvr>
                                      <p:to>
                                        <p:strVal val="visible"/>
                                      </p:to>
                                    </p:set>
                                    <p:animEffect transition="in" filter="wipe(right)">
                                      <p:cBhvr>
                                        <p:cTn id="7" dur="500"/>
                                        <p:tgtEl>
                                          <p:spTgt spid="3461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1712"/>
                                        </p:tgtEl>
                                        <p:attrNameLst>
                                          <p:attrName>style.visibility</p:attrName>
                                        </p:attrNameLst>
                                      </p:cBhvr>
                                      <p:to>
                                        <p:strVal val="visible"/>
                                      </p:to>
                                    </p:set>
                                    <p:animEffect transition="in" filter="wipe(left)">
                                      <p:cBhvr>
                                        <p:cTn id="16" dur="500"/>
                                        <p:tgtEl>
                                          <p:spTgt spid="371712"/>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DSC00001"/>
          <p:cNvPicPr>
            <a:picLocks noChangeAspect="1" noChangeArrowheads="1"/>
          </p:cNvPicPr>
          <p:nvPr/>
        </p:nvPicPr>
        <p:blipFill>
          <a:blip r:embed="rId1" cstate="print"/>
          <a:srcRect/>
          <a:stretch>
            <a:fillRect/>
          </a:stretch>
        </p:blipFill>
        <p:spPr bwMode="auto">
          <a:xfrm>
            <a:off x="325422" y="1781061"/>
            <a:ext cx="3905056" cy="2183034"/>
          </a:xfrm>
          <a:prstGeom prst="rect">
            <a:avLst/>
          </a:prstGeom>
          <a:noFill/>
          <a:ln w="9525">
            <a:noFill/>
            <a:miter lim="800000"/>
            <a:headEnd/>
            <a:tailEnd/>
          </a:ln>
        </p:spPr>
      </p:pic>
      <p:grpSp>
        <p:nvGrpSpPr>
          <p:cNvPr id="2" name="Group 7"/>
          <p:cNvGrpSpPr/>
          <p:nvPr/>
        </p:nvGrpSpPr>
        <p:grpSpPr bwMode="auto">
          <a:xfrm>
            <a:off x="2603372" y="1618350"/>
            <a:ext cx="4183020" cy="2440660"/>
            <a:chOff x="2304" y="1248"/>
            <a:chExt cx="3702" cy="2160"/>
          </a:xfrm>
        </p:grpSpPr>
        <p:sp>
          <p:nvSpPr>
            <p:cNvPr id="77832" name="AutoShape 3"/>
            <p:cNvSpPr>
              <a:spLocks noChangeArrowheads="1"/>
            </p:cNvSpPr>
            <p:nvPr/>
          </p:nvSpPr>
          <p:spPr bwMode="auto">
            <a:xfrm>
              <a:off x="4224" y="1248"/>
              <a:ext cx="1782" cy="2160"/>
            </a:xfrm>
            <a:prstGeom prst="roundRect">
              <a:avLst>
                <a:gd name="adj" fmla="val 16667"/>
              </a:avLst>
            </a:prstGeom>
            <a:solidFill>
              <a:schemeClr val="accent5">
                <a:lumMod val="75000"/>
              </a:schemeClr>
            </a:solidFill>
            <a:ln w="9525">
              <a:solidFill>
                <a:schemeClr val="tx1"/>
              </a:solidFill>
              <a:round/>
            </a:ln>
          </p:spPr>
          <p:txBody>
            <a:bodyPr anchor="ctr"/>
            <a:lstStyle/>
            <a:p>
              <a:pPr>
                <a:spcBef>
                  <a:spcPct val="0"/>
                </a:spcBef>
              </a:pPr>
              <a:r>
                <a:rPr lang="en-US" sz="1700" dirty="0">
                  <a:solidFill>
                    <a:srgbClr val="FFFF00"/>
                  </a:solidFill>
                </a:rPr>
                <a:t>Close the Result Section door such that the Green paper seal protrudes outside and Seal the door along with the Address tag</a:t>
              </a:r>
              <a:endParaRPr lang="en-US" sz="1700" dirty="0">
                <a:solidFill>
                  <a:srgbClr val="FFFF00"/>
                </a:solidFill>
              </a:endParaRPr>
            </a:p>
          </p:txBody>
        </p:sp>
        <p:sp>
          <p:nvSpPr>
            <p:cNvPr id="77833" name="Line 4"/>
            <p:cNvSpPr>
              <a:spLocks noChangeShapeType="1"/>
            </p:cNvSpPr>
            <p:nvPr/>
          </p:nvSpPr>
          <p:spPr bwMode="auto">
            <a:xfrm flipH="1">
              <a:off x="2976" y="1728"/>
              <a:ext cx="1248" cy="0"/>
            </a:xfrm>
            <a:prstGeom prst="line">
              <a:avLst/>
            </a:prstGeom>
            <a:noFill/>
            <a:ln w="57150">
              <a:solidFill>
                <a:srgbClr val="FF0000"/>
              </a:solidFill>
              <a:round/>
              <a:tailEnd type="triangle" w="med" len="med"/>
            </a:ln>
          </p:spPr>
          <p:txBody>
            <a:bodyPr wrap="none" anchor="ctr"/>
            <a:lstStyle/>
            <a:p>
              <a:endParaRPr lang="en-US" sz="1300"/>
            </a:p>
          </p:txBody>
        </p:sp>
        <p:sp>
          <p:nvSpPr>
            <p:cNvPr id="77834" name="Line 5"/>
            <p:cNvSpPr>
              <a:spLocks noChangeShapeType="1"/>
            </p:cNvSpPr>
            <p:nvPr/>
          </p:nvSpPr>
          <p:spPr bwMode="auto">
            <a:xfrm flipH="1">
              <a:off x="2304" y="2400"/>
              <a:ext cx="1920" cy="0"/>
            </a:xfrm>
            <a:prstGeom prst="line">
              <a:avLst/>
            </a:prstGeom>
            <a:noFill/>
            <a:ln w="57150">
              <a:solidFill>
                <a:srgbClr val="FF0000"/>
              </a:solidFill>
              <a:round/>
              <a:tailEnd type="triangle" w="med" len="med"/>
            </a:ln>
          </p:spPr>
          <p:txBody>
            <a:bodyPr wrap="none" anchor="ctr"/>
            <a:lstStyle/>
            <a:p>
              <a:endParaRPr lang="en-US" sz="1300"/>
            </a:p>
          </p:txBody>
        </p:sp>
      </p:grpSp>
      <p:sp>
        <p:nvSpPr>
          <p:cNvPr id="77828" name="Rectangle 6"/>
          <p:cNvSpPr>
            <a:spLocks noChangeArrowheads="1"/>
          </p:cNvSpPr>
          <p:nvPr/>
        </p:nvSpPr>
        <p:spPr bwMode="auto">
          <a:xfrm>
            <a:off x="779656" y="208191"/>
            <a:ext cx="6216903" cy="542369"/>
          </a:xfrm>
          <a:prstGeom prst="rect">
            <a:avLst/>
          </a:prstGeom>
          <a:noFill/>
          <a:ln w="9525">
            <a:noFill/>
            <a:miter lim="800000"/>
          </a:ln>
        </p:spPr>
        <p:txBody>
          <a:bodyPr lIns="73152" tIns="36576" rIns="73152" bIns="36576"/>
          <a:lstStyle/>
          <a:p>
            <a:pPr defTabSz="707390"/>
            <a:r>
              <a:rPr lang="en-US" sz="2800" b="1" dirty="0"/>
              <a:t>EVM – Sealing – Presiding Officer</a:t>
            </a:r>
            <a:endParaRPr lang="en-US" sz="2800" b="1" dirty="0"/>
          </a:p>
        </p:txBody>
      </p:sp>
      <p:sp>
        <p:nvSpPr>
          <p:cNvPr id="77830" name="AutoShape 10">
            <a:hlinkClick r:id="rId2" action="ppaction://hlinkfile" highlightClick="1"/>
          </p:cNvPr>
          <p:cNvSpPr>
            <a:spLocks noChangeArrowheads="1"/>
          </p:cNvSpPr>
          <p:nvPr/>
        </p:nvSpPr>
        <p:spPr bwMode="auto">
          <a:xfrm>
            <a:off x="6718595" y="4601379"/>
            <a:ext cx="596606" cy="325422"/>
          </a:xfrm>
          <a:prstGeom prst="actionButtonMovie">
            <a:avLst/>
          </a:prstGeom>
          <a:solidFill>
            <a:schemeClr val="bg1"/>
          </a:solidFill>
          <a:ln w="9525">
            <a:solidFill>
              <a:schemeClr val="tx1"/>
            </a:solidFill>
            <a:miter lim="800000"/>
          </a:ln>
        </p:spPr>
        <p:txBody>
          <a:bodyPr wrap="none" lIns="73152" tIns="36576" rIns="73152" bIns="36576" anchor="ctr"/>
          <a:lstStyle/>
          <a:p>
            <a:endParaRPr lang="en-GB" sz="1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7138"/>
                                        </p:tgtEl>
                                        <p:attrNameLst>
                                          <p:attrName>style.visibility</p:attrName>
                                        </p:attrNameLst>
                                      </p:cBhvr>
                                      <p:to>
                                        <p:strVal val="visible"/>
                                      </p:to>
                                    </p:set>
                                    <p:animEffect transition="in" filter="wipe(left)">
                                      <p:cBhvr>
                                        <p:cTn id="7" dur="500"/>
                                        <p:tgtEl>
                                          <p:spTgt spid="34713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C:\Users\RAVI\Desktop\VVPAT PICS M3\DSC_4637.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798901" y="1371600"/>
            <a:ext cx="3090342" cy="2838558"/>
          </a:xfrm>
          <a:prstGeom prst="rect">
            <a:avLst/>
          </a:prstGeom>
          <a:noFill/>
          <a:extLst>
            <a:ext uri="{909E8E84-426E-40DD-AFC4-6F175D3DCCD1}">
              <a14:hiddenFill xmlns:a14="http://schemas.microsoft.com/office/drawing/2010/main">
                <a:solidFill>
                  <a:srgbClr val="FFFFFF"/>
                </a:solidFill>
              </a14:hiddenFill>
            </a:ext>
          </a:extLst>
        </p:spPr>
      </p:pic>
      <p:sp>
        <p:nvSpPr>
          <p:cNvPr id="61442" name="Rectangle 6"/>
          <p:cNvSpPr>
            <a:spLocks noChangeArrowheads="1"/>
          </p:cNvSpPr>
          <p:nvPr/>
        </p:nvSpPr>
        <p:spPr bwMode="auto">
          <a:xfrm>
            <a:off x="366100" y="243324"/>
            <a:ext cx="6644018" cy="914604"/>
          </a:xfrm>
          <a:prstGeom prst="rect">
            <a:avLst/>
          </a:prstGeom>
          <a:noFill/>
          <a:ln w="9525">
            <a:noFill/>
            <a:miter lim="800000"/>
          </a:ln>
        </p:spPr>
        <p:txBody>
          <a:bodyPr lIns="73150" tIns="36575" rIns="73150" bIns="36575" anchor="ctr"/>
          <a:lstStyle/>
          <a:p>
            <a:pPr defTabSz="730885">
              <a:buClr>
                <a:srgbClr val="000099"/>
              </a:buClr>
            </a:pPr>
            <a:endParaRPr lang="en-US" sz="1900" dirty="0">
              <a:solidFill>
                <a:srgbClr val="FFFFCC"/>
              </a:solidFill>
              <a:latin typeface="Tahoma" panose="020B0604030504040204" pitchFamily="34" charset="0"/>
            </a:endParaRPr>
          </a:p>
        </p:txBody>
      </p:sp>
      <p:sp>
        <p:nvSpPr>
          <p:cNvPr id="61444" name="Rectangle 10"/>
          <p:cNvSpPr>
            <a:spLocks noChangeArrowheads="1"/>
          </p:cNvSpPr>
          <p:nvPr/>
        </p:nvSpPr>
        <p:spPr bwMode="auto">
          <a:xfrm>
            <a:off x="549149" y="548640"/>
            <a:ext cx="6766051" cy="471134"/>
          </a:xfrm>
          <a:prstGeom prst="rect">
            <a:avLst/>
          </a:prstGeom>
          <a:noFill/>
          <a:ln w="9525">
            <a:noFill/>
            <a:miter lim="800000"/>
          </a:ln>
        </p:spPr>
        <p:txBody>
          <a:bodyPr lIns="67270" tIns="33635" rIns="67270" bIns="33635"/>
          <a:lstStyle/>
          <a:p>
            <a:pPr defTabSz="730885"/>
            <a:r>
              <a:rPr lang="en-US" sz="2300" b="1" dirty="0"/>
              <a:t>VVPAT Sealing</a:t>
            </a:r>
            <a:endParaRPr lang="en-US" sz="2300" b="1" dirty="0"/>
          </a:p>
        </p:txBody>
      </p:sp>
      <p:pic>
        <p:nvPicPr>
          <p:cNvPr id="28674" name="Picture 2" descr="C:\Users\RAVI\Desktop\VVPAT PICS M3\DSC_45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623" y="1041157"/>
            <a:ext cx="2928792" cy="281717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7"/>
          <p:cNvSpPr>
            <a:spLocks noChangeArrowheads="1"/>
          </p:cNvSpPr>
          <p:nvPr/>
        </p:nvSpPr>
        <p:spPr bwMode="auto">
          <a:xfrm>
            <a:off x="435567" y="3858332"/>
            <a:ext cx="3059322" cy="1399468"/>
          </a:xfrm>
          <a:prstGeom prst="roundRect">
            <a:avLst>
              <a:gd name="adj" fmla="val 16667"/>
            </a:avLst>
          </a:prstGeom>
          <a:solidFill>
            <a:schemeClr val="accent6">
              <a:lumMod val="75000"/>
            </a:schemeClr>
          </a:solidFill>
          <a:ln w="9525">
            <a:solidFill>
              <a:schemeClr val="tx1"/>
            </a:solidFill>
            <a:round/>
          </a:ln>
        </p:spPr>
        <p:txBody>
          <a:bodyPr lIns="67270" tIns="33635" rIns="67270" bIns="33635" anchor="ctr"/>
          <a:lstStyle/>
          <a:p>
            <a:pPr>
              <a:spcBef>
                <a:spcPct val="0"/>
              </a:spcBef>
            </a:pPr>
            <a:r>
              <a:rPr lang="en-US" dirty="0">
                <a:solidFill>
                  <a:srgbClr val="FFFF00"/>
                </a:solidFill>
              </a:rPr>
              <a:t>Remove all Ballot Slips from Ballot Slip compartment and Keep in Black Envelope and Plastic </a:t>
            </a:r>
            <a:r>
              <a:rPr lang="en-US" dirty="0" err="1">
                <a:solidFill>
                  <a:srgbClr val="FFFF00"/>
                </a:solidFill>
              </a:rPr>
              <a:t>Box.Seal</a:t>
            </a:r>
            <a:r>
              <a:rPr lang="en-US" dirty="0">
                <a:solidFill>
                  <a:srgbClr val="FFFF00"/>
                </a:solidFill>
              </a:rPr>
              <a:t> with PPS.</a:t>
            </a:r>
            <a:endParaRPr lang="en-US" dirty="0">
              <a:solidFill>
                <a:srgbClr val="FFFF00"/>
              </a:solidFill>
            </a:endParaRPr>
          </a:p>
        </p:txBody>
      </p:sp>
      <p:sp>
        <p:nvSpPr>
          <p:cNvPr id="8" name="AutoShape 17"/>
          <p:cNvSpPr>
            <a:spLocks noChangeArrowheads="1"/>
          </p:cNvSpPr>
          <p:nvPr/>
        </p:nvSpPr>
        <p:spPr bwMode="auto">
          <a:xfrm>
            <a:off x="3791821" y="4260050"/>
            <a:ext cx="3059322" cy="997750"/>
          </a:xfrm>
          <a:prstGeom prst="roundRect">
            <a:avLst>
              <a:gd name="adj" fmla="val 16667"/>
            </a:avLst>
          </a:prstGeom>
          <a:solidFill>
            <a:srgbClr val="7030A0"/>
          </a:solidFill>
          <a:ln w="9525">
            <a:solidFill>
              <a:schemeClr val="tx1"/>
            </a:solidFill>
            <a:round/>
          </a:ln>
        </p:spPr>
        <p:txBody>
          <a:bodyPr lIns="67270" tIns="33635" rIns="67270" bIns="33635" anchor="ctr"/>
          <a:lstStyle/>
          <a:p>
            <a:pPr>
              <a:spcBef>
                <a:spcPct val="0"/>
              </a:spcBef>
            </a:pPr>
            <a:r>
              <a:rPr lang="en-US" dirty="0">
                <a:solidFill>
                  <a:srgbClr val="FFFF00"/>
                </a:solidFill>
              </a:rPr>
              <a:t>Now Actual Poll may be started.</a:t>
            </a:r>
            <a:endParaRPr lang="en-US" dirty="0">
              <a:solidFill>
                <a:srgbClr val="FFFF00"/>
              </a:solidFill>
            </a:endParaRPr>
          </a:p>
        </p:txBody>
      </p:sp>
      <p:sp>
        <p:nvSpPr>
          <p:cNvPr id="9" name="Line 12"/>
          <p:cNvSpPr>
            <a:spLocks noChangeShapeType="1"/>
          </p:cNvSpPr>
          <p:nvPr/>
        </p:nvSpPr>
        <p:spPr bwMode="auto">
          <a:xfrm flipV="1">
            <a:off x="6128227" y="3429752"/>
            <a:ext cx="0" cy="857159"/>
          </a:xfrm>
          <a:prstGeom prst="line">
            <a:avLst/>
          </a:prstGeom>
          <a:noFill/>
          <a:ln w="57150">
            <a:solidFill>
              <a:srgbClr val="FF0000"/>
            </a:solidFill>
            <a:round/>
            <a:tailEnd type="triangle" w="med" len="med"/>
          </a:ln>
        </p:spPr>
        <p:txBody>
          <a:bodyPr wrap="none" lIns="67270" tIns="33635" rIns="67270" bIns="33635" anchor="ctr"/>
          <a:lstStyle/>
          <a:p>
            <a:endParaRPr lang="en-US"/>
          </a:p>
        </p:txBody>
      </p:sp>
      <p:sp>
        <p:nvSpPr>
          <p:cNvPr id="2" name="Rectangle 1"/>
          <p:cNvSpPr/>
          <p:nvPr/>
        </p:nvSpPr>
        <p:spPr>
          <a:xfrm>
            <a:off x="3200401" y="0"/>
            <a:ext cx="4038600" cy="1476375"/>
          </a:xfrm>
          <a:prstGeom prst="rect">
            <a:avLst/>
          </a:prstGeom>
        </p:spPr>
        <p:txBody>
          <a:bodyPr wrap="square">
            <a:spAutoFit/>
          </a:bodyPr>
          <a:lstStyle/>
          <a:p>
            <a:pPr algn="just"/>
            <a:r>
              <a:rPr lang="en-IN" dirty="0">
                <a:solidFill>
                  <a:srgbClr val="FF0000"/>
                </a:solidFill>
              </a:rPr>
              <a:t>Presiding Officer and polling agents shall put their signatures on the address tag used for Sealing Drop box of the VVPAT after completion of mock poll.</a:t>
            </a:r>
            <a:endParaRPr lang="en-US" sz="1400" dirty="0">
              <a:solidFill>
                <a:srgbClr val="FF0000"/>
              </a:solidFill>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800"/>
            <a:ext cx="6217920" cy="380999"/>
          </a:xfrm>
        </p:spPr>
        <p:txBody>
          <a:bodyPr>
            <a:normAutofit fontScale="90000"/>
          </a:bodyPr>
          <a:lstStyle/>
          <a:p>
            <a:pPr algn="l"/>
            <a:r>
              <a:rPr lang="en-US" sz="2900" b="1" dirty="0">
                <a:solidFill>
                  <a:schemeClr val="accent1">
                    <a:lumMod val="50000"/>
                  </a:schemeClr>
                </a:solidFill>
              </a:rPr>
              <a:t>Identification of reserve EVMs and VVPATs</a:t>
            </a:r>
            <a:br>
              <a:rPr lang="en-IN" dirty="0">
                <a:solidFill>
                  <a:schemeClr val="accent1">
                    <a:lumMod val="50000"/>
                  </a:schemeClr>
                </a:solidFill>
              </a:rPr>
            </a:br>
            <a:endParaRPr lang="en-IN" dirty="0">
              <a:solidFill>
                <a:schemeClr val="accent1">
                  <a:lumMod val="50000"/>
                </a:schemeClr>
              </a:solidFill>
            </a:endParaRPr>
          </a:p>
        </p:txBody>
      </p:sp>
      <p:sp>
        <p:nvSpPr>
          <p:cNvPr id="3" name="Subtitle 2"/>
          <p:cNvSpPr>
            <a:spLocks noGrp="1"/>
          </p:cNvSpPr>
          <p:nvPr>
            <p:ph type="subTitle" idx="1"/>
          </p:nvPr>
        </p:nvSpPr>
        <p:spPr>
          <a:xfrm>
            <a:off x="76200" y="762000"/>
            <a:ext cx="7162800" cy="4587240"/>
          </a:xfrm>
        </p:spPr>
        <p:txBody>
          <a:bodyPr>
            <a:normAutofit fontScale="55000" lnSpcReduction="20000"/>
          </a:bodyPr>
          <a:lstStyle/>
          <a:p>
            <a:pPr algn="just"/>
            <a:endParaRPr lang="en-IN" sz="2800" dirty="0">
              <a:solidFill>
                <a:schemeClr val="tx1"/>
              </a:solidFill>
            </a:endParaRPr>
          </a:p>
          <a:p>
            <a:pPr algn="just"/>
            <a:r>
              <a:rPr lang="en-US" sz="2800" dirty="0">
                <a:solidFill>
                  <a:schemeClr val="tx1"/>
                </a:solidFill>
              </a:rPr>
              <a:t>For visual identification of reserve EVMs and VVPATs the following shall be strictly, followed:</a:t>
            </a:r>
            <a:endParaRPr lang="en-IN" sz="2800" dirty="0">
              <a:solidFill>
                <a:schemeClr val="tx1"/>
              </a:solidFill>
            </a:endParaRPr>
          </a:p>
          <a:p>
            <a:pPr algn="just"/>
            <a:r>
              <a:rPr lang="en-US" sz="2800" dirty="0">
                <a:solidFill>
                  <a:schemeClr val="tx1"/>
                </a:solidFill>
              </a:rPr>
              <a:t>1. Adhesive Stickers with inscription '</a:t>
            </a:r>
            <a:r>
              <a:rPr lang="en-US" sz="2800" b="1" dirty="0">
                <a:solidFill>
                  <a:schemeClr val="tx1"/>
                </a:solidFill>
              </a:rPr>
              <a:t>RESERVE'</a:t>
            </a:r>
            <a:r>
              <a:rPr lang="en-US" sz="2800" dirty="0">
                <a:solidFill>
                  <a:schemeClr val="tx1"/>
                </a:solidFill>
              </a:rPr>
              <a:t> shall be pasted on the carrying cases</a:t>
            </a:r>
            <a:endParaRPr lang="en-IN" sz="2800" dirty="0">
              <a:solidFill>
                <a:schemeClr val="tx1"/>
              </a:solidFill>
            </a:endParaRPr>
          </a:p>
          <a:p>
            <a:pPr algn="just"/>
            <a:r>
              <a:rPr lang="en-US" sz="2800" dirty="0">
                <a:solidFill>
                  <a:schemeClr val="tx1"/>
                </a:solidFill>
              </a:rPr>
              <a:t>of reserve BUs, CUs and VVPATs during commissioning of EVMs and VVPATs.</a:t>
            </a:r>
            <a:endParaRPr lang="en-US" sz="2800" dirty="0">
              <a:solidFill>
                <a:schemeClr val="tx1"/>
              </a:solidFill>
            </a:endParaRPr>
          </a:p>
          <a:p>
            <a:pPr algn="just"/>
            <a:endParaRPr lang="en-IN" sz="2800" dirty="0">
              <a:solidFill>
                <a:schemeClr val="tx1"/>
              </a:solidFill>
            </a:endParaRPr>
          </a:p>
          <a:p>
            <a:pPr algn="just"/>
            <a:r>
              <a:rPr lang="en-US" sz="2800" dirty="0">
                <a:solidFill>
                  <a:schemeClr val="tx1"/>
                </a:solidFill>
              </a:rPr>
              <a:t>2. Apart from the adhesive stickers" the carrying cases of reserve EVMs and VVPAT's shall also be sealed with thread and address tags to avoid doubt on misuse of reserve EVMs and VVPATs while in movement on poll day. The thread and address tag of reserve EVM and VVPAT shall be removed in the presence of polling agents at polling station, if needed to replace any rejected EVM &amp; VVPAT at polling stations.</a:t>
            </a:r>
            <a:endParaRPr lang="en-US" sz="2800" dirty="0">
              <a:solidFill>
                <a:schemeClr val="tx1"/>
              </a:solidFill>
            </a:endParaRPr>
          </a:p>
          <a:p>
            <a:pPr algn="just"/>
            <a:endParaRPr lang="en-IN" sz="2800" dirty="0">
              <a:solidFill>
                <a:schemeClr val="tx1"/>
              </a:solidFill>
            </a:endParaRPr>
          </a:p>
          <a:p>
            <a:pPr algn="just"/>
            <a:r>
              <a:rPr lang="en-US" sz="2800" dirty="0">
                <a:solidFill>
                  <a:schemeClr val="tx1"/>
                </a:solidFill>
              </a:rPr>
              <a:t>3, Sector Officers shall also be provided Adhesive Stickers with inscription' </a:t>
            </a:r>
            <a:r>
              <a:rPr lang="en-US" sz="2800" b="1" dirty="0">
                <a:solidFill>
                  <a:schemeClr val="tx1"/>
                </a:solidFill>
              </a:rPr>
              <a:t>MOCK  POLL REPLACED'</a:t>
            </a:r>
            <a:r>
              <a:rPr lang="en-US" sz="2800" dirty="0">
                <a:solidFill>
                  <a:schemeClr val="tx1"/>
                </a:solidFill>
              </a:rPr>
              <a:t> for affixing on the carrying case of rejected BU/CU/VVPAT replaced during Mock poll.</a:t>
            </a:r>
            <a:endParaRPr lang="en-US" sz="2800" dirty="0">
              <a:solidFill>
                <a:schemeClr val="tx1"/>
              </a:solidFill>
            </a:endParaRPr>
          </a:p>
          <a:p>
            <a:pPr algn="just"/>
            <a:endParaRPr lang="en-IN" sz="2800" dirty="0">
              <a:solidFill>
                <a:schemeClr val="tx1"/>
              </a:solidFill>
            </a:endParaRPr>
          </a:p>
          <a:p>
            <a:pPr algn="just"/>
            <a:r>
              <a:rPr lang="en-US" sz="2800" dirty="0">
                <a:solidFill>
                  <a:schemeClr val="tx1"/>
                </a:solidFill>
              </a:rPr>
              <a:t>4. </a:t>
            </a:r>
            <a:r>
              <a:rPr lang="en-US" sz="2800" b="1" dirty="0">
                <a:solidFill>
                  <a:schemeClr val="tx1"/>
                </a:solidFill>
              </a:rPr>
              <a:t>Specification of the Adhesive Stickers</a:t>
            </a:r>
            <a:r>
              <a:rPr lang="en-US" sz="2800" dirty="0">
                <a:solidFill>
                  <a:schemeClr val="tx1"/>
                </a:solidFill>
              </a:rPr>
              <a:t>: The color of' such Adhesive Stickers should be 'Pink' for Assembly Constituencies elections and 'White' for Parliamentary Constituencies elections. Dimension of the stickers should be </a:t>
            </a:r>
            <a:r>
              <a:rPr lang="en-US" sz="2800" b="1" dirty="0">
                <a:solidFill>
                  <a:schemeClr val="tx1"/>
                </a:solidFill>
              </a:rPr>
              <a:t>15 cm x 10 cm</a:t>
            </a:r>
            <a:r>
              <a:rPr lang="en-US" sz="2800" dirty="0">
                <a:solidFill>
                  <a:schemeClr val="tx1"/>
                </a:solidFill>
              </a:rPr>
              <a:t>. (Sample attached)</a:t>
            </a:r>
            <a:endParaRPr lang="en-IN" sz="2800" dirty="0">
              <a:solidFill>
                <a:schemeClr val="tx1"/>
              </a:solidFill>
            </a:endParaRPr>
          </a:p>
          <a:p>
            <a:pPr algn="just"/>
            <a:r>
              <a:rPr lang="en-US" sz="2800" dirty="0">
                <a:solidFill>
                  <a:schemeClr val="tx1"/>
                </a:solidFill>
              </a:rPr>
              <a:t>The above instructions shall be brought to notice of all the concerned for compliance.</a:t>
            </a:r>
            <a:endParaRPr lang="en-IN" sz="2800" dirty="0">
              <a:solidFill>
                <a:schemeClr val="tx1"/>
              </a:solidFill>
            </a:endParaRPr>
          </a:p>
          <a:p>
            <a:pPr algn="l"/>
            <a:endParaRPr lang="en-IN" dirty="0">
              <a:solidFill>
                <a:schemeClr val="tx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1" cstate="print"/>
          <a:srcRect l="21955" t="126" r="16323" b="-126"/>
          <a:stretch>
            <a:fillRect/>
          </a:stretch>
        </p:blipFill>
        <p:spPr bwMode="auto">
          <a:xfrm>
            <a:off x="304800" y="2597"/>
            <a:ext cx="3124200" cy="5486400"/>
          </a:xfrm>
          <a:prstGeom prst="rect">
            <a:avLst/>
          </a:prstGeom>
          <a:noFill/>
          <a:ln w="9525">
            <a:noFill/>
            <a:miter lim="800000"/>
            <a:headEnd/>
            <a:tailEnd/>
          </a:ln>
        </p:spPr>
      </p:pic>
      <p:pic>
        <p:nvPicPr>
          <p:cNvPr id="3" name="Picture 2"/>
          <p:cNvPicPr/>
          <p:nvPr/>
        </p:nvPicPr>
        <p:blipFill rotWithShape="1">
          <a:blip r:embed="rId2" cstate="print"/>
          <a:srcRect l="15849" t="3788" r="13086" b="5871"/>
          <a:stretch>
            <a:fillRect/>
          </a:stretch>
        </p:blipFill>
        <p:spPr bwMode="auto">
          <a:xfrm>
            <a:off x="4125191" y="62345"/>
            <a:ext cx="3190009" cy="5221432"/>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152400"/>
            <a:ext cx="7322127" cy="481445"/>
          </a:xfrm>
          <a:solidFill>
            <a:srgbClr val="00B0F0"/>
          </a:solidFill>
        </p:spPr>
        <p:txBody>
          <a:bodyPr/>
          <a:lstStyle/>
          <a:p>
            <a:r>
              <a:rPr lang="en-US" b="1" dirty="0">
                <a:solidFill>
                  <a:srgbClr val="C00000"/>
                </a:solidFill>
              </a:rPr>
              <a:t>Learning points</a:t>
            </a:r>
            <a:endParaRPr lang="en-US" b="1" dirty="0">
              <a:solidFill>
                <a:srgbClr val="C00000"/>
              </a:solidFill>
            </a:endParaRPr>
          </a:p>
        </p:txBody>
      </p:sp>
      <p:sp>
        <p:nvSpPr>
          <p:cNvPr id="3" name="Content Placeholder 2"/>
          <p:cNvSpPr>
            <a:spLocks noGrp="1"/>
          </p:cNvSpPr>
          <p:nvPr>
            <p:ph idx="1"/>
          </p:nvPr>
        </p:nvSpPr>
        <p:spPr>
          <a:xfrm>
            <a:off x="838200" y="1066800"/>
            <a:ext cx="6237605" cy="3910330"/>
          </a:xfrm>
        </p:spPr>
        <p:txBody>
          <a:bodyPr/>
          <a:lstStyle/>
          <a:p>
            <a:pPr marL="514350" indent="-514350" algn="just">
              <a:lnSpc>
                <a:spcPct val="150000"/>
              </a:lnSpc>
              <a:buAutoNum type="arabicPeriod"/>
            </a:pPr>
            <a:r>
              <a:rPr lang="en-IN" altLang="en-US" b="1" dirty="0">
                <a:solidFill>
                  <a:srgbClr val="0070C0"/>
                </a:solidFill>
              </a:rPr>
              <a:t>Deployment of Micro Observer</a:t>
            </a:r>
            <a:endParaRPr lang="en-IN" altLang="en-US" b="1" dirty="0">
              <a:solidFill>
                <a:srgbClr val="0070C0"/>
              </a:solidFill>
            </a:endParaRPr>
          </a:p>
          <a:p>
            <a:pPr marL="514350" indent="-514350" algn="just">
              <a:lnSpc>
                <a:spcPct val="150000"/>
              </a:lnSpc>
              <a:buAutoNum type="arabicPeriod"/>
            </a:pPr>
            <a:r>
              <a:rPr lang="en-US" b="1" dirty="0">
                <a:solidFill>
                  <a:srgbClr val="C00000"/>
                </a:solidFill>
              </a:rPr>
              <a:t>Activities of MO at Polling Station</a:t>
            </a:r>
            <a:endParaRPr lang="en-US" b="1" dirty="0">
              <a:solidFill>
                <a:srgbClr val="C00000"/>
              </a:solidFill>
            </a:endParaRPr>
          </a:p>
          <a:p>
            <a:pPr marL="514350" indent="-514350" algn="just">
              <a:lnSpc>
                <a:spcPct val="150000"/>
              </a:lnSpc>
              <a:buAutoNum type="arabicPeriod"/>
            </a:pPr>
            <a:r>
              <a:rPr lang="en-US" b="1" dirty="0">
                <a:solidFill>
                  <a:srgbClr val="0070C0"/>
                </a:solidFill>
              </a:rPr>
              <a:t>Reports of MO </a:t>
            </a:r>
            <a:endParaRPr lang="en-US" b="1" dirty="0">
              <a:solidFill>
                <a:srgbClr val="0070C0"/>
              </a:solidFill>
            </a:endParaRPr>
          </a:p>
          <a:p>
            <a:pPr marL="514350" indent="-514350" algn="just">
              <a:lnSpc>
                <a:spcPct val="150000"/>
              </a:lnSpc>
              <a:buAutoNum type="arabicPeriod"/>
            </a:pPr>
            <a:r>
              <a:rPr lang="en-US" b="1" dirty="0">
                <a:solidFill>
                  <a:srgbClr val="C00000"/>
                </a:solidFill>
              </a:rPr>
              <a:t>Activities at Distribution Centre (DC)</a:t>
            </a:r>
            <a:endParaRPr lang="en-US" b="1" dirty="0">
              <a:solidFill>
                <a:srgbClr val="C00000"/>
              </a:solidFill>
            </a:endParaRPr>
          </a:p>
          <a:p>
            <a:pPr marL="514350" indent="-514350" algn="just">
              <a:lnSpc>
                <a:spcPct val="150000"/>
              </a:lnSpc>
              <a:buAutoNum type="arabicPeriod"/>
            </a:pPr>
            <a:r>
              <a:rPr lang="en-US" b="1" dirty="0">
                <a:solidFill>
                  <a:srgbClr val="0070C0"/>
                </a:solidFill>
              </a:rPr>
              <a:t>Activities on Poll day at Polling station</a:t>
            </a:r>
            <a:endParaRPr lang="en-US" b="1" dirty="0">
              <a:solidFill>
                <a:srgbClr val="0070C0"/>
              </a:solidFill>
            </a:endParaRPr>
          </a:p>
          <a:p>
            <a:pPr marL="514350" indent="-514350" algn="just">
              <a:lnSpc>
                <a:spcPct val="150000"/>
              </a:lnSpc>
              <a:buAutoNum type="arabicPeriod"/>
            </a:pPr>
            <a:r>
              <a:rPr lang="en-US" b="1" dirty="0">
                <a:solidFill>
                  <a:srgbClr val="C00000"/>
                </a:solidFill>
              </a:rPr>
              <a:t>Activities at Receiving Centre (RC)</a:t>
            </a:r>
            <a:endParaRPr lang="en-US" b="1" dirty="0">
              <a:solidFill>
                <a:srgbClr val="C00000"/>
              </a:solidFill>
            </a:endParaRPr>
          </a:p>
          <a:p>
            <a:pPr marL="514350" indent="-514350" algn="just">
              <a:buAutoNum type="arabicPeriod"/>
            </a:pPr>
            <a:endParaRPr lang="en-US" b="1" dirty="0">
              <a:solidFill>
                <a:srgbClr val="C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1" cstate="print"/>
          <a:srcRect l="11079" t="12275" r="12641" b="24612"/>
          <a:stretch>
            <a:fillRect/>
          </a:stretch>
        </p:blipFill>
        <p:spPr bwMode="auto">
          <a:xfrm>
            <a:off x="0" y="-304800"/>
            <a:ext cx="7315200" cy="5791199"/>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1" cstate="print"/>
          <a:srcRect l="7529" t="15340" r="8807" b="27987"/>
          <a:stretch>
            <a:fillRect/>
          </a:stretch>
        </p:blipFill>
        <p:spPr bwMode="auto">
          <a:xfrm>
            <a:off x="152400" y="0"/>
            <a:ext cx="7010400" cy="5392882"/>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rotWithShape="1">
          <a:blip r:embed="rId1" cstate="print"/>
          <a:srcRect l="36509" t="14441" r="36509" b="19859"/>
          <a:stretch>
            <a:fillRect/>
          </a:stretch>
        </p:blipFill>
        <p:spPr bwMode="auto">
          <a:xfrm>
            <a:off x="0" y="0"/>
            <a:ext cx="7315200" cy="53340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1" cstate="print"/>
          <a:srcRect l="35052" t="21993" r="34020" b="13860"/>
          <a:stretch>
            <a:fillRect/>
          </a:stretch>
        </p:blipFill>
        <p:spPr bwMode="auto">
          <a:xfrm>
            <a:off x="0" y="0"/>
            <a:ext cx="7315200" cy="548640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4691"/>
            <a:ext cx="6934200" cy="4892675"/>
          </a:xfrm>
          <a:prstGeom prst="rect">
            <a:avLst/>
          </a:prstGeom>
        </p:spPr>
        <p:txBody>
          <a:bodyPr wrap="square">
            <a:spAutoFit/>
          </a:bodyPr>
          <a:lstStyle/>
          <a:p>
            <a:pPr algn="ctr"/>
            <a:r>
              <a:rPr lang="en-IN" sz="2400" b="1" dirty="0">
                <a:solidFill>
                  <a:srgbClr val="FF0000"/>
                </a:solidFill>
              </a:rPr>
              <a:t>Change of </a:t>
            </a:r>
            <a:r>
              <a:rPr lang="en-IN" sz="2400" b="1" dirty="0" err="1">
                <a:solidFill>
                  <a:srgbClr val="FF0000"/>
                </a:solidFill>
              </a:rPr>
              <a:t>Powerpack</a:t>
            </a:r>
            <a:r>
              <a:rPr lang="en-IN" sz="2400" b="1" dirty="0">
                <a:solidFill>
                  <a:srgbClr val="FF0000"/>
                </a:solidFill>
              </a:rPr>
              <a:t> of CU</a:t>
            </a:r>
            <a:endParaRPr lang="en-IN" sz="2400" b="1" dirty="0">
              <a:solidFill>
                <a:srgbClr val="FF0000"/>
              </a:solidFill>
            </a:endParaRPr>
          </a:p>
          <a:p>
            <a:endParaRPr lang="en-IN" dirty="0"/>
          </a:p>
          <a:p>
            <a:pPr algn="just"/>
            <a:r>
              <a:rPr lang="en-IN" dirty="0"/>
              <a:t>In case the Power Pack (Battery) of the control unit does not function properly or showing Low Battery, Presiding Officers shall take the following action:</a:t>
            </a:r>
            <a:endParaRPr lang="en-US" dirty="0"/>
          </a:p>
          <a:p>
            <a:pPr lvl="0" algn="just"/>
            <a:r>
              <a:rPr lang="en-IN" dirty="0"/>
              <a:t>i) </a:t>
            </a:r>
            <a:r>
              <a:rPr lang="en-IN" dirty="0">
                <a:solidFill>
                  <a:srgbClr val="0070C0"/>
                </a:solidFill>
              </a:rPr>
              <a:t>Presiding officer shall immediately inform the same to the Sector officer for replacement of Power Pack of the control Unit. For this purpose, additional power Packs of the Control Units shall be provided to the Sector officers. </a:t>
            </a:r>
            <a:endParaRPr lang="en-US" dirty="0">
              <a:solidFill>
                <a:srgbClr val="0070C0"/>
              </a:solidFill>
            </a:endParaRPr>
          </a:p>
          <a:p>
            <a:pPr lvl="0" algn="just"/>
            <a:r>
              <a:rPr lang="en-IN" dirty="0"/>
              <a:t>ii) Presiding officer shall replace the Power Pack of the control Unit in the presence of' the Polling Agents and Sector officer. PO shall again seal the Battery Section of the Control unit with thread and Address Tag and obtain the signature of the polling agent on the tag.</a:t>
            </a:r>
            <a:endParaRPr lang="en-US" dirty="0"/>
          </a:p>
          <a:p>
            <a:pPr algn="just"/>
            <a:r>
              <a:rPr lang="en-IN" dirty="0">
                <a:solidFill>
                  <a:srgbClr val="0070C0"/>
                </a:solidFill>
              </a:rPr>
              <a:t>(iii) Presiding officer shall submit a report in the Format attached with the Commission’s letter No 51/8/7/2020-EMS </a:t>
            </a:r>
            <a:r>
              <a:rPr lang="en-IN" dirty="0" err="1">
                <a:solidFill>
                  <a:srgbClr val="0070C0"/>
                </a:solidFill>
              </a:rPr>
              <a:t>dtd</a:t>
            </a:r>
            <a:r>
              <a:rPr lang="en-IN" dirty="0">
                <a:solidFill>
                  <a:srgbClr val="0070C0"/>
                </a:solidFill>
              </a:rPr>
              <a:t> 25.08.2020 (i.e. part-III of the Presiding Officer's Report).</a:t>
            </a:r>
            <a:endParaRPr lang="en-US" dirty="0">
              <a:solidFill>
                <a:srgbClr val="0070C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1" cstate="print"/>
          <a:srcRect l="34727" t="20578" r="34887" b="15112"/>
          <a:stretch>
            <a:fillRect/>
          </a:stretch>
        </p:blipFill>
        <p:spPr bwMode="auto">
          <a:xfrm>
            <a:off x="0" y="0"/>
            <a:ext cx="7315200" cy="54864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65125" y="222250"/>
            <a:ext cx="6584950" cy="311150"/>
          </a:xfrm>
        </p:spPr>
        <p:txBody>
          <a:bodyPr rtlCol="0">
            <a:normAutofit fontScale="90000"/>
          </a:bodyPr>
          <a:lstStyle/>
          <a:p>
            <a:pPr defTabSz="731520" eaLnBrk="1" fontAlgn="auto" hangingPunct="1">
              <a:spcAft>
                <a:spcPts val="0"/>
              </a:spcAft>
              <a:defRPr/>
            </a:pPr>
            <a:r>
              <a:rPr lang="en-US" sz="2400" b="1" u="sng" dirty="0">
                <a:solidFill>
                  <a:srgbClr val="0070C0"/>
                </a:solidFill>
              </a:rPr>
              <a:t>COMMENCEMENT OF POLL</a:t>
            </a:r>
            <a:endParaRPr lang="en-US" sz="2400" b="1" u="sng" dirty="0">
              <a:solidFill>
                <a:srgbClr val="0070C0"/>
              </a:solidFill>
            </a:endParaRPr>
          </a:p>
        </p:txBody>
      </p:sp>
      <p:sp>
        <p:nvSpPr>
          <p:cNvPr id="22531" name="Rectangle 3"/>
          <p:cNvSpPr>
            <a:spLocks noGrp="1" noChangeArrowheads="1"/>
          </p:cNvSpPr>
          <p:nvPr>
            <p:ph type="body" idx="1"/>
          </p:nvPr>
        </p:nvSpPr>
        <p:spPr>
          <a:xfrm>
            <a:off x="382058" y="609600"/>
            <a:ext cx="6584950" cy="4724400"/>
          </a:xfrm>
          <a:solidFill>
            <a:schemeClr val="bg1"/>
          </a:solidFill>
        </p:spPr>
        <p:txBody>
          <a:bodyPr rtlCol="0">
            <a:normAutofit fontScale="92500" lnSpcReduction="20000"/>
          </a:bodyPr>
          <a:lstStyle/>
          <a:p>
            <a:pPr marL="274320" indent="-274320" algn="just" defTabSz="731520" eaLnBrk="1" fontAlgn="auto" hangingPunct="1">
              <a:lnSpc>
                <a:spcPct val="90000"/>
              </a:lnSpc>
              <a:spcAft>
                <a:spcPts val="0"/>
              </a:spcAft>
              <a:buFont typeface="Wingdings" panose="05000000000000000000" pitchFamily="2" charset="2"/>
              <a:buChar char="§"/>
              <a:defRPr/>
            </a:pPr>
            <a:r>
              <a:rPr lang="en-US" sz="1600" dirty="0"/>
              <a:t>Pr. O to read out provisions u/s 128 of R.P. Act, 1950 about maintenance of secrecy of voting</a:t>
            </a: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r>
              <a:rPr lang="en-US" sz="1600" dirty="0"/>
              <a:t>Pr. O to make a declaration in prescribed form about commencement of poll &amp; sign &amp; obtain signatures of polling agents present</a:t>
            </a: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r>
              <a:rPr lang="en-US" sz="1600" dirty="0"/>
              <a:t>If the preliminaries are not over, admit 3 to 4 voters at the hour fixed for commencement of poll</a:t>
            </a: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r>
              <a:rPr lang="en-US" sz="1600" dirty="0"/>
              <a:t>Send/</a:t>
            </a:r>
            <a:r>
              <a:rPr lang="en-US" sz="1600" dirty="0" err="1"/>
              <a:t>sms</a:t>
            </a:r>
            <a:r>
              <a:rPr lang="en-US" sz="1600" dirty="0"/>
              <a:t>  a report on commencement of poll</a:t>
            </a: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r>
              <a:rPr lang="en-US" sz="1600" dirty="0"/>
              <a:t>Please remember if commencement of poll gets delayed by more than two hours, re-poll will be announced by the ECI</a:t>
            </a: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r>
              <a:rPr lang="en-US" sz="1600" dirty="0"/>
              <a:t>Demonstrate to the polling agents that the marked copy of the electoral roll does not contain any entries other than </a:t>
            </a:r>
            <a:r>
              <a:rPr lang="en-US" sz="1600" b="1" dirty="0"/>
              <a:t>PB </a:t>
            </a:r>
            <a:r>
              <a:rPr lang="en-US" sz="1600" dirty="0"/>
              <a:t>&amp; </a:t>
            </a:r>
            <a:r>
              <a:rPr lang="en-US" sz="1600" b="1" dirty="0"/>
              <a:t>EDC;</a:t>
            </a: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r>
              <a:rPr lang="en-US" sz="1600" dirty="0"/>
              <a:t>Demonstrate also that the register of voters </a:t>
            </a:r>
            <a:r>
              <a:rPr lang="en-US" sz="1600" b="1" dirty="0"/>
              <a:t>(Form-17A)</a:t>
            </a:r>
            <a:r>
              <a:rPr lang="en-US" sz="1600" dirty="0"/>
              <a:t> does not  contain any entry;</a:t>
            </a: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r>
              <a:rPr lang="en-US" sz="1600" dirty="0"/>
              <a:t>Tally time with the polling agents.</a:t>
            </a:r>
            <a:endParaRPr lang="en-US" sz="1600" dirty="0"/>
          </a:p>
          <a:p>
            <a:pPr marL="274320" indent="-274320" algn="just" defTabSz="731520" eaLnBrk="1" fontAlgn="auto" hangingPunct="1">
              <a:lnSpc>
                <a:spcPct val="90000"/>
              </a:lnSpc>
              <a:spcAft>
                <a:spcPts val="0"/>
              </a:spcAft>
              <a:buFont typeface="Wingdings" panose="05000000000000000000" pitchFamily="2" charset="2"/>
              <a:buChar char="§"/>
              <a:defRPr/>
            </a:pPr>
            <a:endParaRPr lang="en-IN" sz="1600" dirty="0">
              <a:solidFill>
                <a:srgbClr val="FF0000"/>
              </a:solidFill>
            </a:endParaRPr>
          </a:p>
          <a:p>
            <a:pPr marL="274320" indent="-274320" algn="just" defTabSz="731520" eaLnBrk="1" fontAlgn="auto" hangingPunct="1">
              <a:lnSpc>
                <a:spcPct val="90000"/>
              </a:lnSpc>
              <a:spcAft>
                <a:spcPts val="0"/>
              </a:spcAft>
              <a:buFont typeface="Wingdings" panose="05000000000000000000" pitchFamily="2" charset="2"/>
              <a:buChar char="§"/>
              <a:defRPr/>
            </a:pPr>
            <a:r>
              <a:rPr lang="en-IN" sz="1600" dirty="0">
                <a:solidFill>
                  <a:srgbClr val="FF0000"/>
                </a:solidFill>
              </a:rPr>
              <a:t>Before the first voter signs in Form-17A (Register of Voters), the Polling Officer-1 shall check with the Presiding Officer and record in ink in Form-17A that "Total in the Control Unit checked and found to be zero".</a:t>
            </a:r>
            <a:endParaRPr lang="en-US" sz="1600" dirty="0">
              <a:solidFill>
                <a:srgbClr val="FF0000"/>
              </a:solidFill>
            </a:endParaRPr>
          </a:p>
          <a:p>
            <a:pPr marL="274320" indent="-274320" algn="just" defTabSz="731520" eaLnBrk="1" fontAlgn="auto" hangingPunct="1">
              <a:lnSpc>
                <a:spcPct val="90000"/>
              </a:lnSpc>
              <a:spcAft>
                <a:spcPts val="0"/>
              </a:spcAft>
              <a:buFont typeface="Wingdings" panose="05000000000000000000" pitchFamily="2" charset="2"/>
              <a:buChar char="§"/>
              <a:defRPr/>
            </a:pPr>
            <a:endParaRPr lang="en-US" sz="1600" dirty="0"/>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57200" y="487680"/>
            <a:ext cx="6248400" cy="3596640"/>
          </a:xfrm>
          <a:prstGeom prst="ellipse">
            <a:avLst/>
          </a:prstGeom>
        </p:spPr>
        <p:style>
          <a:lnRef idx="0">
            <a:schemeClr val="accent3"/>
          </a:lnRef>
          <a:fillRef idx="3">
            <a:schemeClr val="accent3"/>
          </a:fillRef>
          <a:effectRef idx="3">
            <a:schemeClr val="accent3"/>
          </a:effectRef>
          <a:fontRef idx="minor">
            <a:schemeClr val="lt1"/>
          </a:fontRef>
        </p:style>
        <p:txBody>
          <a:bodyPr lIns="73152" tIns="36576" rIns="73152" bIns="36576" anchor="ctr"/>
          <a:lstStyle/>
          <a:p>
            <a:pPr eaLnBrk="1" hangingPunct="1">
              <a:defRPr/>
            </a:pPr>
            <a:r>
              <a:rPr lang="en-US" sz="3200" b="1" dirty="0">
                <a:solidFill>
                  <a:schemeClr val="tx1"/>
                </a:solidFill>
              </a:rPr>
              <a:t>                    </a:t>
            </a:r>
            <a:endParaRPr lang="en-US" sz="3200" b="1" dirty="0">
              <a:solidFill>
                <a:schemeClr val="tx1"/>
              </a:solidFill>
            </a:endParaRPr>
          </a:p>
          <a:p>
            <a:pPr eaLnBrk="1" hangingPunct="1">
              <a:defRPr/>
            </a:pPr>
            <a:endParaRPr lang="en-US" sz="3200" b="1" dirty="0">
              <a:solidFill>
                <a:schemeClr val="tx1"/>
              </a:solidFill>
            </a:endParaRPr>
          </a:p>
          <a:p>
            <a:pPr eaLnBrk="1" hangingPunct="1">
              <a:defRPr/>
            </a:pPr>
            <a:endParaRPr lang="en-US" sz="3200" b="1" dirty="0">
              <a:solidFill>
                <a:schemeClr val="tx1"/>
              </a:solidFill>
            </a:endParaRPr>
          </a:p>
          <a:p>
            <a:pPr eaLnBrk="1" hangingPunct="1">
              <a:defRPr/>
            </a:pPr>
            <a:r>
              <a:rPr lang="en-US" sz="3200" b="1" dirty="0">
                <a:solidFill>
                  <a:schemeClr val="tx1"/>
                </a:solidFill>
              </a:rPr>
              <a:t>                    Poll</a:t>
            </a:r>
            <a:endParaRPr lang="en-US" sz="3200" b="1" dirty="0">
              <a:solidFill>
                <a:schemeClr val="tx1"/>
              </a:solidFill>
            </a:endParaRPr>
          </a:p>
          <a:p>
            <a:pPr eaLnBrk="1" hangingPunct="1">
              <a:defRPr/>
            </a:pPr>
            <a:endParaRPr lang="en-US" sz="3200" b="1" dirty="0">
              <a:solidFill>
                <a:schemeClr val="tx1"/>
              </a:solidFill>
            </a:endParaRPr>
          </a:p>
          <a:p>
            <a:pPr eaLnBrk="1" hangingPunct="1">
              <a:defRPr/>
            </a:pPr>
            <a:endParaRPr lang="en-US" sz="1600" b="1" dirty="0">
              <a:solidFill>
                <a:schemeClr val="tx1"/>
              </a:solidFill>
            </a:endParaRPr>
          </a:p>
          <a:p>
            <a:pPr marL="1428750" lvl="2" indent="-514350" eaLnBrk="1" hangingPunct="1">
              <a:buAutoNum type="arabicPeriod"/>
              <a:defRPr/>
            </a:pPr>
            <a:r>
              <a:rPr lang="en-US" sz="1600" b="1" dirty="0">
                <a:solidFill>
                  <a:srgbClr val="7030A0"/>
                </a:solidFill>
              </a:rPr>
              <a:t>Regulation of entries at PS</a:t>
            </a:r>
            <a:endParaRPr lang="en-US" sz="1600" b="1" dirty="0">
              <a:solidFill>
                <a:srgbClr val="7030A0"/>
              </a:solidFill>
            </a:endParaRPr>
          </a:p>
          <a:p>
            <a:pPr marL="1428750" lvl="2" indent="-514350" eaLnBrk="1" hangingPunct="1">
              <a:buAutoNum type="arabicPeriod"/>
              <a:defRPr/>
            </a:pPr>
            <a:r>
              <a:rPr lang="en-US" sz="1600" b="1" dirty="0">
                <a:solidFill>
                  <a:srgbClr val="7030A0"/>
                </a:solidFill>
              </a:rPr>
              <a:t>Role of CPF at PS</a:t>
            </a:r>
            <a:endParaRPr lang="en-US" sz="1600" b="1" dirty="0">
              <a:solidFill>
                <a:srgbClr val="7030A0"/>
              </a:solidFill>
            </a:endParaRPr>
          </a:p>
          <a:p>
            <a:pPr marL="1428750" lvl="2" indent="-514350" eaLnBrk="1" hangingPunct="1">
              <a:buAutoNum type="arabicPeriod"/>
              <a:defRPr/>
            </a:pPr>
            <a:r>
              <a:rPr lang="en-US" sz="1600" b="1" dirty="0">
                <a:solidFill>
                  <a:srgbClr val="7030A0"/>
                </a:solidFill>
              </a:rPr>
              <a:t>Entry of Media</a:t>
            </a:r>
            <a:endParaRPr lang="en-US" sz="1600" b="1" dirty="0">
              <a:solidFill>
                <a:srgbClr val="7030A0"/>
              </a:solidFill>
            </a:endParaRPr>
          </a:p>
          <a:p>
            <a:pPr marL="1428750" lvl="2" indent="-514350" eaLnBrk="1" hangingPunct="1">
              <a:buAutoNum type="arabicPeriod"/>
              <a:defRPr/>
            </a:pPr>
            <a:r>
              <a:rPr lang="en-US" sz="1600" b="1" dirty="0">
                <a:solidFill>
                  <a:srgbClr val="7030A0"/>
                </a:solidFill>
              </a:rPr>
              <a:t>Duties of PP</a:t>
            </a:r>
            <a:endParaRPr lang="en-US" sz="1600" b="1" dirty="0">
              <a:solidFill>
                <a:srgbClr val="7030A0"/>
              </a:solidFill>
            </a:endParaRPr>
          </a:p>
          <a:p>
            <a:pPr marL="1428750" lvl="2" indent="-514350" eaLnBrk="1" hangingPunct="1">
              <a:buAutoNum type="arabicPeriod"/>
              <a:defRPr/>
            </a:pPr>
            <a:r>
              <a:rPr lang="en-US" sz="1600" b="1" dirty="0">
                <a:solidFill>
                  <a:srgbClr val="7030A0"/>
                </a:solidFill>
              </a:rPr>
              <a:t>ED vote</a:t>
            </a:r>
            <a:endParaRPr lang="en-US" sz="1600" b="1" dirty="0">
              <a:solidFill>
                <a:srgbClr val="7030A0"/>
              </a:solidFill>
            </a:endParaRPr>
          </a:p>
          <a:p>
            <a:pPr marL="514350" indent="-514350" algn="ctr" eaLnBrk="1" hangingPunct="1">
              <a:buAutoNum type="arabicPeriod"/>
              <a:defRPr/>
            </a:pPr>
            <a:endParaRPr lang="en-US" sz="3200" b="1" dirty="0">
              <a:solidFill>
                <a:schemeClr val="tx1"/>
              </a:solidFill>
            </a:endParaRPr>
          </a:p>
          <a:p>
            <a:pPr marL="514350" indent="-514350" algn="ctr" eaLnBrk="1" hangingPunct="1">
              <a:buAutoNum type="arabicPeriod"/>
              <a:defRPr/>
            </a:pPr>
            <a:endParaRPr lang="en-US" sz="3200" b="1" dirty="0">
              <a:solidFill>
                <a:schemeClr val="tx1"/>
              </a:solidFill>
            </a:endParaRPr>
          </a:p>
        </p:txBody>
      </p:sp>
      <p:cxnSp>
        <p:nvCxnSpPr>
          <p:cNvPr id="4" name="Straight Connector 3"/>
          <p:cNvCxnSpPr/>
          <p:nvPr/>
        </p:nvCxnSpPr>
        <p:spPr>
          <a:xfrm flipV="1">
            <a:off x="792163" y="3292475"/>
            <a:ext cx="1706562" cy="1157288"/>
          </a:xfrm>
          <a:prstGeom prst="line">
            <a:avLst/>
          </a:prstGeom>
          <a:ln w="762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upRight)">
                                      <p:cBhvr>
                                        <p:cTn id="7" dur="1000"/>
                                        <p:tgtEl>
                                          <p:spTgt spid="4"/>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720" y="182881"/>
            <a:ext cx="6217920" cy="426720"/>
          </a:xfrm>
        </p:spPr>
        <p:txBody>
          <a:bodyPr>
            <a:normAutofit fontScale="90000"/>
          </a:bodyPr>
          <a:lstStyle/>
          <a:p>
            <a:r>
              <a:rPr lang="en-IN" dirty="0"/>
              <a:t>POLL DAY</a:t>
            </a:r>
            <a:endParaRPr lang="en-IN" dirty="0"/>
          </a:p>
        </p:txBody>
      </p:sp>
      <p:sp>
        <p:nvSpPr>
          <p:cNvPr id="3" name="Subtitle 2"/>
          <p:cNvSpPr>
            <a:spLocks noGrp="1"/>
          </p:cNvSpPr>
          <p:nvPr>
            <p:ph type="subTitle" idx="1"/>
          </p:nvPr>
        </p:nvSpPr>
        <p:spPr>
          <a:xfrm>
            <a:off x="121920" y="609600"/>
            <a:ext cx="6949440" cy="4693920"/>
          </a:xfrm>
        </p:spPr>
        <p:txBody>
          <a:bodyPr/>
          <a:lstStyle/>
          <a:p>
            <a:pPr algn="l"/>
            <a:r>
              <a:rPr lang="en-US" sz="1400" b="1" dirty="0">
                <a:latin typeface="Times New Roman" panose="02020603050405020304" pitchFamily="18" charset="0"/>
                <a:cs typeface="Times New Roman" panose="02020603050405020304" pitchFamily="18" charset="0"/>
              </a:rPr>
              <a:t>Layout of polling station</a:t>
            </a:r>
            <a:endParaRPr lang="en-US" sz="1400" b="1" dirty="0">
              <a:latin typeface="Times New Roman" panose="02020603050405020304" pitchFamily="18" charset="0"/>
              <a:cs typeface="Times New Roman" panose="02020603050405020304" pitchFamily="18" charset="0"/>
            </a:endParaRPr>
          </a:p>
          <a:p>
            <a:pPr algn="l"/>
            <a:endParaRPr lang="en-IN" dirty="0"/>
          </a:p>
        </p:txBody>
      </p:sp>
      <p:pic>
        <p:nvPicPr>
          <p:cNvPr id="4" name="Picture 3"/>
          <p:cNvPicPr/>
          <p:nvPr/>
        </p:nvPicPr>
        <p:blipFill>
          <a:blip r:embed="rId1" cstate="print"/>
          <a:srcRect/>
          <a:stretch>
            <a:fillRect/>
          </a:stretch>
        </p:blipFill>
        <p:spPr bwMode="auto">
          <a:xfrm>
            <a:off x="304800" y="975360"/>
            <a:ext cx="6096000" cy="36576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26721"/>
            <a:ext cx="6217920" cy="429258"/>
          </a:xfrm>
        </p:spPr>
        <p:txBody>
          <a:bodyPr>
            <a:normAutofit fontScale="90000"/>
          </a:bodyPr>
          <a:lstStyle/>
          <a:p>
            <a:pPr algn="l"/>
            <a:r>
              <a:rPr lang="en-US" b="1" dirty="0"/>
              <a:t>SET UP OF EVMs AND VVPATs</a:t>
            </a:r>
            <a:endParaRPr lang="en-IN" dirty="0"/>
          </a:p>
        </p:txBody>
      </p:sp>
      <p:sp>
        <p:nvSpPr>
          <p:cNvPr id="3" name="Subtitle 2"/>
          <p:cNvSpPr>
            <a:spLocks noGrp="1"/>
          </p:cNvSpPr>
          <p:nvPr>
            <p:ph type="subTitle" idx="1"/>
          </p:nvPr>
        </p:nvSpPr>
        <p:spPr>
          <a:xfrm>
            <a:off x="365760" y="975360"/>
            <a:ext cx="6583680" cy="4145280"/>
          </a:xfrm>
        </p:spPr>
        <p:txBody>
          <a:bodyPr>
            <a:normAutofit/>
          </a:bodyPr>
          <a:lstStyle/>
          <a:p>
            <a:pPr algn="l"/>
            <a:endParaRPr lang="en-US" b="1" dirty="0"/>
          </a:p>
          <a:p>
            <a:pPr algn="l"/>
            <a:endParaRPr lang="en-US" b="1" dirty="0"/>
          </a:p>
          <a:p>
            <a:pPr algn="l"/>
            <a:endParaRPr lang="en-US" b="1" dirty="0"/>
          </a:p>
          <a:p>
            <a:pPr algn="l"/>
            <a:endParaRPr lang="en-US" b="1" dirty="0"/>
          </a:p>
          <a:p>
            <a:pPr algn="l"/>
            <a:endParaRPr lang="en-US" b="1" dirty="0"/>
          </a:p>
          <a:p>
            <a:pPr algn="l"/>
            <a:endParaRPr lang="en-US" b="1" dirty="0"/>
          </a:p>
          <a:p>
            <a:pPr algn="l"/>
            <a:r>
              <a:rPr lang="en-US" b="1" dirty="0"/>
              <a:t> </a:t>
            </a:r>
            <a:r>
              <a:rPr lang="en-US" b="1" dirty="0">
                <a:solidFill>
                  <a:schemeClr val="tx1"/>
                </a:solidFill>
                <a:latin typeface="Times New Roman" panose="02020603050405020304" pitchFamily="18" charset="0"/>
                <a:cs typeface="Times New Roman" panose="02020603050405020304" pitchFamily="18" charset="0"/>
              </a:rPr>
              <a:t>A. CU – Polling Officer (PO3)</a:t>
            </a:r>
            <a:endParaRPr lang="en-IN" dirty="0">
              <a:solidFill>
                <a:schemeClr val="tx1"/>
              </a:solidFill>
              <a:latin typeface="Times New Roman" panose="02020603050405020304" pitchFamily="18" charset="0"/>
              <a:cs typeface="Times New Roman" panose="02020603050405020304" pitchFamily="18" charset="0"/>
            </a:endParaRPr>
          </a:p>
          <a:p>
            <a:pPr algn="l"/>
            <a:r>
              <a:rPr lang="en-US" dirty="0">
                <a:solidFill>
                  <a:schemeClr val="tx1"/>
                </a:solidFill>
                <a:latin typeface="Times New Roman" panose="02020603050405020304" pitchFamily="18" charset="0"/>
                <a:cs typeface="Times New Roman" panose="02020603050405020304" pitchFamily="18" charset="0"/>
              </a:rPr>
              <a:t> </a:t>
            </a:r>
            <a:r>
              <a:rPr lang="en-US" b="1" dirty="0">
                <a:solidFill>
                  <a:schemeClr val="tx1"/>
                </a:solidFill>
                <a:latin typeface="Times New Roman" panose="02020603050405020304" pitchFamily="18" charset="0"/>
                <a:cs typeface="Times New Roman" panose="02020603050405020304" pitchFamily="18" charset="0"/>
              </a:rPr>
              <a:t>B. BU + VVPAT – Voting Compartment</a:t>
            </a:r>
            <a:endParaRPr lang="en-IN" dirty="0">
              <a:solidFill>
                <a:schemeClr val="tx1"/>
              </a:solidFill>
              <a:latin typeface="Times New Roman" panose="02020603050405020304" pitchFamily="18" charset="0"/>
              <a:cs typeface="Times New Roman" panose="02020603050405020304" pitchFamily="18" charset="0"/>
            </a:endParaRPr>
          </a:p>
          <a:p>
            <a:endParaRPr lang="en-IN" dirty="0"/>
          </a:p>
        </p:txBody>
      </p:sp>
      <p:pic>
        <p:nvPicPr>
          <p:cNvPr id="4" name="Picture 3"/>
          <p:cNvPicPr/>
          <p:nvPr/>
        </p:nvPicPr>
        <p:blipFill>
          <a:blip r:embed="rId1" cstate="print"/>
          <a:srcRect/>
          <a:stretch>
            <a:fillRect/>
          </a:stretch>
        </p:blipFill>
        <p:spPr bwMode="auto">
          <a:xfrm>
            <a:off x="731520" y="975360"/>
            <a:ext cx="5120640" cy="27432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76200" y="111125"/>
            <a:ext cx="7154545" cy="5338445"/>
          </a:xfrm>
          <a:prstGeom prst="rect">
            <a:avLst/>
          </a:prstGeom>
          <a:solidFill>
            <a:schemeClr val="accent2">
              <a:lumMod val="20000"/>
              <a:lumOff val="80000"/>
            </a:schemeClr>
          </a:solidFill>
          <a:ln w="9525">
            <a:noFill/>
          </a:ln>
        </p:spPr>
        <p:txBody>
          <a:bodyPr>
            <a:noAutofit/>
          </a:bodyPr>
          <a:p>
            <a:pPr marL="0" indent="0" algn="just"/>
            <a:r>
              <a:rPr lang="en-US" sz="2400" b="1">
                <a:solidFill>
                  <a:srgbClr val="7030A0"/>
                </a:solidFill>
                <a:latin typeface="Times New Roman" panose="02020603050405020304" pitchFamily="18" charset="0"/>
                <a:cs typeface="Calibri" panose="020F0502020204030204" pitchFamily="34" charset="0"/>
              </a:rPr>
              <a:t>Appointment of Micro Observers at Polling Stations: </a:t>
            </a:r>
            <a:r>
              <a:rPr lang="en-US" sz="1800" b="0">
                <a:solidFill>
                  <a:srgbClr val="000000"/>
                </a:solidFill>
                <a:latin typeface="Times New Roman" panose="02020603050405020304" pitchFamily="18" charset="0"/>
                <a:cs typeface="Calibri" panose="020F0502020204030204" pitchFamily="34" charset="0"/>
              </a:rPr>
              <a:t>The Commission directs that Micro Observers, as one of the </a:t>
            </a:r>
            <a:r>
              <a:rPr lang="en-US" sz="1800" b="0">
                <a:solidFill>
                  <a:srgbClr val="000000"/>
                </a:solidFill>
                <a:latin typeface="Times New Roman" panose="02020603050405020304" pitchFamily="18" charset="0"/>
                <a:cs typeface="Calibri" panose="020F0502020204030204" pitchFamily="34" charset="0"/>
              </a:rPr>
              <a:t></a:t>
            </a:r>
            <a:r>
              <a:rPr lang="en-US" sz="1800" b="0">
                <a:solidFill>
                  <a:srgbClr val="C00000"/>
                </a:solidFill>
                <a:latin typeface="Times New Roman" panose="02020603050405020304" pitchFamily="18" charset="0"/>
                <a:cs typeface="Calibri" panose="020F0502020204030204" pitchFamily="34" charset="0"/>
              </a:rPr>
              <a:t>Non</a:t>
            </a:r>
            <a:r>
              <a:rPr lang="en-IN" altLang="en-US" sz="1800" b="0">
                <a:solidFill>
                  <a:srgbClr val="C00000"/>
                </a:solidFill>
                <a:latin typeface="Times New Roman" panose="02020603050405020304" pitchFamily="18" charset="0"/>
                <a:cs typeface="Calibri" panose="020F0502020204030204" pitchFamily="34" charset="0"/>
              </a:rPr>
              <a:t> </a:t>
            </a:r>
            <a:r>
              <a:rPr lang="en-US" sz="1800" b="0">
                <a:solidFill>
                  <a:srgbClr val="C00000"/>
                </a:solidFill>
                <a:latin typeface="Times New Roman" panose="02020603050405020304" pitchFamily="18" charset="0"/>
                <a:cs typeface="Calibri" panose="020F0502020204030204" pitchFamily="34" charset="0"/>
              </a:rPr>
              <a:t>CAPF measures</a:t>
            </a:r>
            <a:r>
              <a:rPr lang="en-US" sz="1800" b="0">
                <a:solidFill>
                  <a:srgbClr val="000000"/>
                </a:solidFill>
                <a:latin typeface="Times New Roman" panose="02020603050405020304" pitchFamily="18" charset="0"/>
                <a:cs typeface="Calibri" panose="020F0502020204030204" pitchFamily="34" charset="0"/>
              </a:rPr>
              <a:t>, can be deputed for critical Polling Stations on the day of poll. The Commission further directs that drafting and deployment of Micro Observers shall be as follows:</a:t>
            </a:r>
            <a:endParaRPr lang="en-US" sz="1800" b="1">
              <a:solidFill>
                <a:srgbClr val="000000"/>
              </a:solidFill>
              <a:latin typeface="Times New Roman" panose="02020603050405020304" pitchFamily="18" charset="0"/>
              <a:cs typeface="Calibri" panose="020F0502020204030204" pitchFamily="34" charset="0"/>
            </a:endParaRPr>
          </a:p>
          <a:p>
            <a:pPr marL="0" indent="0" algn="just"/>
            <a:r>
              <a:rPr lang="en-US" sz="2400" b="1">
                <a:solidFill>
                  <a:srgbClr val="0070C0"/>
                </a:solidFill>
                <a:latin typeface="Times New Roman" panose="02020603050405020304" pitchFamily="18" charset="0"/>
                <a:cs typeface="Calibri" panose="020F0502020204030204" pitchFamily="34" charset="0"/>
              </a:rPr>
              <a:t>Categories of employees:</a:t>
            </a:r>
            <a:r>
              <a:rPr lang="en-US" sz="1800" b="1">
                <a:solidFill>
                  <a:srgbClr val="000000"/>
                </a:solidFill>
                <a:latin typeface="Times New Roman" panose="02020603050405020304" pitchFamily="18" charset="0"/>
                <a:cs typeface="Calibri" panose="020F0502020204030204" pitchFamily="34" charset="0"/>
              </a:rPr>
              <a:t> - </a:t>
            </a:r>
            <a:r>
              <a:rPr lang="en-US" sz="1800" b="0">
                <a:solidFill>
                  <a:srgbClr val="000000"/>
                </a:solidFill>
                <a:latin typeface="Times New Roman" panose="02020603050405020304" pitchFamily="18" charset="0"/>
                <a:cs typeface="Calibri" panose="020F0502020204030204" pitchFamily="34" charset="0"/>
              </a:rPr>
              <a:t>The following categories of personnel will be considered for deployment as Micro Observers:</a:t>
            </a:r>
            <a:r>
              <a:rPr lang="en-US" sz="1800" b="0">
                <a:solidFill>
                  <a:srgbClr val="000000"/>
                </a:solidFill>
                <a:latin typeface="Symbol" panose="05050102010706020507" charset="0"/>
                <a:cs typeface="Calibri" panose="020F0502020204030204" pitchFamily="34" charset="0"/>
              </a:rPr>
              <a:t>· </a:t>
            </a:r>
            <a:r>
              <a:rPr lang="en-US" sz="1800" b="0">
                <a:solidFill>
                  <a:srgbClr val="000000"/>
                </a:solidFill>
                <a:latin typeface="Times New Roman" panose="02020603050405020304" pitchFamily="18" charset="0"/>
                <a:cs typeface="Calibri" panose="020F0502020204030204" pitchFamily="34" charset="0"/>
              </a:rPr>
              <a:t>Serving officials, not below Group-C of Govt. of India/Central PSUs, can be appointed as Micro Observers in Polling Stations within the district of their residence. </a:t>
            </a:r>
            <a:r>
              <a:rPr lang="en-US" sz="1800" b="0">
                <a:solidFill>
                  <a:srgbClr val="C00000"/>
                </a:solidFill>
                <a:latin typeface="Times New Roman" panose="02020603050405020304" pitchFamily="18" charset="0"/>
                <a:cs typeface="Calibri" panose="020F0502020204030204" pitchFamily="34" charset="0"/>
              </a:rPr>
              <a:t>However, they should not be used in their home Assembly Constituencies/Segments.</a:t>
            </a:r>
            <a:endParaRPr lang="en-US" sz="1800" b="0">
              <a:solidFill>
                <a:srgbClr val="C00000"/>
              </a:solidFill>
              <a:latin typeface="Symbol" panose="05050102010706020507" charset="0"/>
              <a:cs typeface="Calibri" panose="020F0502020204030204" pitchFamily="34" charset="0"/>
            </a:endParaRPr>
          </a:p>
          <a:p>
            <a:pPr marL="0" indent="0" algn="just"/>
            <a:r>
              <a:rPr lang="en-US" sz="1800" b="0">
                <a:solidFill>
                  <a:srgbClr val="000000"/>
                </a:solidFill>
                <a:latin typeface="Symbol" panose="05050102010706020507" charset="0"/>
                <a:cs typeface="Calibri" panose="020F0502020204030204" pitchFamily="34" charset="0"/>
              </a:rPr>
              <a:t>· </a:t>
            </a:r>
            <a:r>
              <a:rPr lang="en-US" sz="1800" b="0">
                <a:solidFill>
                  <a:srgbClr val="000000"/>
                </a:solidFill>
                <a:latin typeface="Times New Roman" panose="02020603050405020304" pitchFamily="18" charset="0"/>
                <a:cs typeface="Calibri" panose="020F0502020204030204" pitchFamily="34" charset="0"/>
              </a:rPr>
              <a:t>Retired officials of the Govt. of India and the State Government, </a:t>
            </a:r>
            <a:r>
              <a:rPr lang="en-US" sz="1800" b="1">
                <a:solidFill>
                  <a:srgbClr val="000000"/>
                </a:solidFill>
                <a:latin typeface="Times New Roman" panose="02020603050405020304" pitchFamily="18" charset="0"/>
                <a:cs typeface="Calibri" panose="020F0502020204030204" pitchFamily="34" charset="0"/>
              </a:rPr>
              <a:t>not below to the rank of Group C, </a:t>
            </a:r>
            <a:r>
              <a:rPr lang="en-US" sz="1800" b="0">
                <a:solidFill>
                  <a:srgbClr val="000000"/>
                </a:solidFill>
                <a:latin typeface="Times New Roman" panose="02020603050405020304" pitchFamily="18" charset="0"/>
                <a:cs typeface="Calibri" panose="020F0502020204030204" pitchFamily="34" charset="0"/>
              </a:rPr>
              <a:t>can also be used as Micro-observers in the Polling Stations within the district of their residence. However, they should not be used in their home Assembly Constituencies/Segments. The list of such persons should be prepared in advance by the DEO and their availability, suitability and willingness shall be ascertained.</a:t>
            </a:r>
            <a:endParaRPr lang="en-US" sz="1800" b="0">
              <a:solidFill>
                <a:srgbClr val="000000"/>
              </a:solidFill>
              <a:latin typeface="Symbol" panose="05050102010706020507" charset="0"/>
              <a:cs typeface="Calibri" panose="020F0502020204030204" pitchFamily="34" charset="0"/>
            </a:endParaRPr>
          </a:p>
          <a:p>
            <a:endParaRPr lang="en-US" sz="1800" b="0">
              <a:solidFill>
                <a:srgbClr val="000000"/>
              </a:solidFill>
              <a:latin typeface="Times New Roman" panose="02020603050405020304" pitchFamily="18" charset="0"/>
              <a:cs typeface="Calibri" panose="020F05020202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76200" y="152400"/>
            <a:ext cx="7239000" cy="457200"/>
          </a:xfrm>
        </p:spPr>
        <p:txBody>
          <a:bodyPr/>
          <a:lstStyle/>
          <a:p>
            <a:pPr eaLnBrk="1" hangingPunct="1"/>
            <a:r>
              <a:rPr lang="en-US" sz="2400" b="1" u="sng" dirty="0">
                <a:solidFill>
                  <a:srgbClr val="0070C0"/>
                </a:solidFill>
              </a:rPr>
              <a:t>Poll Process: Regulation of Entry at Polling Stations</a:t>
            </a:r>
            <a:endParaRPr lang="en-US" sz="2400" b="1" u="sng" dirty="0">
              <a:solidFill>
                <a:srgbClr val="0070C0"/>
              </a:solidFill>
            </a:endParaRPr>
          </a:p>
        </p:txBody>
      </p:sp>
      <p:sp>
        <p:nvSpPr>
          <p:cNvPr id="3" name="Content Placeholder 2"/>
          <p:cNvSpPr>
            <a:spLocks noGrp="1"/>
          </p:cNvSpPr>
          <p:nvPr>
            <p:ph idx="1"/>
          </p:nvPr>
        </p:nvSpPr>
        <p:spPr>
          <a:xfrm>
            <a:off x="152400" y="457200"/>
            <a:ext cx="7000852" cy="4648200"/>
          </a:xfrm>
        </p:spPr>
        <p:txBody>
          <a:bodyPr rtlCol="0">
            <a:normAutofit/>
          </a:bodyPr>
          <a:lstStyle/>
          <a:p>
            <a:pPr marL="365760" indent="-283210" defTabSz="731520" eaLnBrk="1" fontAlgn="auto" hangingPunct="1">
              <a:lnSpc>
                <a:spcPct val="80000"/>
              </a:lnSpc>
              <a:spcAft>
                <a:spcPts val="0"/>
              </a:spcAft>
              <a:buFont typeface="Wingdings" panose="05000000000000000000" pitchFamily="2" charset="2"/>
              <a:buNone/>
              <a:defRPr/>
            </a:pP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panose="05000000000000000000" pitchFamily="2" charset="2"/>
              <a:buNone/>
              <a:defRPr/>
            </a:pPr>
            <a:r>
              <a:rPr lang="en-US" sz="1800" dirty="0">
                <a:solidFill>
                  <a:srgbClr val="7030A0"/>
                </a:solidFill>
                <a:latin typeface="Candara" panose="020E0502030303020204" pitchFamily="34" charset="0"/>
              </a:rPr>
              <a:t>Persons entitled to enter, other than electors, are :</a:t>
            </a:r>
            <a:endParaRPr lang="en-US" sz="16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600" i="1" dirty="0">
                <a:latin typeface="Candara" panose="020E0502030303020204" pitchFamily="34" charset="0"/>
              </a:rPr>
              <a:t>Polling Officers;</a:t>
            </a:r>
            <a:endParaRPr lang="en-US" sz="1600" i="1"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600" i="1" dirty="0">
                <a:latin typeface="Candara" panose="020E0502030303020204" pitchFamily="34" charset="0"/>
              </a:rPr>
              <a:t>Candidates/Election Agents/one Polling Agent at a time;</a:t>
            </a:r>
            <a:endParaRPr lang="en-US" sz="1600" i="1"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600" i="1" dirty="0">
                <a:latin typeface="Candara" panose="020E0502030303020204" pitchFamily="34" charset="0"/>
              </a:rPr>
              <a:t>Observers, Micro-observers, Persons authorized by ECI;</a:t>
            </a:r>
            <a:endParaRPr lang="en-US" sz="1600" i="1"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600" i="1" dirty="0">
                <a:latin typeface="Candara" panose="020E0502030303020204" pitchFamily="34" charset="0"/>
              </a:rPr>
              <a:t>Child in arms accompanying elector;</a:t>
            </a:r>
            <a:endParaRPr lang="en-US" sz="1600" i="1"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600" i="1" dirty="0">
                <a:latin typeface="Candara" panose="020E0502030303020204" pitchFamily="34" charset="0"/>
              </a:rPr>
              <a:t>Companion of blind, infirm elector;</a:t>
            </a:r>
            <a:endParaRPr lang="en-US" sz="1600" i="1"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600" i="1" dirty="0">
                <a:latin typeface="Candara" panose="020E0502030303020204" pitchFamily="34" charset="0"/>
              </a:rPr>
              <a:t>Public Servant on duty;</a:t>
            </a:r>
            <a:endParaRPr lang="en-US" sz="1600" i="1" dirty="0">
              <a:latin typeface="Candara" panose="020E0502030303020204" pitchFamily="34" charset="0"/>
            </a:endParaRPr>
          </a:p>
        </p:txBody>
      </p:sp>
      <p:sp>
        <p:nvSpPr>
          <p:cNvPr id="4" name="Rectangle 3"/>
          <p:cNvSpPr/>
          <p:nvPr/>
        </p:nvSpPr>
        <p:spPr>
          <a:xfrm>
            <a:off x="228600" y="2667000"/>
            <a:ext cx="6781800" cy="1323439"/>
          </a:xfrm>
          <a:prstGeom prst="rect">
            <a:avLst/>
          </a:prstGeom>
          <a:solidFill>
            <a:schemeClr val="bg1"/>
          </a:solidFill>
        </p:spPr>
        <p:txBody>
          <a:bodyPr wrap="square">
            <a:spAutoFit/>
          </a:bodyPr>
          <a:lstStyle/>
          <a:p>
            <a:pPr algn="just"/>
            <a:r>
              <a:rPr lang="en-US" sz="2000" b="1" dirty="0">
                <a:solidFill>
                  <a:schemeClr val="accent4">
                    <a:lumMod val="50000"/>
                  </a:schemeClr>
                </a:solidFill>
                <a:latin typeface="Candara" panose="020E0502030303020204" pitchFamily="34" charset="0"/>
              </a:rPr>
              <a:t>Public Servant on duty does not normally include police officers. Similarly armed body guards of Candidates/ Election Agents/ Polling Agents are not also allowed, except they are covered under Z-plus security</a:t>
            </a:r>
            <a:r>
              <a:rPr lang="en-US" dirty="0">
                <a:solidFill>
                  <a:schemeClr val="accent4">
                    <a:lumMod val="50000"/>
                  </a:schemeClr>
                </a:solidFill>
                <a:latin typeface="Candara" panose="020E0502030303020204" pitchFamily="34" charset="0"/>
              </a:rPr>
              <a:t>.</a:t>
            </a:r>
            <a:endParaRPr lang="en-IN" dirty="0"/>
          </a:p>
        </p:txBody>
      </p:sp>
      <p:sp>
        <p:nvSpPr>
          <p:cNvPr id="5" name="Content Placeholder 2"/>
          <p:cNvSpPr txBox="1"/>
          <p:nvPr/>
        </p:nvSpPr>
        <p:spPr bwMode="auto">
          <a:xfrm>
            <a:off x="228600" y="4026952"/>
            <a:ext cx="6584950" cy="1335087"/>
          </a:xfrm>
          <a:prstGeom prst="rect">
            <a:avLst/>
          </a:prstGeom>
          <a:noFill/>
          <a:ln w="9525">
            <a:noFill/>
            <a:miter lim="800000"/>
          </a:ln>
        </p:spPr>
        <p:txBody>
          <a:bodyPr vert="horz" wrap="square" lIns="73152" tIns="36576" rIns="73152" bIns="36576" numCol="1" anchor="t" anchorCtr="0" compatLnSpc="1"/>
          <a:lstStyle>
            <a:lvl1pPr marL="273050" indent="-273050" algn="l" defTabSz="730250"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1pPr>
            <a:lvl2pPr marL="593725" indent="-228600" algn="l" defTabSz="730250" rtl="0" eaLnBrk="0" fontAlgn="base" hangingPunct="0">
              <a:spcBef>
                <a:spcPct val="20000"/>
              </a:spcBef>
              <a:spcAft>
                <a:spcPct val="0"/>
              </a:spcAft>
              <a:buFont typeface="Arial" panose="020B0604020202020204" pitchFamily="34" charset="0"/>
              <a:buChar char="–"/>
              <a:defRPr sz="2200" kern="1200">
                <a:solidFill>
                  <a:schemeClr val="tx1"/>
                </a:solidFill>
                <a:latin typeface="+mn-lt"/>
                <a:ea typeface="+mn-ea"/>
                <a:cs typeface="+mn-cs"/>
              </a:defRPr>
            </a:lvl2pPr>
            <a:lvl3pPr marL="914400" indent="-182880" algn="l" defTabSz="730250"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3pPr>
            <a:lvl4pPr marL="1279525" indent="-182880" algn="l" defTabSz="73025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4pPr>
            <a:lvl5pPr marL="1644650" indent="-182880" algn="l" defTabSz="73025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5pPr>
            <a:lvl6pPr marL="2011680" indent="-182880" algn="l" defTabSz="73152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377440" indent="-182880" algn="l" defTabSz="73152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2743200" indent="-182880" algn="l" defTabSz="73152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108960" indent="-182880" algn="l" defTabSz="73152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algn="just">
              <a:buFont typeface="Arial" panose="020B0604020202020204" pitchFamily="34" charset="0"/>
              <a:buNone/>
            </a:pPr>
            <a:r>
              <a:rPr lang="en-IN" dirty="0">
                <a:solidFill>
                  <a:srgbClr val="C00000"/>
                </a:solidFill>
              </a:rPr>
              <a:t>POLICE/CPF CANNOT ENTER POLLING STATION UNLESS DIRECTED TO DO SO BY PRESIDING OFFICER.</a:t>
            </a:r>
            <a:endParaRPr lang="en-IN" dirty="0">
              <a:solidFill>
                <a:srgbClr val="C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228600" y="0"/>
            <a:ext cx="6934200" cy="314325"/>
          </a:xfrm>
          <a:solidFill>
            <a:schemeClr val="bg1"/>
          </a:solidFill>
        </p:spPr>
        <p:txBody>
          <a:bodyPr/>
          <a:lstStyle/>
          <a:p>
            <a:r>
              <a:rPr lang="en-IN" sz="2500" b="1" u="sng" dirty="0">
                <a:solidFill>
                  <a:srgbClr val="0070C0"/>
                </a:solidFill>
              </a:rPr>
              <a:t>Role Of CPF at Polling Station on Poll Day</a:t>
            </a:r>
            <a:endParaRPr lang="en-IN" sz="2500" b="1" u="sng" dirty="0">
              <a:solidFill>
                <a:srgbClr val="0070C0"/>
              </a:solidFill>
            </a:endParaRPr>
          </a:p>
        </p:txBody>
      </p:sp>
      <p:sp>
        <p:nvSpPr>
          <p:cNvPr id="60419" name="Content Placeholder 2"/>
          <p:cNvSpPr>
            <a:spLocks noGrp="1"/>
          </p:cNvSpPr>
          <p:nvPr>
            <p:ph idx="1"/>
          </p:nvPr>
        </p:nvSpPr>
        <p:spPr>
          <a:xfrm>
            <a:off x="0" y="381000"/>
            <a:ext cx="7227570" cy="4876800"/>
          </a:xfrm>
        </p:spPr>
        <p:txBody>
          <a:bodyPr/>
          <a:lstStyle/>
          <a:p>
            <a:pPr algn="just"/>
            <a:r>
              <a:rPr lang="en-IN" sz="2000" dirty="0"/>
              <a:t>The CPF shall </a:t>
            </a:r>
            <a:r>
              <a:rPr lang="en-IN" sz="2000" dirty="0">
                <a:solidFill>
                  <a:srgbClr val="C00000"/>
                </a:solidFill>
              </a:rPr>
              <a:t>take positions </a:t>
            </a:r>
            <a:r>
              <a:rPr lang="en-IN" sz="2000" dirty="0"/>
              <a:t>in the assigned polling stations on  P-1 day   ( poll-eve day). </a:t>
            </a:r>
            <a:endParaRPr lang="en-IN" sz="2000" dirty="0"/>
          </a:p>
          <a:p>
            <a:pPr algn="just"/>
            <a:r>
              <a:rPr lang="en-IN" sz="2000" dirty="0">
                <a:solidFill>
                  <a:srgbClr val="0070C0"/>
                </a:solidFill>
              </a:rPr>
              <a:t>The CPF shall be primarily responsible for protecting the polling stations and regulating the entry inside the polling stations. In such cases one </a:t>
            </a:r>
            <a:r>
              <a:rPr lang="en-IN" sz="2000" dirty="0" err="1">
                <a:solidFill>
                  <a:srgbClr val="0070C0"/>
                </a:solidFill>
              </a:rPr>
              <a:t>Jawan</a:t>
            </a:r>
            <a:r>
              <a:rPr lang="en-IN" sz="2000" dirty="0">
                <a:solidFill>
                  <a:srgbClr val="0070C0"/>
                </a:solidFill>
              </a:rPr>
              <a:t> of the CPF shall position himself at the door of the polling station (either in static or oscillating mode) in order to observe the proceedings that are going on inside the polling station, as per the directions of </a:t>
            </a:r>
            <a:r>
              <a:rPr lang="en-IN" sz="2000" dirty="0" err="1">
                <a:solidFill>
                  <a:srgbClr val="0070C0"/>
                </a:solidFill>
              </a:rPr>
              <a:t>Hon’ble</a:t>
            </a:r>
            <a:r>
              <a:rPr lang="en-IN" sz="2000" dirty="0">
                <a:solidFill>
                  <a:srgbClr val="0070C0"/>
                </a:solidFill>
              </a:rPr>
              <a:t> Supreme Court.</a:t>
            </a:r>
            <a:endParaRPr lang="en-IN" sz="2000" dirty="0">
              <a:solidFill>
                <a:srgbClr val="0070C0"/>
              </a:solidFill>
            </a:endParaRPr>
          </a:p>
          <a:p>
            <a:pPr algn="just"/>
            <a:r>
              <a:rPr lang="en-IN" sz="2000" dirty="0"/>
              <a:t> ‘Static guard duty in an oscillating mode’ is a situation when a building has multiple polling stations and CPF deployed is not sufficient to cover every polling station (door). In such a situation, the CPF </a:t>
            </a:r>
            <a:r>
              <a:rPr lang="en-IN" sz="2000" dirty="0" err="1"/>
              <a:t>Jawan</a:t>
            </a:r>
            <a:r>
              <a:rPr lang="en-IN" sz="2000" dirty="0"/>
              <a:t> on duty at the entrance of the polling station may be asked to oscillate from one polling station door to the other and keep an eye on what is going on inside these polling stations and report to the officer in-charge of the CPF or the Observer, if anything unusual is observed by him.</a:t>
            </a:r>
            <a:endParaRPr lang="en-IN" sz="20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GB" sz="2800" b="1" u="sng" dirty="0">
                <a:solidFill>
                  <a:srgbClr val="0070C0"/>
                </a:solidFill>
              </a:rPr>
              <a:t>Presence of Media</a:t>
            </a:r>
            <a:endParaRPr lang="en-IN" sz="2800" b="1" u="sng" dirty="0">
              <a:solidFill>
                <a:srgbClr val="0070C0"/>
              </a:solidFill>
            </a:endParaRPr>
          </a:p>
        </p:txBody>
      </p:sp>
      <p:sp>
        <p:nvSpPr>
          <p:cNvPr id="61443" name="Content Placeholder 2"/>
          <p:cNvSpPr>
            <a:spLocks noGrp="1"/>
          </p:cNvSpPr>
          <p:nvPr>
            <p:ph idx="1"/>
          </p:nvPr>
        </p:nvSpPr>
        <p:spPr>
          <a:xfrm>
            <a:off x="152400" y="1279525"/>
            <a:ext cx="7010399" cy="3621088"/>
          </a:xfrm>
        </p:spPr>
        <p:txBody>
          <a:bodyPr/>
          <a:lstStyle/>
          <a:p>
            <a:r>
              <a:rPr lang="en-GB" dirty="0"/>
              <a:t>Only those bearing Identity Cards issued by the CEO/ DEO.</a:t>
            </a:r>
            <a:endParaRPr lang="en-GB" dirty="0"/>
          </a:p>
          <a:p>
            <a:r>
              <a:rPr lang="en-GB" dirty="0">
                <a:solidFill>
                  <a:srgbClr val="C00000"/>
                </a:solidFill>
              </a:rPr>
              <a:t>Should not disturb voting process</a:t>
            </a:r>
            <a:endParaRPr lang="en-GB" dirty="0">
              <a:solidFill>
                <a:srgbClr val="C00000"/>
              </a:solidFill>
            </a:endParaRPr>
          </a:p>
          <a:p>
            <a:r>
              <a:rPr lang="en-GB" dirty="0"/>
              <a:t>Should not compromise secrecy of voting</a:t>
            </a:r>
            <a:endParaRPr lang="en-GB" dirty="0"/>
          </a:p>
          <a:p>
            <a:r>
              <a:rPr lang="en-GB" dirty="0">
                <a:solidFill>
                  <a:srgbClr val="C00000"/>
                </a:solidFill>
              </a:rPr>
              <a:t>Should stay for very short period only</a:t>
            </a:r>
            <a:endParaRPr lang="en-IN" dirty="0">
              <a:solidFill>
                <a:srgbClr val="C00000"/>
              </a:solidFill>
            </a:endParaRPr>
          </a:p>
        </p:txBody>
      </p:sp>
      <p:sp>
        <p:nvSpPr>
          <p:cNvPr id="4" name="Footer Placeholder 3"/>
          <p:cNvSpPr>
            <a:spLocks noGrp="1"/>
          </p:cNvSpPr>
          <p:nvPr>
            <p:ph type="ftr" sz="quarter" idx="11"/>
          </p:nvPr>
        </p:nvSpPr>
        <p:spPr/>
        <p:txBody>
          <a:bodyPr/>
          <a:lstStyle/>
          <a:p>
            <a:pPr>
              <a:defRPr/>
            </a:pPr>
            <a:r>
              <a:rPr lang="en-IN"/>
              <a:t>Greater Participation for a Stronger Democracy</a:t>
            </a: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19075"/>
            <a:ext cx="6400800" cy="914400"/>
          </a:xfrm>
        </p:spPr>
        <p:txBody>
          <a:bodyPr rtlCol="0">
            <a:normAutofit/>
          </a:bodyPr>
          <a:lstStyle/>
          <a:p>
            <a:pPr defTabSz="731520" eaLnBrk="1" fontAlgn="auto" hangingPunct="1">
              <a:spcAft>
                <a:spcPts val="0"/>
              </a:spcAft>
              <a:defRPr/>
            </a:pPr>
            <a:r>
              <a:rPr lang="en-US" sz="2400" b="1" u="sng" dirty="0">
                <a:solidFill>
                  <a:srgbClr val="0070C0"/>
                </a:solidFill>
              </a:rPr>
              <a:t>Duties Of Polling Officers</a:t>
            </a:r>
            <a:endParaRPr lang="en-US" sz="2400" b="1" u="sng" dirty="0">
              <a:solidFill>
                <a:srgbClr val="0070C0"/>
              </a:solidFill>
            </a:endParaRPr>
          </a:p>
        </p:txBody>
      </p:sp>
      <p:sp>
        <p:nvSpPr>
          <p:cNvPr id="44035" name="Content Placeholder 2"/>
          <p:cNvSpPr>
            <a:spLocks noGrp="1"/>
          </p:cNvSpPr>
          <p:nvPr>
            <p:ph idx="1"/>
          </p:nvPr>
        </p:nvSpPr>
        <p:spPr>
          <a:xfrm>
            <a:off x="228600" y="1028688"/>
            <a:ext cx="6910366" cy="3886200"/>
          </a:xfrm>
        </p:spPr>
        <p:txBody>
          <a:bodyPr/>
          <a:lstStyle/>
          <a:p>
            <a:pPr algn="just" eaLnBrk="1" hangingPunct="1">
              <a:buFont typeface="Wingdings 2" panose="05020102010507070707" pitchFamily="18" charset="2"/>
              <a:buNone/>
            </a:pPr>
            <a:r>
              <a:rPr lang="en-US" sz="2000" dirty="0">
                <a:latin typeface="Candara" panose="020E0502030303020204" pitchFamily="34" charset="0"/>
              </a:rPr>
              <a:t>Pr. O will be in overall charge of the Polling Station</a:t>
            </a:r>
            <a:endParaRPr lang="en-US" sz="2000" dirty="0">
              <a:latin typeface="Candara" panose="020E0502030303020204" pitchFamily="34" charset="0"/>
            </a:endParaRPr>
          </a:p>
          <a:p>
            <a:pPr algn="just" eaLnBrk="1" hangingPunct="1">
              <a:buFont typeface="Wingdings" panose="05000000000000000000" pitchFamily="2" charset="2"/>
              <a:buNone/>
            </a:pPr>
            <a:endParaRPr lang="en-US" sz="2000" dirty="0">
              <a:latin typeface="Candara" panose="020E0502030303020204" pitchFamily="34" charset="0"/>
            </a:endParaRPr>
          </a:p>
          <a:p>
            <a:pPr algn="just" eaLnBrk="1" hangingPunct="1">
              <a:buFont typeface="Wingdings 2" panose="05020102010507070707" pitchFamily="18" charset="2"/>
              <a:buNone/>
            </a:pPr>
            <a:r>
              <a:rPr lang="en-US" sz="2000" b="1" dirty="0">
                <a:latin typeface="Candara" panose="020E0502030303020204" pitchFamily="34" charset="0"/>
              </a:rPr>
              <a:t>1</a:t>
            </a:r>
            <a:r>
              <a:rPr lang="en-US" sz="2000" b="1" baseline="30000" dirty="0">
                <a:latin typeface="Candara" panose="020E0502030303020204" pitchFamily="34" charset="0"/>
              </a:rPr>
              <a:t>ST</a:t>
            </a:r>
            <a:r>
              <a:rPr lang="en-US" sz="2000" b="1" dirty="0">
                <a:latin typeface="Candara" panose="020E0502030303020204" pitchFamily="34" charset="0"/>
              </a:rPr>
              <a:t> PO </a:t>
            </a:r>
            <a:r>
              <a:rPr lang="en-US" sz="2000" dirty="0">
                <a:latin typeface="Candara" panose="020E0502030303020204" pitchFamily="34" charset="0"/>
              </a:rPr>
              <a:t>will be identifying the electors and will be in charge of marked copy of electoral roll</a:t>
            </a:r>
            <a:endParaRPr lang="en-US" sz="2000" dirty="0">
              <a:latin typeface="Candara" panose="020E0502030303020204" pitchFamily="34" charset="0"/>
            </a:endParaRPr>
          </a:p>
          <a:p>
            <a:pPr algn="just" eaLnBrk="1" hangingPunct="1">
              <a:buFont typeface="Wingdings" panose="05000000000000000000" pitchFamily="2" charset="2"/>
              <a:buNone/>
            </a:pPr>
            <a:endParaRPr lang="en-US" sz="2000" dirty="0">
              <a:latin typeface="Candara" panose="020E0502030303020204" pitchFamily="34" charset="0"/>
            </a:endParaRPr>
          </a:p>
          <a:p>
            <a:pPr algn="just" eaLnBrk="1" hangingPunct="1">
              <a:buFont typeface="Wingdings 2" panose="05020102010507070707" pitchFamily="18" charset="2"/>
              <a:buNone/>
            </a:pPr>
            <a:r>
              <a:rPr lang="en-US" sz="2000" b="1" dirty="0">
                <a:latin typeface="Candara" panose="020E0502030303020204" pitchFamily="34" charset="0"/>
              </a:rPr>
              <a:t>2</a:t>
            </a:r>
            <a:r>
              <a:rPr lang="en-US" sz="2000" b="1" baseline="30000" dirty="0">
                <a:latin typeface="Candara" panose="020E0502030303020204" pitchFamily="34" charset="0"/>
              </a:rPr>
              <a:t>nd</a:t>
            </a:r>
            <a:r>
              <a:rPr lang="en-US" sz="2000" b="1" dirty="0">
                <a:latin typeface="Candara" panose="020E0502030303020204" pitchFamily="34" charset="0"/>
              </a:rPr>
              <a:t> PO </a:t>
            </a:r>
            <a:r>
              <a:rPr lang="en-US" sz="2000" dirty="0">
                <a:latin typeface="Candara" panose="020E0502030303020204" pitchFamily="34" charset="0"/>
              </a:rPr>
              <a:t>will be in charge of indelible ink, Voters Register and, Voter’s Slip</a:t>
            </a:r>
            <a:endParaRPr lang="en-US" sz="2000" dirty="0">
              <a:latin typeface="Candara" panose="020E0502030303020204" pitchFamily="34" charset="0"/>
            </a:endParaRPr>
          </a:p>
          <a:p>
            <a:pPr algn="just" eaLnBrk="1" hangingPunct="1">
              <a:buFont typeface="Wingdings" panose="05000000000000000000" pitchFamily="2" charset="2"/>
              <a:buNone/>
            </a:pPr>
            <a:endParaRPr lang="en-US" sz="2000" dirty="0">
              <a:latin typeface="Candara" panose="020E0502030303020204" pitchFamily="34" charset="0"/>
            </a:endParaRPr>
          </a:p>
          <a:p>
            <a:pPr algn="just" eaLnBrk="1" hangingPunct="1">
              <a:buFont typeface="Wingdings 2" panose="05020102010507070707" pitchFamily="18" charset="2"/>
              <a:buNone/>
            </a:pPr>
            <a:r>
              <a:rPr lang="en-US" sz="2000" b="1" dirty="0">
                <a:latin typeface="Candara" panose="020E0502030303020204" pitchFamily="34" charset="0"/>
              </a:rPr>
              <a:t>3</a:t>
            </a:r>
            <a:r>
              <a:rPr lang="en-US" sz="2000" b="1" baseline="30000" dirty="0">
                <a:latin typeface="Candara" panose="020E0502030303020204" pitchFamily="34" charset="0"/>
              </a:rPr>
              <a:t>rd</a:t>
            </a:r>
            <a:r>
              <a:rPr lang="en-US" sz="2000" b="1" dirty="0">
                <a:latin typeface="Candara" panose="020E0502030303020204" pitchFamily="34" charset="0"/>
              </a:rPr>
              <a:t> PO </a:t>
            </a:r>
            <a:r>
              <a:rPr lang="en-US" sz="2000" dirty="0">
                <a:latin typeface="Candara" panose="020E0502030303020204" pitchFamily="34" charset="0"/>
              </a:rPr>
              <a:t>will be in charge of CU &amp; preservation of voter’s slips. </a:t>
            </a:r>
            <a:endParaRPr lang="en-US" sz="2000" dirty="0">
              <a:latin typeface="Candara" panose="020E0502030303020204" pitchFamily="34" charset="0"/>
            </a:endParaRPr>
          </a:p>
          <a:p>
            <a:pPr algn="just" eaLnBrk="1" hangingPunct="1">
              <a:buFont typeface="Wingdings" panose="05000000000000000000" pitchFamily="2" charset="2"/>
              <a:buNone/>
            </a:pPr>
            <a:endParaRPr lang="en-US" sz="2000" dirty="0">
              <a:latin typeface="Candara" panose="020E0502030303020204" pitchFamily="34" charset="0"/>
            </a:endParaRPr>
          </a:p>
          <a:p>
            <a:pPr algn="just" eaLnBrk="1" hangingPunct="1"/>
            <a:endParaRPr lang="en-US" sz="2000" dirty="0">
              <a:latin typeface="Candara" panose="020E0502030303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9075"/>
            <a:ext cx="4038600" cy="542925"/>
          </a:xfrm>
        </p:spPr>
        <p:txBody>
          <a:bodyPr rtlCol="0">
            <a:normAutofit/>
          </a:bodyPr>
          <a:lstStyle/>
          <a:p>
            <a:pPr algn="l" defTabSz="731520" eaLnBrk="1" fontAlgn="auto" hangingPunct="1">
              <a:spcAft>
                <a:spcPts val="0"/>
              </a:spcAft>
              <a:defRPr/>
            </a:pPr>
            <a:r>
              <a:rPr lang="en-US" sz="2400" b="1" u="sng" dirty="0">
                <a:solidFill>
                  <a:srgbClr val="0070C0"/>
                </a:solidFill>
              </a:rPr>
              <a:t>Duties of First Polling Officer</a:t>
            </a:r>
            <a:endParaRPr lang="en-US" sz="2400" b="1" u="sng" dirty="0">
              <a:solidFill>
                <a:srgbClr val="0070C0"/>
              </a:solidFill>
            </a:endParaRPr>
          </a:p>
        </p:txBody>
      </p:sp>
      <p:sp>
        <p:nvSpPr>
          <p:cNvPr id="28675" name="Content Placeholder 2"/>
          <p:cNvSpPr>
            <a:spLocks noGrp="1"/>
          </p:cNvSpPr>
          <p:nvPr>
            <p:ph idx="1"/>
          </p:nvPr>
        </p:nvSpPr>
        <p:spPr>
          <a:xfrm>
            <a:off x="381000" y="838200"/>
            <a:ext cx="6765925" cy="4160838"/>
          </a:xfrm>
        </p:spPr>
        <p:txBody>
          <a:bodyPr rtlCol="0">
            <a:normAutofit/>
          </a:bodyPr>
          <a:lstStyle/>
          <a:p>
            <a:pPr marL="274320" indent="-274320" defTabSz="731520" eaLnBrk="1" fontAlgn="auto" hangingPunct="1">
              <a:lnSpc>
                <a:spcPct val="80000"/>
              </a:lnSpc>
              <a:spcAft>
                <a:spcPts val="0"/>
              </a:spcAft>
              <a:defRPr/>
            </a:pPr>
            <a:endParaRPr lang="en-US" sz="2000" dirty="0">
              <a:latin typeface="Candara" panose="020E0502030303020204" pitchFamily="34" charset="0"/>
            </a:endParaRPr>
          </a:p>
          <a:p>
            <a:pPr marL="274320" indent="-274320" defTabSz="731520" eaLnBrk="1" fontAlgn="auto" hangingPunct="1">
              <a:lnSpc>
                <a:spcPct val="80000"/>
              </a:lnSpc>
              <a:spcAft>
                <a:spcPts val="0"/>
              </a:spcAft>
              <a:defRPr/>
            </a:pPr>
            <a:r>
              <a:rPr lang="en-US" sz="2000" dirty="0">
                <a:latin typeface="Candara" panose="020E0502030303020204" pitchFamily="34" charset="0"/>
              </a:rPr>
              <a:t>1</a:t>
            </a:r>
            <a:r>
              <a:rPr lang="en-US" sz="2000" baseline="30000" dirty="0">
                <a:latin typeface="Candara" panose="020E0502030303020204" pitchFamily="34" charset="0"/>
              </a:rPr>
              <a:t>ST</a:t>
            </a:r>
            <a:r>
              <a:rPr lang="en-US" sz="2000" dirty="0">
                <a:latin typeface="Candara" panose="020E0502030303020204" pitchFamily="34" charset="0"/>
              </a:rPr>
              <a:t> PO will be identifying the electors and will be in charge of marked copy of electoral roll</a:t>
            </a:r>
            <a:endParaRPr lang="en-US" sz="2000" dirty="0">
              <a:latin typeface="Candara" panose="020E0502030303020204" pitchFamily="34" charset="0"/>
            </a:endParaRPr>
          </a:p>
          <a:p>
            <a:pPr marL="274320" indent="-274320" defTabSz="731520" eaLnBrk="1" fontAlgn="auto" hangingPunct="1">
              <a:lnSpc>
                <a:spcPct val="80000"/>
              </a:lnSpc>
              <a:spcAft>
                <a:spcPts val="0"/>
              </a:spcAft>
              <a:defRPr/>
            </a:pPr>
            <a:endParaRPr lang="en-US" sz="2000" dirty="0">
              <a:latin typeface="Candara" panose="020E0502030303020204" pitchFamily="34" charset="0"/>
            </a:endParaRPr>
          </a:p>
          <a:p>
            <a:pPr marL="274320" indent="-274320" defTabSz="731520" eaLnBrk="1" fontAlgn="auto" hangingPunct="1">
              <a:lnSpc>
                <a:spcPct val="80000"/>
              </a:lnSpc>
              <a:spcAft>
                <a:spcPts val="0"/>
              </a:spcAft>
              <a:defRPr/>
            </a:pPr>
            <a:r>
              <a:rPr lang="en-US" sz="2000" dirty="0">
                <a:latin typeface="Candara" panose="020E0502030303020204" pitchFamily="34" charset="0"/>
              </a:rPr>
              <a:t>Identification of Electors:</a:t>
            </a:r>
            <a:endParaRPr lang="en-US" sz="2000" dirty="0">
              <a:latin typeface="Candara" panose="020E0502030303020204" pitchFamily="34" charset="0"/>
            </a:endParaRPr>
          </a:p>
          <a:p>
            <a:pPr marL="274320" indent="-274320" defTabSz="731520" eaLnBrk="1" fontAlgn="auto" hangingPunct="1">
              <a:lnSpc>
                <a:spcPct val="80000"/>
              </a:lnSpc>
              <a:spcAft>
                <a:spcPts val="0"/>
              </a:spcAft>
              <a:defRPr/>
            </a:pPr>
            <a:endParaRPr lang="en-US" sz="2000" dirty="0">
              <a:latin typeface="Candara" panose="020E0502030303020204" pitchFamily="34" charset="0"/>
            </a:endParaRPr>
          </a:p>
          <a:p>
            <a:pPr marL="274320" indent="-274320" defTabSz="731520" eaLnBrk="1" fontAlgn="auto" hangingPunct="1">
              <a:lnSpc>
                <a:spcPct val="80000"/>
              </a:lnSpc>
              <a:spcAft>
                <a:spcPts val="0"/>
              </a:spcAft>
              <a:defRPr/>
            </a:pPr>
            <a:endParaRPr lang="en-US" sz="2000" dirty="0">
              <a:latin typeface="Candara" panose="020E0502030303020204" pitchFamily="34" charset="0"/>
            </a:endParaRPr>
          </a:p>
          <a:p>
            <a:pPr defTabSz="731520" eaLnBrk="1" fontAlgn="auto" hangingPunct="1">
              <a:lnSpc>
                <a:spcPct val="80000"/>
              </a:lnSpc>
              <a:spcAft>
                <a:spcPts val="0"/>
              </a:spcAft>
              <a:defRPr/>
            </a:pPr>
            <a:r>
              <a:rPr lang="en-US" sz="2000" b="1" dirty="0">
                <a:latin typeface="Candara" panose="020E0502030303020204" pitchFamily="34" charset="0"/>
              </a:rPr>
              <a:t> All </a:t>
            </a:r>
            <a:r>
              <a:rPr lang="en-US" sz="2000" dirty="0">
                <a:latin typeface="Candara" panose="020E0502030303020204" pitchFamily="34" charset="0"/>
              </a:rPr>
              <a:t>Electors who have been issued with EPICs, shall have to produce the EPICs to exercise their franchise;</a:t>
            </a:r>
            <a:endParaRPr lang="en-US" sz="2000" dirty="0">
              <a:latin typeface="Candara" panose="020E0502030303020204" pitchFamily="34" charset="0"/>
            </a:endParaRPr>
          </a:p>
          <a:p>
            <a:pPr marL="274320" indent="-274320" defTabSz="731520" eaLnBrk="1" fontAlgn="auto" hangingPunct="1">
              <a:lnSpc>
                <a:spcPct val="80000"/>
              </a:lnSpc>
              <a:spcAft>
                <a:spcPts val="0"/>
              </a:spcAft>
              <a:buFont typeface="Wingdings" panose="05000000000000000000" pitchFamily="2" charset="2"/>
              <a:buNone/>
              <a:defRPr/>
            </a:pPr>
            <a:endParaRPr lang="en-US" sz="2000" dirty="0">
              <a:latin typeface="Candara" panose="020E0502030303020204" pitchFamily="34" charset="0"/>
            </a:endParaRPr>
          </a:p>
          <a:p>
            <a:pPr marL="274320" indent="-274320" defTabSz="731520" eaLnBrk="1" fontAlgn="auto" hangingPunct="1">
              <a:lnSpc>
                <a:spcPct val="80000"/>
              </a:lnSpc>
              <a:spcAft>
                <a:spcPts val="0"/>
              </a:spcAft>
              <a:buFont typeface="Wingdings" panose="05000000000000000000" pitchFamily="2" charset="2"/>
              <a:buNone/>
              <a:defRPr/>
            </a:pPr>
            <a:endParaRPr lang="en-US" sz="2000" dirty="0">
              <a:latin typeface="Candara" panose="020E0502030303020204" pitchFamily="34" charset="0"/>
            </a:endParaRPr>
          </a:p>
          <a:p>
            <a:pPr algn="just" defTabSz="731520" eaLnBrk="1" fontAlgn="auto" hangingPunct="1">
              <a:lnSpc>
                <a:spcPct val="80000"/>
              </a:lnSpc>
              <a:spcAft>
                <a:spcPts val="0"/>
              </a:spcAft>
              <a:buFont typeface="Wingdings" panose="05000000000000000000" pitchFamily="2" charset="2"/>
              <a:buChar char="v"/>
              <a:defRPr/>
            </a:pPr>
            <a:r>
              <a:rPr lang="en-US" sz="1800" dirty="0">
                <a:solidFill>
                  <a:srgbClr val="C00000"/>
                </a:solidFill>
                <a:latin typeface="Candara" panose="020E0502030303020204" pitchFamily="34" charset="0"/>
              </a:rPr>
              <a:t>Those who can not produce their EPICs can vote, provided their identity is established by </a:t>
            </a:r>
            <a:r>
              <a:rPr lang="en-US" sz="1800" u="sng" dirty="0">
                <a:solidFill>
                  <a:srgbClr val="C00000"/>
                </a:solidFill>
                <a:latin typeface="Candara" panose="020E0502030303020204" pitchFamily="34" charset="0"/>
              </a:rPr>
              <a:t>alternative documents as will be allowed by the Election Commission.</a:t>
            </a:r>
            <a:endParaRPr lang="en-US" sz="1800" u="sng" dirty="0">
              <a:solidFill>
                <a:srgbClr val="C00000"/>
              </a:solidFill>
              <a:latin typeface="Candara" panose="020E0502030303020204" pitchFamily="34" charset="0"/>
            </a:endParaRPr>
          </a:p>
          <a:p>
            <a:pPr marL="274320" indent="-274320" defTabSz="731520" eaLnBrk="1" fontAlgn="auto" hangingPunct="1">
              <a:spcAft>
                <a:spcPts val="0"/>
              </a:spcAft>
              <a:defRPr/>
            </a:pPr>
            <a:endParaRPr lang="en-US" sz="2000" i="1"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285727" y="-42882"/>
            <a:ext cx="6457994" cy="650131"/>
          </a:xfrm>
          <a:prstGeom prst="rect">
            <a:avLst/>
          </a:prstGeom>
        </p:spPr>
        <p:txBody>
          <a:bodyPr>
            <a:normAutofit/>
          </a:bodyPr>
          <a:lstStyle/>
          <a:p>
            <a:pPr marL="0" marR="0" lvl="0" indent="0" algn="ctr" defTabSz="730250" rtl="0" eaLnBrk="0" fontAlgn="base" latinLnBrk="0" hangingPunct="0">
              <a:lnSpc>
                <a:spcPct val="100000"/>
              </a:lnSpc>
              <a:spcBef>
                <a:spcPct val="0"/>
              </a:spcBef>
              <a:spcAft>
                <a:spcPct val="0"/>
              </a:spcAft>
              <a:buClrTx/>
              <a:buSzTx/>
              <a:buFontTx/>
              <a:buNone/>
              <a:defRPr/>
            </a:pPr>
            <a:r>
              <a:rPr kumimoji="0" lang="en-US" sz="2600" b="1" i="0" u="sng" strike="noStrike" kern="1200" cap="none" spc="0" normalizeH="0" baseline="0" noProof="0" dirty="0">
                <a:ln>
                  <a:noFill/>
                </a:ln>
                <a:solidFill>
                  <a:srgbClr val="0070C0"/>
                </a:solidFill>
                <a:effectLst/>
                <a:uLnTx/>
                <a:uFillTx/>
                <a:latin typeface="+mj-lt"/>
                <a:ea typeface="+mj-ea"/>
                <a:cs typeface="Montserrat" panose="020B0604020202020204" charset="0"/>
              </a:rPr>
              <a:t>Alternative Documents</a:t>
            </a:r>
            <a:endParaRPr kumimoji="0" lang="en-US" sz="2600" b="1" i="0" u="sng" strike="noStrike" kern="1200" cap="none" spc="0" normalizeH="0" baseline="0" noProof="0" dirty="0">
              <a:ln>
                <a:noFill/>
              </a:ln>
              <a:solidFill>
                <a:srgbClr val="0070C0"/>
              </a:solidFill>
              <a:effectLst/>
              <a:uLnTx/>
              <a:uFillTx/>
              <a:latin typeface="+mj-lt"/>
              <a:ea typeface="+mj-ea"/>
              <a:cs typeface="Montserrat" panose="020B0604020202020204" charset="0"/>
            </a:endParaRPr>
          </a:p>
        </p:txBody>
      </p:sp>
      <p:sp>
        <p:nvSpPr>
          <p:cNvPr id="4" name="Rectangle 3"/>
          <p:cNvSpPr/>
          <p:nvPr/>
        </p:nvSpPr>
        <p:spPr>
          <a:xfrm>
            <a:off x="76200" y="5029216"/>
            <a:ext cx="7162800" cy="369332"/>
          </a:xfrm>
          <a:prstGeom prst="rect">
            <a:avLst/>
          </a:prstGeom>
          <a:solidFill>
            <a:schemeClr val="accent2">
              <a:lumMod val="20000"/>
              <a:lumOff val="80000"/>
            </a:schemeClr>
          </a:solidFill>
          <a:effectLst>
            <a:innerShdw blurRad="63500" dist="50800" dir="13500000">
              <a:prstClr val="black">
                <a:alpha val="50000"/>
              </a:prstClr>
            </a:innerShdw>
          </a:effectLst>
        </p:spPr>
        <p:txBody>
          <a:bodyPr wrap="square">
            <a:spAutoFit/>
          </a:bodyPr>
          <a:lstStyle/>
          <a:p>
            <a:pPr algn="ctr"/>
            <a:r>
              <a:rPr lang="en-IN" dirty="0">
                <a:solidFill>
                  <a:srgbClr val="FF0000"/>
                </a:solidFill>
                <a:latin typeface="Tahoma" panose="020B0604030504040204" pitchFamily="34" charset="0"/>
                <a:ea typeface="Tahoma" panose="020B0604030504040204" pitchFamily="34" charset="0"/>
                <a:cs typeface="Tahoma" panose="020B0604030504040204" pitchFamily="34" charset="0"/>
              </a:rPr>
              <a:t>Voter Information Slip will </a:t>
            </a:r>
            <a:r>
              <a:rPr lang="en-IN" b="1" u="sng" dirty="0">
                <a:solidFill>
                  <a:srgbClr val="FF0000"/>
                </a:solidFill>
                <a:latin typeface="Tahoma" panose="020B0604030504040204" pitchFamily="34" charset="0"/>
                <a:ea typeface="Tahoma" panose="020B0604030504040204" pitchFamily="34" charset="0"/>
                <a:cs typeface="Tahoma" panose="020B0604030504040204" pitchFamily="34" charset="0"/>
              </a:rPr>
              <a:t>NOT</a:t>
            </a:r>
            <a:r>
              <a:rPr lang="en-IN" dirty="0">
                <a:solidFill>
                  <a:srgbClr val="FF0000"/>
                </a:solidFill>
                <a:latin typeface="Tahoma" panose="020B0604030504040204" pitchFamily="34" charset="0"/>
                <a:ea typeface="Tahoma" panose="020B0604030504040204" pitchFamily="34" charset="0"/>
                <a:cs typeface="Tahoma" panose="020B0604030504040204" pitchFamily="34" charset="0"/>
              </a:rPr>
              <a:t> be used as alternative document</a:t>
            </a:r>
            <a:endParaRPr lang="en-US" dirty="0">
              <a:solidFill>
                <a:srgbClr val="FF0000"/>
              </a:solidFill>
            </a:endParaRPr>
          </a:p>
        </p:txBody>
      </p:sp>
      <p:sp>
        <p:nvSpPr>
          <p:cNvPr id="5" name="Text Box 4"/>
          <p:cNvSpPr txBox="1"/>
          <p:nvPr/>
        </p:nvSpPr>
        <p:spPr>
          <a:xfrm>
            <a:off x="152400" y="457200"/>
            <a:ext cx="7057390" cy="4523105"/>
          </a:xfrm>
          <a:prstGeom prst="rect">
            <a:avLst/>
          </a:prstGeom>
          <a:solidFill>
            <a:schemeClr val="accent5">
              <a:lumMod val="40000"/>
              <a:lumOff val="60000"/>
            </a:schemeClr>
          </a:solidFill>
        </p:spPr>
        <p:txBody>
          <a:bodyPr wrap="square" rtlCol="0" anchor="t">
            <a:spAutoFit/>
          </a:bodyPr>
          <a:p>
            <a:pPr algn="just"/>
            <a:r>
              <a:rPr lang="en-US" sz="1600"/>
              <a:t>For identification of voters at Polling Station, the Voter shall present his EPIC or any of the following identification documents as approved by the Commission: -</a:t>
            </a:r>
            <a:endParaRPr lang="en-US" sz="1600"/>
          </a:p>
          <a:p>
            <a:pPr algn="just"/>
            <a:r>
              <a:rPr lang="en-US" sz="1600"/>
              <a:t>i. </a:t>
            </a:r>
            <a:r>
              <a:rPr lang="en-US" sz="1600">
                <a:solidFill>
                  <a:schemeClr val="accent6">
                    <a:lumMod val="50000"/>
                  </a:schemeClr>
                </a:solidFill>
              </a:rPr>
              <a:t>Aadhaar Card,</a:t>
            </a:r>
            <a:endParaRPr lang="en-US" sz="1600">
              <a:solidFill>
                <a:schemeClr val="accent6">
                  <a:lumMod val="50000"/>
                </a:schemeClr>
              </a:solidFill>
            </a:endParaRPr>
          </a:p>
          <a:p>
            <a:pPr algn="just"/>
            <a:r>
              <a:rPr lang="en-US" sz="1600">
                <a:solidFill>
                  <a:schemeClr val="accent6">
                    <a:lumMod val="50000"/>
                  </a:schemeClr>
                </a:solidFill>
              </a:rPr>
              <a:t>ii. MGNREGA Job Card,</a:t>
            </a:r>
            <a:endParaRPr lang="en-US" sz="1600">
              <a:solidFill>
                <a:schemeClr val="accent6">
                  <a:lumMod val="50000"/>
                </a:schemeClr>
              </a:solidFill>
            </a:endParaRPr>
          </a:p>
          <a:p>
            <a:pPr algn="just"/>
            <a:r>
              <a:rPr lang="en-US" sz="1600">
                <a:solidFill>
                  <a:schemeClr val="accent6">
                    <a:lumMod val="50000"/>
                  </a:schemeClr>
                </a:solidFill>
              </a:rPr>
              <a:t>iii. Passbooks with photograph issued by Bank/Post Office,</a:t>
            </a:r>
            <a:endParaRPr lang="en-US" sz="1600">
              <a:solidFill>
                <a:schemeClr val="accent6">
                  <a:lumMod val="50000"/>
                </a:schemeClr>
              </a:solidFill>
            </a:endParaRPr>
          </a:p>
          <a:p>
            <a:pPr algn="just"/>
            <a:r>
              <a:rPr lang="en-US" sz="1600">
                <a:solidFill>
                  <a:schemeClr val="accent6">
                    <a:lumMod val="50000"/>
                  </a:schemeClr>
                </a:solidFill>
              </a:rPr>
              <a:t>iv. Health Insurance Smart Card issued under the scheme of theMinistry of Labour,</a:t>
            </a:r>
            <a:endParaRPr lang="en-US" sz="1600">
              <a:solidFill>
                <a:schemeClr val="accent6">
                  <a:lumMod val="50000"/>
                </a:schemeClr>
              </a:solidFill>
            </a:endParaRPr>
          </a:p>
          <a:p>
            <a:pPr algn="just"/>
            <a:r>
              <a:rPr lang="en-US" sz="1600">
                <a:solidFill>
                  <a:schemeClr val="accent6">
                    <a:lumMod val="50000"/>
                  </a:schemeClr>
                </a:solidFill>
              </a:rPr>
              <a:t>v. Driving License,</a:t>
            </a:r>
            <a:endParaRPr lang="en-US" sz="1600">
              <a:solidFill>
                <a:schemeClr val="accent6">
                  <a:lumMod val="50000"/>
                </a:schemeClr>
              </a:solidFill>
            </a:endParaRPr>
          </a:p>
          <a:p>
            <a:pPr algn="just"/>
            <a:r>
              <a:rPr lang="en-US" sz="1600">
                <a:solidFill>
                  <a:schemeClr val="accent6">
                    <a:lumMod val="50000"/>
                  </a:schemeClr>
                </a:solidFill>
              </a:rPr>
              <a:t>vi. PAN Card,</a:t>
            </a:r>
            <a:endParaRPr lang="en-US" sz="1600">
              <a:solidFill>
                <a:schemeClr val="accent6">
                  <a:lumMod val="50000"/>
                </a:schemeClr>
              </a:solidFill>
            </a:endParaRPr>
          </a:p>
          <a:p>
            <a:pPr algn="just"/>
            <a:r>
              <a:rPr lang="en-US" sz="1600">
                <a:solidFill>
                  <a:schemeClr val="accent6">
                    <a:lumMod val="50000"/>
                  </a:schemeClr>
                </a:solidFill>
              </a:rPr>
              <a:t>vii. Smart Card issued by RGI under NPR,</a:t>
            </a:r>
            <a:endParaRPr lang="en-US" sz="1600">
              <a:solidFill>
                <a:schemeClr val="accent6">
                  <a:lumMod val="50000"/>
                </a:schemeClr>
              </a:solidFill>
            </a:endParaRPr>
          </a:p>
          <a:p>
            <a:pPr algn="just"/>
            <a:r>
              <a:rPr lang="en-US" sz="1600">
                <a:solidFill>
                  <a:schemeClr val="accent6">
                    <a:lumMod val="50000"/>
                  </a:schemeClr>
                </a:solidFill>
              </a:rPr>
              <a:t>viii. Indian Passport,</a:t>
            </a:r>
            <a:endParaRPr lang="en-US" sz="1600">
              <a:solidFill>
                <a:schemeClr val="accent6">
                  <a:lumMod val="50000"/>
                </a:schemeClr>
              </a:solidFill>
            </a:endParaRPr>
          </a:p>
          <a:p>
            <a:pPr algn="just"/>
            <a:r>
              <a:rPr lang="en-US" sz="1600">
                <a:solidFill>
                  <a:schemeClr val="accent6">
                    <a:lumMod val="50000"/>
                  </a:schemeClr>
                </a:solidFill>
              </a:rPr>
              <a:t>ix. Pension document with photograph,</a:t>
            </a:r>
            <a:endParaRPr lang="en-US" sz="1600">
              <a:solidFill>
                <a:schemeClr val="accent6">
                  <a:lumMod val="50000"/>
                </a:schemeClr>
              </a:solidFill>
            </a:endParaRPr>
          </a:p>
          <a:p>
            <a:pPr algn="just"/>
            <a:r>
              <a:rPr lang="en-US" sz="1600">
                <a:solidFill>
                  <a:schemeClr val="accent6">
                    <a:lumMod val="50000"/>
                  </a:schemeClr>
                </a:solidFill>
              </a:rPr>
              <a:t>x. Service Identity Cards with photograph issued to employees by Central/State Govt./PSUs/Public Limited Companies,</a:t>
            </a:r>
            <a:endParaRPr lang="en-US" sz="1600">
              <a:solidFill>
                <a:schemeClr val="accent6">
                  <a:lumMod val="50000"/>
                </a:schemeClr>
              </a:solidFill>
            </a:endParaRPr>
          </a:p>
          <a:p>
            <a:pPr algn="just"/>
            <a:r>
              <a:rPr lang="en-US" sz="1600">
                <a:solidFill>
                  <a:schemeClr val="accent6">
                    <a:lumMod val="50000"/>
                  </a:schemeClr>
                </a:solidFill>
              </a:rPr>
              <a:t>xi. Official identity cards issued to MPs/MLAs/MLCs and</a:t>
            </a:r>
            <a:endParaRPr lang="en-US" sz="1600">
              <a:solidFill>
                <a:schemeClr val="accent6">
                  <a:lumMod val="50000"/>
                </a:schemeClr>
              </a:solidFill>
            </a:endParaRPr>
          </a:p>
          <a:p>
            <a:pPr algn="just"/>
            <a:r>
              <a:rPr lang="en-US" sz="1600">
                <a:solidFill>
                  <a:schemeClr val="accent6">
                    <a:lumMod val="50000"/>
                  </a:schemeClr>
                </a:solidFill>
              </a:rPr>
              <a:t>xii. Unique Disability ID (UDID) Card, issued by M/o Social Justice &amp; Empowerment, Government of India.</a:t>
            </a:r>
            <a:endParaRPr lang="en-US" sz="1600">
              <a:solidFill>
                <a:schemeClr val="accent6">
                  <a:lumMod val="50000"/>
                </a:schemeClr>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Content Placeholder 6"/>
          <p:cNvSpPr>
            <a:spLocks noGrp="1"/>
          </p:cNvSpPr>
          <p:nvPr>
            <p:ph idx="1"/>
          </p:nvPr>
        </p:nvSpPr>
        <p:spPr>
          <a:xfrm>
            <a:off x="228600" y="914400"/>
            <a:ext cx="6858000" cy="4343400"/>
          </a:xfrm>
          <a:solidFill>
            <a:schemeClr val="accent5">
              <a:lumMod val="40000"/>
              <a:lumOff val="60000"/>
            </a:schemeClr>
          </a:solidFill>
        </p:spPr>
        <p:txBody>
          <a:bodyPr/>
          <a:lstStyle/>
          <a:p>
            <a:pPr marL="365125" indent="-282575" algn="just" eaLnBrk="1" hangingPunct="1">
              <a:lnSpc>
                <a:spcPct val="80000"/>
              </a:lnSpc>
              <a:buFont typeface="Wingdings 2" panose="05020102010507070707" pitchFamily="18" charset="2"/>
              <a:buNone/>
            </a:pPr>
            <a:r>
              <a:rPr lang="en-US" sz="1800" dirty="0">
                <a:latin typeface="Candara" panose="020E0502030303020204" pitchFamily="34" charset="0"/>
              </a:rPr>
              <a:t> </a:t>
            </a:r>
            <a:endParaRPr lang="en-US" sz="1800" dirty="0">
              <a:latin typeface="Candara" panose="020E0502030303020204" pitchFamily="34" charset="0"/>
            </a:endParaRPr>
          </a:p>
          <a:p>
            <a:pPr marL="365125" indent="-282575" algn="just" eaLnBrk="1" hangingPunct="1">
              <a:lnSpc>
                <a:spcPct val="80000"/>
              </a:lnSpc>
              <a:buFont typeface="Wingdings 2" panose="05020102010507070707" pitchFamily="18" charset="2"/>
              <a:buChar char=""/>
            </a:pPr>
            <a:r>
              <a:rPr lang="en-US" sz="1800" dirty="0">
                <a:latin typeface="Candara" panose="020E0502030303020204" pitchFamily="34" charset="0"/>
              </a:rPr>
              <a:t>1</a:t>
            </a:r>
            <a:r>
              <a:rPr lang="en-US" sz="1800" baseline="30000" dirty="0">
                <a:latin typeface="Candara" panose="020E0502030303020204" pitchFamily="34" charset="0"/>
              </a:rPr>
              <a:t>st</a:t>
            </a:r>
            <a:r>
              <a:rPr lang="en-US" sz="1800" dirty="0">
                <a:latin typeface="Candara" panose="020E0502030303020204" pitchFamily="34" charset="0"/>
              </a:rPr>
              <a:t> PO loudly reads out the Sl. No. &amp; name of elector and verifies the Photo ID of elector;</a:t>
            </a:r>
            <a:endParaRPr lang="en-US" sz="1800" dirty="0">
              <a:latin typeface="Candara" panose="020E0502030303020204" pitchFamily="34" charset="0"/>
            </a:endParaRPr>
          </a:p>
          <a:p>
            <a:pPr marL="365125" indent="-282575" algn="just" eaLnBrk="1" hangingPunct="1">
              <a:lnSpc>
                <a:spcPct val="80000"/>
              </a:lnSpc>
              <a:buFont typeface="Wingdings 2" panose="05020102010507070707" pitchFamily="18" charset="2"/>
              <a:buNone/>
            </a:pPr>
            <a:endParaRPr lang="en-US" sz="1800" dirty="0">
              <a:latin typeface="Candara" panose="020E0502030303020204" pitchFamily="34" charset="0"/>
            </a:endParaRPr>
          </a:p>
          <a:p>
            <a:pPr marL="365125" indent="-282575" algn="just" eaLnBrk="1" hangingPunct="1">
              <a:lnSpc>
                <a:spcPct val="80000"/>
              </a:lnSpc>
              <a:buFont typeface="Wingdings 2" panose="05020102010507070707" pitchFamily="18" charset="2"/>
              <a:buChar char=""/>
            </a:pPr>
            <a:r>
              <a:rPr lang="en-US" sz="1800" b="1" dirty="0">
                <a:solidFill>
                  <a:srgbClr val="C00000"/>
                </a:solidFill>
                <a:latin typeface="Candara" panose="020E0502030303020204" pitchFamily="34" charset="0"/>
              </a:rPr>
              <a:t>When an elector is allowed to cast vote at the polling station, a </a:t>
            </a:r>
            <a:r>
              <a:rPr lang="en-US" sz="1800" b="1" dirty="0">
                <a:solidFill>
                  <a:srgbClr val="FF0000"/>
                </a:solidFill>
                <a:highlight>
                  <a:srgbClr val="FFFF00"/>
                </a:highlight>
                <a:latin typeface="Candara" panose="020E0502030303020204" pitchFamily="34" charset="0"/>
              </a:rPr>
              <a:t>line will be drawn, in red ink, diagonally</a:t>
            </a:r>
            <a:r>
              <a:rPr lang="en-US" sz="1800" b="1" dirty="0">
                <a:solidFill>
                  <a:srgbClr val="C00000"/>
                </a:solidFill>
                <a:latin typeface="Candara" panose="020E0502030303020204" pitchFamily="34" charset="0"/>
              </a:rPr>
              <a:t> across the box containing the particulars pertaining to that elector in the marked copy of the Electoral Roll. </a:t>
            </a:r>
            <a:endParaRPr lang="en-US" sz="1800" b="1" dirty="0">
              <a:solidFill>
                <a:srgbClr val="C00000"/>
              </a:solidFill>
              <a:latin typeface="Candara" panose="020E0502030303020204" pitchFamily="34" charset="0"/>
            </a:endParaRPr>
          </a:p>
          <a:p>
            <a:pPr marL="365125" indent="-282575" algn="just" eaLnBrk="1" hangingPunct="1">
              <a:lnSpc>
                <a:spcPct val="80000"/>
              </a:lnSpc>
              <a:buFont typeface="Wingdings 2" panose="05020102010507070707" pitchFamily="18" charset="2"/>
              <a:buChar char=""/>
            </a:pPr>
            <a:endParaRPr lang="en-US" sz="1800" b="1" dirty="0">
              <a:solidFill>
                <a:srgbClr val="C00000"/>
              </a:solidFill>
              <a:latin typeface="Candara" panose="020E0502030303020204" pitchFamily="34" charset="0"/>
            </a:endParaRPr>
          </a:p>
          <a:p>
            <a:pPr marL="365125" indent="-282575" algn="just" eaLnBrk="1" hangingPunct="1">
              <a:lnSpc>
                <a:spcPct val="80000"/>
              </a:lnSpc>
              <a:buFont typeface="Wingdings 2" panose="05020102010507070707" pitchFamily="18" charset="2"/>
              <a:buChar char=""/>
            </a:pPr>
            <a:r>
              <a:rPr lang="en-US" sz="1800" b="1" dirty="0">
                <a:solidFill>
                  <a:srgbClr val="C00000"/>
                </a:solidFill>
                <a:latin typeface="Candara" panose="020E0502030303020204" pitchFamily="34" charset="0"/>
              </a:rPr>
              <a:t>Further, for easy verification and calculation of number of male and female voters, the </a:t>
            </a:r>
            <a:r>
              <a:rPr lang="en-US" sz="1800" b="1" dirty="0">
                <a:solidFill>
                  <a:srgbClr val="C00000"/>
                </a:solidFill>
                <a:highlight>
                  <a:srgbClr val="FFFF00"/>
                </a:highlight>
                <a:latin typeface="Candara" panose="020E0502030303020204" pitchFamily="34" charset="0"/>
              </a:rPr>
              <a:t>serial number of the voter will be rounded off</a:t>
            </a:r>
            <a:r>
              <a:rPr lang="en-US" sz="1800" b="1" dirty="0">
                <a:solidFill>
                  <a:srgbClr val="C00000"/>
                </a:solidFill>
                <a:latin typeface="Candara" panose="020E0502030303020204" pitchFamily="34" charset="0"/>
              </a:rPr>
              <a:t> in the case of female voters. </a:t>
            </a:r>
            <a:endParaRPr lang="en-US" sz="1800" b="1" dirty="0">
              <a:solidFill>
                <a:srgbClr val="C00000"/>
              </a:solidFill>
              <a:latin typeface="Candara" panose="020E0502030303020204" pitchFamily="34" charset="0"/>
            </a:endParaRPr>
          </a:p>
          <a:p>
            <a:pPr marL="365125" indent="-282575" algn="just" eaLnBrk="1" hangingPunct="1">
              <a:lnSpc>
                <a:spcPct val="80000"/>
              </a:lnSpc>
              <a:buFont typeface="Wingdings 2" panose="05020102010507070707" pitchFamily="18" charset="2"/>
              <a:buChar char=""/>
            </a:pPr>
            <a:endParaRPr lang="en-US" sz="1800" b="1" dirty="0">
              <a:solidFill>
                <a:srgbClr val="C00000"/>
              </a:solidFill>
              <a:latin typeface="Candara" panose="020E0502030303020204" pitchFamily="34" charset="0"/>
            </a:endParaRPr>
          </a:p>
          <a:p>
            <a:pPr marL="365125" indent="-282575" algn="just" eaLnBrk="1" hangingPunct="1">
              <a:lnSpc>
                <a:spcPct val="80000"/>
              </a:lnSpc>
              <a:buFont typeface="Wingdings 2" panose="05020102010507070707" pitchFamily="18" charset="2"/>
              <a:buChar char=""/>
            </a:pPr>
            <a:r>
              <a:rPr lang="en-US" sz="1800" b="1" dirty="0">
                <a:solidFill>
                  <a:srgbClr val="C00000"/>
                </a:solidFill>
                <a:latin typeface="Candara" panose="020E0502030303020204" pitchFamily="34" charset="0"/>
              </a:rPr>
              <a:t>Provide data on No. of votes polled to </a:t>
            </a:r>
            <a:r>
              <a:rPr lang="en-US" sz="1800" b="1" dirty="0" err="1">
                <a:solidFill>
                  <a:srgbClr val="C00000"/>
                </a:solidFill>
                <a:latin typeface="Candara" panose="020E0502030303020204" pitchFamily="34" charset="0"/>
              </a:rPr>
              <a:t>Pr.O</a:t>
            </a:r>
            <a:r>
              <a:rPr lang="en-US" sz="1800" b="1" dirty="0">
                <a:solidFill>
                  <a:srgbClr val="C00000"/>
                </a:solidFill>
                <a:latin typeface="Candara" panose="020E0502030303020204" pitchFamily="34" charset="0"/>
              </a:rPr>
              <a:t> from time to time. For this, usual practice is to keep a sheet containing consecutive numbers  and crossing one by one as poll progresses</a:t>
            </a:r>
            <a:endParaRPr lang="en-US" sz="1800" b="1" dirty="0">
              <a:solidFill>
                <a:srgbClr val="C00000"/>
              </a:solidFill>
              <a:latin typeface="Candara" panose="020E0502030303020204" pitchFamily="34" charset="0"/>
            </a:endParaRPr>
          </a:p>
        </p:txBody>
      </p:sp>
      <p:sp>
        <p:nvSpPr>
          <p:cNvPr id="4" name="Title 1"/>
          <p:cNvSpPr txBox="1"/>
          <p:nvPr/>
        </p:nvSpPr>
        <p:spPr bwMode="auto">
          <a:xfrm>
            <a:off x="0" y="371474"/>
            <a:ext cx="7213625" cy="542925"/>
          </a:xfrm>
          <a:prstGeom prst="rect">
            <a:avLst/>
          </a:prstGeom>
          <a:noFill/>
          <a:ln w="9525">
            <a:noFill/>
            <a:miter lim="800000"/>
          </a:ln>
        </p:spPr>
        <p:txBody>
          <a:bodyPr vert="horz" wrap="square" lIns="73152" tIns="36576" rIns="73152" bIns="36576" numCol="1" rtlCol="0" anchor="ctr" anchorCtr="0" compatLnSpc="1">
            <a:normAutofit/>
          </a:bodyPr>
          <a:lstStyle/>
          <a:p>
            <a:pPr marL="0" marR="0" lvl="0" indent="0" algn="ctr" defTabSz="731520" rtl="0" eaLnBrk="1" fontAlgn="auto" latinLnBrk="0" hangingPunct="1">
              <a:lnSpc>
                <a:spcPct val="100000"/>
              </a:lnSpc>
              <a:spcBef>
                <a:spcPct val="0"/>
              </a:spcBef>
              <a:spcAft>
                <a:spcPts val="0"/>
              </a:spcAft>
              <a:buClrTx/>
              <a:buSzTx/>
              <a:buFontTx/>
              <a:buNone/>
              <a:defRPr/>
            </a:pPr>
            <a:r>
              <a:rPr kumimoji="0" lang="en-US" sz="2400" b="1" i="0" u="sng" strike="noStrike" kern="1200" cap="none" spc="0" normalizeH="0" baseline="0" noProof="0" dirty="0">
                <a:ln>
                  <a:noFill/>
                </a:ln>
                <a:solidFill>
                  <a:srgbClr val="0070C0"/>
                </a:solidFill>
                <a:effectLst/>
                <a:uLnTx/>
                <a:uFillTx/>
                <a:latin typeface="+mj-lt"/>
                <a:ea typeface="+mj-ea"/>
                <a:cs typeface="+mj-cs"/>
              </a:rPr>
              <a:t>Duties of First Polling Officer</a:t>
            </a:r>
            <a:endParaRPr kumimoji="0" lang="en-US" sz="2400" b="1" i="0" u="sng" strike="noStrike" kern="1200" cap="none" spc="0" normalizeH="0" baseline="0" noProof="0" dirty="0">
              <a:ln>
                <a:noFill/>
              </a:ln>
              <a:solidFill>
                <a:srgbClr val="0070C0"/>
              </a:solidFill>
              <a:effectLst/>
              <a:uLnTx/>
              <a:uFillTx/>
              <a:latin typeface="+mj-lt"/>
              <a:ea typeface="+mj-ea"/>
              <a:cs typeface="+mj-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190499" y="990600"/>
            <a:ext cx="6956426" cy="4008438"/>
          </a:xfrm>
        </p:spPr>
        <p:txBody>
          <a:bodyPr/>
          <a:lstStyle/>
          <a:p>
            <a:pPr algn="just" eaLnBrk="1" hangingPunct="1">
              <a:lnSpc>
                <a:spcPct val="90000"/>
              </a:lnSpc>
            </a:pPr>
            <a:r>
              <a:rPr lang="en-US" sz="1800" dirty="0">
                <a:latin typeface="+mj-lt"/>
              </a:rPr>
              <a:t>Minor discrepancies in EPIC relating to elector's name, father's / mother's / husband's name, sex, </a:t>
            </a:r>
            <a:r>
              <a:rPr lang="en-US" sz="1800" i="1" dirty="0">
                <a:latin typeface="+mj-lt"/>
              </a:rPr>
              <a:t>age </a:t>
            </a:r>
            <a:r>
              <a:rPr lang="en-US" sz="1800" dirty="0">
                <a:latin typeface="+mj-lt"/>
              </a:rPr>
              <a:t>or address shall be ignored and the elector allowed to cast vote. </a:t>
            </a:r>
            <a:endParaRPr lang="en-US" sz="1800" dirty="0">
              <a:latin typeface="+mj-lt"/>
            </a:endParaRPr>
          </a:p>
          <a:p>
            <a:pPr algn="just" eaLnBrk="1" hangingPunct="1">
              <a:lnSpc>
                <a:spcPct val="90000"/>
              </a:lnSpc>
              <a:buFont typeface="Wingdings 2" panose="05020102010507070707" pitchFamily="18" charset="2"/>
              <a:buNone/>
            </a:pPr>
            <a:endParaRPr lang="en-US" sz="1800" dirty="0">
              <a:latin typeface="+mj-lt"/>
            </a:endParaRPr>
          </a:p>
          <a:p>
            <a:pPr algn="just" eaLnBrk="1" hangingPunct="1">
              <a:lnSpc>
                <a:spcPct val="90000"/>
              </a:lnSpc>
              <a:buFont typeface="Wingdings 2" panose="05020102010507070707" pitchFamily="18" charset="2"/>
              <a:buNone/>
            </a:pPr>
            <a:endParaRPr lang="en-US" sz="1800" dirty="0">
              <a:latin typeface="+mj-lt"/>
            </a:endParaRPr>
          </a:p>
          <a:p>
            <a:pPr algn="just" eaLnBrk="1" hangingPunct="1">
              <a:lnSpc>
                <a:spcPct val="90000"/>
              </a:lnSpc>
            </a:pPr>
            <a:r>
              <a:rPr lang="en-US" sz="1800" dirty="0">
                <a:solidFill>
                  <a:srgbClr val="C00000"/>
                </a:solidFill>
                <a:latin typeface="+mj-lt"/>
              </a:rPr>
              <a:t>Any discrepancy in the serial number of EPIC </a:t>
            </a:r>
            <a:r>
              <a:rPr lang="en-US" sz="1800" i="1" dirty="0">
                <a:solidFill>
                  <a:srgbClr val="C00000"/>
                </a:solidFill>
                <a:latin typeface="+mj-lt"/>
              </a:rPr>
              <a:t>as </a:t>
            </a:r>
            <a:r>
              <a:rPr lang="en-US" sz="1800" dirty="0">
                <a:solidFill>
                  <a:srgbClr val="C00000"/>
                </a:solidFill>
                <a:latin typeface="+mj-lt"/>
              </a:rPr>
              <a:t>mentioned in the electoral roll shall be ignored. </a:t>
            </a:r>
            <a:endParaRPr lang="en-US" sz="1800" dirty="0">
              <a:solidFill>
                <a:srgbClr val="C00000"/>
              </a:solidFill>
              <a:latin typeface="+mj-lt"/>
            </a:endParaRPr>
          </a:p>
          <a:p>
            <a:pPr algn="just" eaLnBrk="1" hangingPunct="1">
              <a:lnSpc>
                <a:spcPct val="90000"/>
              </a:lnSpc>
              <a:buFont typeface="Wingdings 2" panose="05020102010507070707" pitchFamily="18" charset="2"/>
              <a:buNone/>
            </a:pPr>
            <a:endParaRPr lang="en-US" sz="1800" dirty="0">
              <a:solidFill>
                <a:srgbClr val="C00000"/>
              </a:solidFill>
              <a:latin typeface="+mj-lt"/>
            </a:endParaRPr>
          </a:p>
          <a:p>
            <a:pPr algn="just" eaLnBrk="1" hangingPunct="1">
              <a:lnSpc>
                <a:spcPct val="90000"/>
              </a:lnSpc>
              <a:buFont typeface="Wingdings 2" panose="05020102010507070707" pitchFamily="18" charset="2"/>
              <a:buNone/>
            </a:pPr>
            <a:endParaRPr lang="en-US" sz="1800" dirty="0">
              <a:latin typeface="+mj-lt"/>
            </a:endParaRPr>
          </a:p>
          <a:p>
            <a:pPr algn="just" eaLnBrk="1" hangingPunct="1">
              <a:lnSpc>
                <a:spcPct val="90000"/>
              </a:lnSpc>
            </a:pPr>
            <a:r>
              <a:rPr lang="en-US" sz="1800" dirty="0">
                <a:latin typeface="+mj-lt"/>
              </a:rPr>
              <a:t>If an elector produces an EPIC which has been issued by the ERO of another Assembly constituency, such cards shall also be taken into account provided the name of that elector is in the electoral roll pertaining to the polling station where the elector has turned up </a:t>
            </a:r>
            <a:r>
              <a:rPr lang="en-US" sz="1800" i="1" dirty="0">
                <a:latin typeface="+mj-lt"/>
              </a:rPr>
              <a:t>for </a:t>
            </a:r>
            <a:r>
              <a:rPr lang="en-US" sz="1800" dirty="0">
                <a:latin typeface="+mj-lt"/>
              </a:rPr>
              <a:t>voting.</a:t>
            </a:r>
            <a:endParaRPr lang="en-US" sz="1800" dirty="0">
              <a:latin typeface="+mj-lt"/>
            </a:endParaRPr>
          </a:p>
          <a:p>
            <a:pPr algn="just" eaLnBrk="1" hangingPunct="1"/>
            <a:endParaRPr lang="en-US" sz="2000" i="1" dirty="0">
              <a:latin typeface="+mj-lt"/>
            </a:endParaRPr>
          </a:p>
        </p:txBody>
      </p:sp>
      <p:sp>
        <p:nvSpPr>
          <p:cNvPr id="5" name="Title 1"/>
          <p:cNvSpPr txBox="1"/>
          <p:nvPr/>
        </p:nvSpPr>
        <p:spPr bwMode="auto">
          <a:xfrm>
            <a:off x="0" y="219075"/>
            <a:ext cx="7146925" cy="542925"/>
          </a:xfrm>
          <a:prstGeom prst="rect">
            <a:avLst/>
          </a:prstGeom>
          <a:noFill/>
          <a:ln w="9525">
            <a:noFill/>
            <a:miter lim="800000"/>
          </a:ln>
        </p:spPr>
        <p:txBody>
          <a:bodyPr vert="horz" wrap="square" lIns="73152" tIns="36576" rIns="73152" bIns="36576" numCol="1" rtlCol="0" anchor="ctr" anchorCtr="0" compatLnSpc="1">
            <a:normAutofit/>
          </a:bodyPr>
          <a:lstStyle/>
          <a:p>
            <a:pPr marL="0" marR="0" lvl="0" indent="0" algn="ctr" defTabSz="731520" rtl="0" eaLnBrk="1" fontAlgn="auto" latinLnBrk="0" hangingPunct="1">
              <a:lnSpc>
                <a:spcPct val="100000"/>
              </a:lnSpc>
              <a:spcBef>
                <a:spcPct val="0"/>
              </a:spcBef>
              <a:spcAft>
                <a:spcPts val="0"/>
              </a:spcAft>
              <a:buClrTx/>
              <a:buSzTx/>
              <a:buFontTx/>
              <a:buNone/>
              <a:defRPr/>
            </a:pPr>
            <a:r>
              <a:rPr kumimoji="0" lang="en-US" sz="2400" b="1" i="0" u="sng" strike="noStrike" kern="1200" cap="none" spc="0" normalizeH="0" baseline="0" noProof="0" dirty="0">
                <a:ln>
                  <a:noFill/>
                </a:ln>
                <a:solidFill>
                  <a:srgbClr val="0070C0"/>
                </a:solidFill>
                <a:effectLst/>
                <a:uLnTx/>
                <a:uFillTx/>
                <a:latin typeface="+mj-lt"/>
                <a:ea typeface="+mj-ea"/>
                <a:cs typeface="+mj-cs"/>
              </a:rPr>
              <a:t>IDENTIFICATION OF VOTER</a:t>
            </a:r>
            <a:endParaRPr kumimoji="0" lang="en-US" sz="2400" b="1" i="0" u="sng" strike="noStrike" kern="1200" cap="none" spc="0" normalizeH="0" baseline="0" noProof="0" dirty="0">
              <a:ln>
                <a:noFill/>
              </a:ln>
              <a:solidFill>
                <a:srgbClr val="0070C0"/>
              </a:solidFill>
              <a:effectLst/>
              <a:uLnTx/>
              <a:uFillTx/>
              <a:latin typeface="+mj-lt"/>
              <a:ea typeface="+mj-ea"/>
              <a:cs typeface="+mj-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763" y="219075"/>
            <a:ext cx="5999162" cy="542925"/>
          </a:xfrm>
        </p:spPr>
        <p:txBody>
          <a:bodyPr rtlCol="0">
            <a:normAutofit/>
          </a:bodyPr>
          <a:lstStyle/>
          <a:p>
            <a:pPr defTabSz="731520" eaLnBrk="1" fontAlgn="auto" hangingPunct="1">
              <a:spcAft>
                <a:spcPts val="0"/>
              </a:spcAft>
              <a:defRPr/>
            </a:pPr>
            <a:r>
              <a:rPr lang="en-US" sz="2400" b="1" u="sng" dirty="0">
                <a:solidFill>
                  <a:srgbClr val="0070C0"/>
                </a:solidFill>
              </a:rPr>
              <a:t>Duties of Second Polling Officer</a:t>
            </a:r>
            <a:endParaRPr lang="en-US" sz="2400" b="1" u="sng" dirty="0">
              <a:solidFill>
                <a:srgbClr val="0070C0"/>
              </a:solidFill>
            </a:endParaRPr>
          </a:p>
        </p:txBody>
      </p:sp>
      <p:sp>
        <p:nvSpPr>
          <p:cNvPr id="48131" name="Content Placeholder 6"/>
          <p:cNvSpPr>
            <a:spLocks noGrp="1"/>
          </p:cNvSpPr>
          <p:nvPr>
            <p:ph idx="1"/>
          </p:nvPr>
        </p:nvSpPr>
        <p:spPr>
          <a:xfrm>
            <a:off x="304800" y="1066800"/>
            <a:ext cx="6842125" cy="4191000"/>
          </a:xfrm>
        </p:spPr>
        <p:txBody>
          <a:bodyPr/>
          <a:lstStyle/>
          <a:p>
            <a:pPr algn="just" eaLnBrk="1" hangingPunct="1">
              <a:lnSpc>
                <a:spcPct val="90000"/>
              </a:lnSpc>
            </a:pPr>
            <a:r>
              <a:rPr lang="en-US" sz="2000" dirty="0">
                <a:latin typeface="Candara" panose="020E0502030303020204" pitchFamily="34" charset="0"/>
              </a:rPr>
              <a:t>Ensure that the electors put their </a:t>
            </a:r>
            <a:r>
              <a:rPr lang="en-US" sz="2000" u="sng" dirty="0">
                <a:latin typeface="Candara" panose="020E0502030303020204" pitchFamily="34" charset="0"/>
              </a:rPr>
              <a:t>full signature or LTI in the Register of Voters</a:t>
            </a:r>
            <a:r>
              <a:rPr lang="en-US" sz="2000" dirty="0">
                <a:latin typeface="Candara" panose="020E0502030303020204" pitchFamily="34" charset="0"/>
              </a:rPr>
              <a:t> (Form 17 A).</a:t>
            </a:r>
            <a:endParaRPr lang="en-US" sz="2000" dirty="0">
              <a:latin typeface="Candara" panose="020E0502030303020204" pitchFamily="34" charset="0"/>
            </a:endParaRPr>
          </a:p>
          <a:p>
            <a:pPr algn="just" eaLnBrk="1" hangingPunct="1">
              <a:lnSpc>
                <a:spcPct val="90000"/>
              </a:lnSpc>
            </a:pPr>
            <a:endParaRPr lang="en-US" sz="2000" dirty="0">
              <a:latin typeface="Candara" panose="020E0502030303020204" pitchFamily="34" charset="0"/>
            </a:endParaRPr>
          </a:p>
          <a:p>
            <a:pPr algn="just" eaLnBrk="1" hangingPunct="1">
              <a:lnSpc>
                <a:spcPct val="90000"/>
              </a:lnSpc>
            </a:pPr>
            <a:r>
              <a:rPr lang="en-US" sz="2000" dirty="0">
                <a:solidFill>
                  <a:srgbClr val="C00000"/>
                </a:solidFill>
                <a:latin typeface="Candara" panose="020E0502030303020204" pitchFamily="34" charset="0"/>
              </a:rPr>
              <a:t>Note the kind of Identification Document produced along with the No. of document produced, if given in the document, on </a:t>
            </a:r>
            <a:r>
              <a:rPr lang="en-US" sz="2000" u="sng" dirty="0">
                <a:solidFill>
                  <a:srgbClr val="C00000"/>
                </a:solidFill>
                <a:latin typeface="Candara" panose="020E0502030303020204" pitchFamily="34" charset="0"/>
              </a:rPr>
              <a:t>Column 3 of Form 17A.</a:t>
            </a:r>
            <a:endParaRPr lang="en-US" sz="2000" u="sng" dirty="0">
              <a:solidFill>
                <a:srgbClr val="C00000"/>
              </a:solidFill>
              <a:latin typeface="Candara" panose="020E0502030303020204" pitchFamily="34" charset="0"/>
            </a:endParaRPr>
          </a:p>
          <a:p>
            <a:pPr algn="just" eaLnBrk="1" hangingPunct="1">
              <a:lnSpc>
                <a:spcPct val="90000"/>
              </a:lnSpc>
              <a:buFont typeface="Wingdings" panose="05000000000000000000" pitchFamily="2" charset="2"/>
              <a:buNone/>
            </a:pPr>
            <a:endParaRPr lang="en-US" sz="2000" dirty="0">
              <a:latin typeface="Candara" panose="020E0502030303020204" pitchFamily="34" charset="0"/>
            </a:endParaRPr>
          </a:p>
          <a:p>
            <a:pPr algn="just" eaLnBrk="1" hangingPunct="1">
              <a:lnSpc>
                <a:spcPct val="90000"/>
              </a:lnSpc>
            </a:pPr>
            <a:r>
              <a:rPr lang="en-US" sz="2000" dirty="0">
                <a:latin typeface="Candara" panose="020E0502030303020204" pitchFamily="34" charset="0"/>
              </a:rPr>
              <a:t>In case of EPIC holder, write EP and in case of other  documents last four digits  mentioned in the </a:t>
            </a:r>
            <a:r>
              <a:rPr lang="en-US" sz="2000" u="sng" dirty="0">
                <a:latin typeface="Candara" panose="020E0502030303020204" pitchFamily="34" charset="0"/>
              </a:rPr>
              <a:t>Column 3 of Form 17 A.</a:t>
            </a:r>
            <a:endParaRPr lang="en-US" sz="2000" u="sng" dirty="0">
              <a:latin typeface="Candara" panose="020E0502030303020204" pitchFamily="34" charset="0"/>
            </a:endParaRPr>
          </a:p>
          <a:p>
            <a:pPr algn="just" eaLnBrk="1" hangingPunct="1">
              <a:lnSpc>
                <a:spcPct val="90000"/>
              </a:lnSpc>
              <a:buFont typeface="Wingdings" panose="05000000000000000000" pitchFamily="2" charset="2"/>
              <a:buNone/>
            </a:pPr>
            <a:endParaRPr lang="en-US" sz="2000" dirty="0">
              <a:latin typeface="Candara" panose="020E0502030303020204" pitchFamily="34" charset="0"/>
            </a:endParaRPr>
          </a:p>
          <a:p>
            <a:pPr algn="just" eaLnBrk="1" hangingPunct="1">
              <a:lnSpc>
                <a:spcPct val="90000"/>
              </a:lnSpc>
            </a:pPr>
            <a:r>
              <a:rPr lang="en-US" sz="2000" dirty="0">
                <a:solidFill>
                  <a:srgbClr val="C00000"/>
                </a:solidFill>
                <a:latin typeface="Candara" panose="020E0502030303020204" pitchFamily="34" charset="0"/>
              </a:rPr>
              <a:t>Issue </a:t>
            </a:r>
            <a:r>
              <a:rPr lang="en-US" sz="2000" u="sng" dirty="0">
                <a:solidFill>
                  <a:srgbClr val="C00000"/>
                </a:solidFill>
                <a:latin typeface="Candara" panose="020E0502030303020204" pitchFamily="34" charset="0"/>
              </a:rPr>
              <a:t>voter slip</a:t>
            </a:r>
            <a:endParaRPr lang="en-US" sz="2000" u="sng" dirty="0">
              <a:solidFill>
                <a:srgbClr val="C00000"/>
              </a:solidFill>
              <a:latin typeface="Candara" panose="020E0502030303020204" pitchFamily="34" charset="0"/>
            </a:endParaRPr>
          </a:p>
          <a:p>
            <a:pPr algn="just" eaLnBrk="1" hangingPunct="1"/>
            <a:endParaRPr lang="en-US" sz="2000" dirty="0">
              <a:latin typeface="Candara" panose="020E0502030303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srcRect t="1613"/>
          <a:stretch>
            <a:fillRect/>
          </a:stretch>
        </p:blipFill>
        <p:spPr>
          <a:xfrm>
            <a:off x="237854" y="457200"/>
            <a:ext cx="6839492" cy="4648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76200" y="152400"/>
            <a:ext cx="7059295" cy="4967605"/>
          </a:xfrm>
          <a:prstGeom prst="rect">
            <a:avLst/>
          </a:prstGeom>
          <a:solidFill>
            <a:schemeClr val="accent2">
              <a:lumMod val="20000"/>
              <a:lumOff val="80000"/>
            </a:schemeClr>
          </a:solidFill>
        </p:spPr>
        <p:txBody>
          <a:bodyPr wrap="square" rtlCol="0" anchor="t">
            <a:noAutofit/>
          </a:bodyPr>
          <a:p>
            <a:pPr marL="0" indent="0" algn="just"/>
            <a:r>
              <a:rPr lang="en-US" sz="1800">
                <a:solidFill>
                  <a:srgbClr val="000000"/>
                </a:solidFill>
                <a:latin typeface="Times New Roman" panose="02020603050405020304" pitchFamily="18" charset="0"/>
                <a:cs typeface="Calibri" panose="020F0502020204030204" pitchFamily="34" charset="0"/>
                <a:sym typeface="+mn-ea"/>
              </a:rPr>
              <a:t>Serving State Government officials, </a:t>
            </a:r>
            <a:r>
              <a:rPr lang="en-US" sz="1800" b="1">
                <a:solidFill>
                  <a:srgbClr val="000000"/>
                </a:solidFill>
                <a:latin typeface="Times New Roman" panose="02020603050405020304" pitchFamily="18" charset="0"/>
                <a:cs typeface="Calibri" panose="020F0502020204030204" pitchFamily="34" charset="0"/>
                <a:sym typeface="+mn-ea"/>
              </a:rPr>
              <a:t>not below the rank of Group C </a:t>
            </a:r>
            <a:r>
              <a:rPr lang="en-US" sz="1800">
                <a:solidFill>
                  <a:srgbClr val="000000"/>
                </a:solidFill>
                <a:latin typeface="Times New Roman" panose="02020603050405020304" pitchFamily="18" charset="0"/>
                <a:cs typeface="Calibri" panose="020F0502020204030204" pitchFamily="34" charset="0"/>
                <a:sym typeface="+mn-ea"/>
              </a:rPr>
              <a:t>brought in from other States may also be used as Micro Observer. As this will require logistical arrangements and mobilization, it should be resorted to only in rare cases.</a:t>
            </a:r>
            <a:endParaRPr lang="en-US" sz="1800" b="1">
              <a:solidFill>
                <a:srgbClr val="000000"/>
              </a:solidFill>
              <a:latin typeface="Times New Roman" panose="02020603050405020304" pitchFamily="18" charset="0"/>
              <a:cs typeface="Calibri" panose="020F0502020204030204" pitchFamily="34" charset="0"/>
              <a:sym typeface="+mn-ea"/>
            </a:endParaRPr>
          </a:p>
          <a:p>
            <a:pPr marL="0" indent="0" algn="just"/>
            <a:endParaRPr lang="en-US" sz="1800" b="0">
              <a:solidFill>
                <a:srgbClr val="000000"/>
              </a:solidFill>
              <a:latin typeface="Times New Roman" panose="02020603050405020304" pitchFamily="18" charset="0"/>
              <a:cs typeface="Calibri" panose="020F0502020204030204" pitchFamily="34" charset="0"/>
            </a:endParaRPr>
          </a:p>
          <a:p>
            <a:pPr marL="0" indent="0" algn="just"/>
            <a:endParaRPr lang="en-US" sz="1800" b="1">
              <a:solidFill>
                <a:srgbClr val="000000"/>
              </a:solidFill>
              <a:latin typeface="Times New Roman" panose="02020603050405020304" pitchFamily="18" charset="0"/>
              <a:cs typeface="Calibri" panose="020F0502020204030204" pitchFamily="34" charset="0"/>
              <a:sym typeface="+mn-ea"/>
            </a:endParaRPr>
          </a:p>
          <a:p>
            <a:pPr marL="0" indent="0" algn="just"/>
            <a:r>
              <a:rPr lang="en-US" sz="2400" b="1">
                <a:solidFill>
                  <a:srgbClr val="0070C0"/>
                </a:solidFill>
                <a:latin typeface="Times New Roman" panose="02020603050405020304" pitchFamily="18" charset="0"/>
                <a:cs typeface="Calibri" panose="020F0502020204030204" pitchFamily="34" charset="0"/>
                <a:sym typeface="+mn-ea"/>
              </a:rPr>
              <a:t>Volunteers as Micro Observers:</a:t>
            </a:r>
            <a:r>
              <a:rPr lang="en-US" sz="1800">
                <a:solidFill>
                  <a:srgbClr val="000000"/>
                </a:solidFill>
                <a:latin typeface="Symbol" panose="05050102010706020507" charset="0"/>
                <a:cs typeface="Calibri" panose="020F0502020204030204" pitchFamily="34" charset="0"/>
                <a:sym typeface="+mn-ea"/>
              </a:rPr>
              <a:t>· </a:t>
            </a:r>
            <a:r>
              <a:rPr lang="en-US" sz="1800">
                <a:solidFill>
                  <a:srgbClr val="000000"/>
                </a:solidFill>
                <a:latin typeface="Times New Roman" panose="02020603050405020304" pitchFamily="18" charset="0"/>
                <a:cs typeface="Calibri" panose="020F0502020204030204" pitchFamily="34" charset="0"/>
                <a:sym typeface="+mn-ea"/>
              </a:rPr>
              <a:t>The Members/Programme Officers/Coordinators of National Service Scheme (NSS) and Bharat Scouts and Guides (Rangers and Rovers) can be used as Micro Observers. The CEOs may get in touch with NSS Coordinator to work out and propose the detailed modalities of their deployment. • Individual volunteers, not necessarily belonging to any NGO, from amongst reputed persons with experience and integrity may be considered for deployment as Micro Observers, in the rarest of rare case, with the express approval of the Commission.</a:t>
            </a:r>
            <a:endParaRPr lang="en-US" sz="1800">
              <a:solidFill>
                <a:srgbClr val="000000"/>
              </a:solidFill>
              <a:latin typeface="Times New Roman" panose="02020603050405020304" pitchFamily="18" charset="0"/>
              <a:cs typeface="Calibri" panose="020F0502020204030204" pitchFamily="34" charset="0"/>
              <a:sym typeface="+mn-e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763" y="219075"/>
            <a:ext cx="5999162" cy="542925"/>
          </a:xfrm>
        </p:spPr>
        <p:txBody>
          <a:bodyPr rtlCol="0">
            <a:normAutofit/>
          </a:bodyPr>
          <a:lstStyle/>
          <a:p>
            <a:pPr defTabSz="731520" eaLnBrk="1" fontAlgn="auto" hangingPunct="1">
              <a:spcAft>
                <a:spcPts val="0"/>
              </a:spcAft>
              <a:defRPr/>
            </a:pPr>
            <a:r>
              <a:rPr lang="en-US" sz="2000" b="1" u="sng" dirty="0">
                <a:solidFill>
                  <a:schemeClr val="accent5"/>
                </a:solidFill>
              </a:rPr>
              <a:t>Duties of Second Polling Officer</a:t>
            </a:r>
            <a:endParaRPr lang="en-US" sz="2000" b="1" u="sng" dirty="0">
              <a:solidFill>
                <a:schemeClr val="accent5"/>
              </a:solidFill>
            </a:endParaRPr>
          </a:p>
        </p:txBody>
      </p:sp>
      <p:sp>
        <p:nvSpPr>
          <p:cNvPr id="3" name="Content Placeholder 2"/>
          <p:cNvSpPr>
            <a:spLocks noGrp="1"/>
          </p:cNvSpPr>
          <p:nvPr>
            <p:ph idx="1"/>
          </p:nvPr>
        </p:nvSpPr>
        <p:spPr>
          <a:xfrm>
            <a:off x="381000" y="990600"/>
            <a:ext cx="6765925" cy="1371600"/>
          </a:xfrm>
        </p:spPr>
        <p:txBody>
          <a:bodyPr rtlCol="0">
            <a:normAutofit lnSpcReduction="10000"/>
          </a:bodyPr>
          <a:lstStyle/>
          <a:p>
            <a:pPr marL="365760" indent="-283210" algn="ctr" defTabSz="731520" eaLnBrk="1" fontAlgn="auto" hangingPunct="1">
              <a:lnSpc>
                <a:spcPct val="90000"/>
              </a:lnSpc>
              <a:spcAft>
                <a:spcPts val="0"/>
              </a:spcAft>
              <a:buFont typeface="Wingdings" panose="05000000000000000000" pitchFamily="2" charset="2"/>
              <a:buNone/>
              <a:defRPr/>
            </a:pPr>
            <a:r>
              <a:rPr lang="en-US" sz="1800" b="1" u="sng" dirty="0">
                <a:solidFill>
                  <a:srgbClr val="FF0000"/>
                </a:solidFill>
              </a:rPr>
              <a:t>Application of Indelible Ink</a:t>
            </a:r>
            <a:endParaRPr lang="en-US" sz="1800" b="1" u="sng" dirty="0">
              <a:solidFill>
                <a:srgbClr val="FF0000"/>
              </a:solidFill>
            </a:endParaRPr>
          </a:p>
          <a:p>
            <a:pPr marL="365760" indent="-283210" algn="ctr" defTabSz="731520" eaLnBrk="1" fontAlgn="auto" hangingPunct="1">
              <a:lnSpc>
                <a:spcPct val="90000"/>
              </a:lnSpc>
              <a:spcAft>
                <a:spcPts val="0"/>
              </a:spcAft>
              <a:buFont typeface="Wingdings" panose="05000000000000000000" pitchFamily="2" charset="2"/>
              <a:buNone/>
              <a:defRPr/>
            </a:pPr>
            <a:endParaRPr lang="en-US" sz="1800" b="1" i="1" dirty="0"/>
          </a:p>
          <a:p>
            <a:pPr marL="365760" indent="-283210" defTabSz="731520" eaLnBrk="1" fontAlgn="auto" hangingPunct="1">
              <a:lnSpc>
                <a:spcPct val="90000"/>
              </a:lnSpc>
              <a:spcAft>
                <a:spcPts val="0"/>
              </a:spcAft>
              <a:buFont typeface="Wingdings" panose="05000000000000000000" pitchFamily="2" charset="2"/>
              <a:buNone/>
              <a:defRPr/>
            </a:pPr>
            <a:r>
              <a:rPr lang="en-US" sz="1600" dirty="0"/>
              <a:t>     </a:t>
            </a:r>
            <a:r>
              <a:rPr lang="en-US" sz="1800" dirty="0"/>
              <a:t>Inspect the elector's Left Forefinger and put </a:t>
            </a:r>
            <a:r>
              <a:rPr lang="en-US" sz="1800" i="1" dirty="0"/>
              <a:t>a </a:t>
            </a:r>
            <a:r>
              <a:rPr lang="en-US" sz="1800" dirty="0"/>
              <a:t>mark of Indelible Ink from the upper tip of the nail to bottom of the first joint in the form of </a:t>
            </a:r>
            <a:r>
              <a:rPr lang="en-US" sz="1800" i="1" dirty="0"/>
              <a:t>a </a:t>
            </a:r>
            <a:r>
              <a:rPr lang="en-US" sz="1800" dirty="0"/>
              <a:t>line </a:t>
            </a:r>
            <a:r>
              <a:rPr lang="en-US" sz="1800" i="1" dirty="0"/>
              <a:t>as</a:t>
            </a:r>
            <a:r>
              <a:rPr lang="en-US" sz="1800" dirty="0"/>
              <a:t> illustrated:</a:t>
            </a:r>
            <a:endParaRPr lang="en-US" sz="1800" dirty="0"/>
          </a:p>
          <a:p>
            <a:pPr marL="365760" indent="-283210" defTabSz="731520" eaLnBrk="1" fontAlgn="auto" hangingPunct="1">
              <a:lnSpc>
                <a:spcPct val="90000"/>
              </a:lnSpc>
              <a:spcAft>
                <a:spcPts val="0"/>
              </a:spcAft>
              <a:buFont typeface="Wingdings 2" panose="05020102010507070707"/>
              <a:buChar char=""/>
              <a:defRPr/>
            </a:pPr>
            <a:endParaRPr lang="en-US" sz="1800" dirty="0">
              <a:latin typeface="Candara" panose="020E0502030303020204" pitchFamily="34" charset="0"/>
            </a:endParaRPr>
          </a:p>
        </p:txBody>
      </p:sp>
      <p:pic>
        <p:nvPicPr>
          <p:cNvPr id="47108" name="Picture 1028"/>
          <p:cNvPicPr>
            <a:picLocks noChangeAspect="1" noChangeArrowheads="1"/>
          </p:cNvPicPr>
          <p:nvPr/>
        </p:nvPicPr>
        <p:blipFill>
          <a:blip r:embed="rId1" cstate="print"/>
          <a:srcRect/>
          <a:stretch>
            <a:fillRect/>
          </a:stretch>
        </p:blipFill>
        <p:spPr bwMode="auto">
          <a:xfrm>
            <a:off x="990600" y="2743200"/>
            <a:ext cx="5715000" cy="22098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384925" cy="542925"/>
          </a:xfrm>
        </p:spPr>
        <p:txBody>
          <a:bodyPr rtlCol="0">
            <a:normAutofit/>
          </a:bodyPr>
          <a:lstStyle/>
          <a:p>
            <a:pPr defTabSz="731520" eaLnBrk="1" fontAlgn="auto" hangingPunct="1">
              <a:spcAft>
                <a:spcPts val="0"/>
              </a:spcAft>
              <a:defRPr/>
            </a:pPr>
            <a:r>
              <a:rPr lang="en-US" sz="2400" b="1" u="sng" dirty="0">
                <a:solidFill>
                  <a:srgbClr val="0070C0"/>
                </a:solidFill>
              </a:rPr>
              <a:t>APPLICATION OF INDELIBLE INK</a:t>
            </a:r>
            <a:endParaRPr lang="en-US" sz="2400" b="1" u="sng" dirty="0">
              <a:solidFill>
                <a:srgbClr val="0070C0"/>
              </a:solidFill>
            </a:endParaRPr>
          </a:p>
        </p:txBody>
      </p:sp>
      <p:sp>
        <p:nvSpPr>
          <p:cNvPr id="51203" name="Content Placeholder 6"/>
          <p:cNvSpPr>
            <a:spLocks noGrp="1"/>
          </p:cNvSpPr>
          <p:nvPr>
            <p:ph idx="1"/>
          </p:nvPr>
        </p:nvSpPr>
        <p:spPr>
          <a:xfrm>
            <a:off x="228600" y="838200"/>
            <a:ext cx="6858000" cy="4419600"/>
          </a:xfrm>
        </p:spPr>
        <p:txBody>
          <a:bodyPr/>
          <a:lstStyle/>
          <a:p>
            <a:pPr algn="just" eaLnBrk="1" hangingPunct="1">
              <a:lnSpc>
                <a:spcPct val="90000"/>
              </a:lnSpc>
            </a:pPr>
            <a:r>
              <a:rPr lang="en-US" sz="2000" dirty="0">
                <a:latin typeface="Candara" panose="020E0502030303020204" pitchFamily="34" charset="0"/>
              </a:rPr>
              <a:t>2</a:t>
            </a:r>
            <a:r>
              <a:rPr lang="en-US" sz="2000" baseline="30000" dirty="0">
                <a:latin typeface="Candara" panose="020E0502030303020204" pitchFamily="34" charset="0"/>
              </a:rPr>
              <a:t>nd</a:t>
            </a:r>
            <a:r>
              <a:rPr lang="en-US" sz="2000" dirty="0">
                <a:latin typeface="Candara" panose="020E0502030303020204" pitchFamily="34" charset="0"/>
              </a:rPr>
              <a:t> PO will mark left forefinger from the tip up to the first joint with indelible ink;</a:t>
            </a:r>
            <a:endParaRPr lang="en-US" sz="2000" dirty="0">
              <a:latin typeface="Candara" panose="020E0502030303020204" pitchFamily="34" charset="0"/>
            </a:endParaRPr>
          </a:p>
          <a:p>
            <a:pPr algn="just" eaLnBrk="1" hangingPunct="1">
              <a:lnSpc>
                <a:spcPct val="90000"/>
              </a:lnSpc>
              <a:buFont typeface="Wingdings 2" panose="05020102010507070707" pitchFamily="18" charset="2"/>
              <a:buNone/>
            </a:pPr>
            <a:endParaRPr lang="en-US" sz="2000" dirty="0">
              <a:latin typeface="Candara" panose="020E0502030303020204" pitchFamily="34" charset="0"/>
            </a:endParaRPr>
          </a:p>
          <a:p>
            <a:pPr algn="just" eaLnBrk="1" hangingPunct="1">
              <a:lnSpc>
                <a:spcPct val="90000"/>
              </a:lnSpc>
            </a:pPr>
            <a:r>
              <a:rPr lang="en-US" sz="2000" b="1" dirty="0">
                <a:solidFill>
                  <a:schemeClr val="accent1">
                    <a:lumMod val="50000"/>
                  </a:schemeClr>
                </a:solidFill>
                <a:latin typeface="Candara" panose="020E0502030303020204" pitchFamily="34" charset="0"/>
              </a:rPr>
              <a:t>When elector has no left forefinger, put ink on any finger on left hand starting from left forefinger, as applicable;</a:t>
            </a:r>
            <a:endParaRPr lang="en-US" sz="2000" b="1" dirty="0">
              <a:solidFill>
                <a:schemeClr val="accent1">
                  <a:lumMod val="50000"/>
                </a:schemeClr>
              </a:solidFill>
              <a:latin typeface="Candara" panose="020E0502030303020204" pitchFamily="34" charset="0"/>
            </a:endParaRPr>
          </a:p>
          <a:p>
            <a:pPr algn="just" eaLnBrk="1" hangingPunct="1">
              <a:lnSpc>
                <a:spcPct val="90000"/>
              </a:lnSpc>
              <a:buFont typeface="Wingdings 2" panose="05020102010507070707" pitchFamily="18" charset="2"/>
              <a:buNone/>
            </a:pPr>
            <a:endParaRPr lang="en-US" sz="2000" dirty="0">
              <a:latin typeface="Candara" panose="020E0502030303020204" pitchFamily="34" charset="0"/>
            </a:endParaRPr>
          </a:p>
          <a:p>
            <a:pPr algn="just" eaLnBrk="1" hangingPunct="1">
              <a:lnSpc>
                <a:spcPct val="90000"/>
              </a:lnSpc>
            </a:pPr>
            <a:r>
              <a:rPr lang="en-US" sz="2000" dirty="0">
                <a:latin typeface="Candara" panose="020E0502030303020204" pitchFamily="34" charset="0"/>
              </a:rPr>
              <a:t>If elector has no left hand, put ink on any finger on right hand starting from right forefinger, as applicable;</a:t>
            </a:r>
            <a:endParaRPr lang="en-US" sz="2000" dirty="0">
              <a:latin typeface="Candara" panose="020E0502030303020204" pitchFamily="34" charset="0"/>
            </a:endParaRPr>
          </a:p>
          <a:p>
            <a:pPr algn="just" eaLnBrk="1" hangingPunct="1">
              <a:lnSpc>
                <a:spcPct val="90000"/>
              </a:lnSpc>
              <a:buFont typeface="Wingdings 2" panose="05020102010507070707" pitchFamily="18" charset="2"/>
              <a:buNone/>
            </a:pPr>
            <a:endParaRPr lang="en-US" sz="2000" dirty="0">
              <a:latin typeface="Candara" panose="020E0502030303020204" pitchFamily="34" charset="0"/>
            </a:endParaRPr>
          </a:p>
          <a:p>
            <a:pPr algn="just" eaLnBrk="1" hangingPunct="1">
              <a:lnSpc>
                <a:spcPct val="90000"/>
              </a:lnSpc>
            </a:pPr>
            <a:r>
              <a:rPr lang="en-US" sz="2000" b="1" dirty="0">
                <a:solidFill>
                  <a:schemeClr val="accent1">
                    <a:lumMod val="50000"/>
                  </a:schemeClr>
                </a:solidFill>
                <a:latin typeface="Candara" panose="020E0502030303020204" pitchFamily="34" charset="0"/>
              </a:rPr>
              <a:t>If elector has no hand, put ink on extreme (stump) of hand as he possesses;</a:t>
            </a:r>
            <a:endParaRPr lang="en-US" sz="2000" b="1" dirty="0">
              <a:solidFill>
                <a:schemeClr val="accent1">
                  <a:lumMod val="50000"/>
                </a:schemeClr>
              </a:solidFill>
              <a:latin typeface="Candara" panose="020E0502030303020204" pitchFamily="34" charset="0"/>
            </a:endParaRPr>
          </a:p>
          <a:p>
            <a:pPr algn="just" eaLnBrk="1" hangingPunct="1">
              <a:lnSpc>
                <a:spcPct val="90000"/>
              </a:lnSpc>
            </a:pPr>
            <a:endParaRPr lang="en-US" sz="2000" dirty="0">
              <a:latin typeface="Candara" panose="020E0502030303020204" pitchFamily="34" charset="0"/>
            </a:endParaRPr>
          </a:p>
          <a:p>
            <a:pPr algn="just" eaLnBrk="1" hangingPunct="1">
              <a:lnSpc>
                <a:spcPct val="90000"/>
              </a:lnSpc>
            </a:pPr>
            <a:endParaRPr lang="en-US" sz="20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763" y="219075"/>
            <a:ext cx="5999162" cy="542925"/>
          </a:xfrm>
        </p:spPr>
        <p:txBody>
          <a:bodyPr rtlCol="0">
            <a:normAutofit/>
          </a:bodyPr>
          <a:lstStyle/>
          <a:p>
            <a:pPr defTabSz="731520" eaLnBrk="1" fontAlgn="auto" hangingPunct="1">
              <a:spcAft>
                <a:spcPts val="0"/>
              </a:spcAft>
              <a:defRPr/>
            </a:pPr>
            <a:r>
              <a:rPr lang="en-US" sz="2400" b="1" u="sng" dirty="0">
                <a:solidFill>
                  <a:srgbClr val="0070C0"/>
                </a:solidFill>
              </a:rPr>
              <a:t>ISSUE OF VOTER’S SLIPS</a:t>
            </a:r>
            <a:endParaRPr lang="en-US" sz="2400" b="1" u="sng" dirty="0">
              <a:solidFill>
                <a:srgbClr val="0070C0"/>
              </a:solidFill>
            </a:endParaRPr>
          </a:p>
        </p:txBody>
      </p:sp>
      <p:sp>
        <p:nvSpPr>
          <p:cNvPr id="53251" name="Content Placeholder 6"/>
          <p:cNvSpPr>
            <a:spLocks noGrp="1"/>
          </p:cNvSpPr>
          <p:nvPr>
            <p:ph idx="1"/>
          </p:nvPr>
        </p:nvSpPr>
        <p:spPr>
          <a:xfrm>
            <a:off x="152400" y="838200"/>
            <a:ext cx="6994525" cy="4495800"/>
          </a:xfrm>
        </p:spPr>
        <p:txBody>
          <a:bodyPr/>
          <a:lstStyle/>
          <a:p>
            <a:pPr algn="just" eaLnBrk="1" hangingPunct="1">
              <a:lnSpc>
                <a:spcPct val="90000"/>
              </a:lnSpc>
              <a:buFont typeface="Wingdings 2" panose="05020102010507070707" pitchFamily="18" charset="2"/>
              <a:buNone/>
            </a:pPr>
            <a:r>
              <a:rPr lang="en-US" sz="2000" dirty="0">
                <a:latin typeface="Candara" panose="020E0502030303020204" pitchFamily="34" charset="0"/>
              </a:rPr>
              <a:t>It will be supplied in stitched bundles of 50 or 100,</a:t>
            </a:r>
            <a:endParaRPr lang="en-US" sz="2000" dirty="0">
              <a:latin typeface="Candara" panose="020E0502030303020204" pitchFamily="34" charset="0"/>
            </a:endParaRPr>
          </a:p>
          <a:p>
            <a:pPr algn="just" eaLnBrk="1" hangingPunct="1">
              <a:lnSpc>
                <a:spcPct val="90000"/>
              </a:lnSpc>
              <a:buFont typeface="Wingdings 2" panose="05020102010507070707" pitchFamily="18" charset="2"/>
              <a:buNone/>
            </a:pPr>
            <a:endParaRPr lang="en-US" sz="2000" dirty="0">
              <a:latin typeface="Candara" panose="020E0502030303020204" pitchFamily="34" charset="0"/>
            </a:endParaRPr>
          </a:p>
          <a:p>
            <a:pPr algn="just" eaLnBrk="1" hangingPunct="1">
              <a:lnSpc>
                <a:spcPct val="90000"/>
              </a:lnSpc>
            </a:pPr>
            <a:r>
              <a:rPr lang="en-US" sz="2000" dirty="0">
                <a:latin typeface="Candara" panose="020E0502030303020204" pitchFamily="34" charset="0"/>
              </a:rPr>
              <a:t>After an elector’s left forefinger is marked with indelible ink and his entries are made in voter register, 2</a:t>
            </a:r>
            <a:r>
              <a:rPr lang="en-US" sz="2000" baseline="30000" dirty="0">
                <a:latin typeface="Candara" panose="020E0502030303020204" pitchFamily="34" charset="0"/>
              </a:rPr>
              <a:t>nd</a:t>
            </a:r>
            <a:r>
              <a:rPr lang="en-US" sz="2000" dirty="0">
                <a:latin typeface="Candara" panose="020E0502030303020204" pitchFamily="34" charset="0"/>
              </a:rPr>
              <a:t> PO will issue Voter’s Slip;</a:t>
            </a:r>
            <a:endParaRPr lang="en-US" sz="2000" dirty="0">
              <a:latin typeface="Candara" panose="020E0502030303020204" pitchFamily="34" charset="0"/>
            </a:endParaRPr>
          </a:p>
          <a:p>
            <a:pPr algn="just" eaLnBrk="1" hangingPunct="1">
              <a:lnSpc>
                <a:spcPct val="90000"/>
              </a:lnSpc>
              <a:buFont typeface="Wingdings 2" panose="05020102010507070707" pitchFamily="18" charset="2"/>
              <a:buNone/>
            </a:pPr>
            <a:endParaRPr lang="en-US" sz="2000" dirty="0">
              <a:latin typeface="Candara" panose="020E0502030303020204" pitchFamily="34" charset="0"/>
            </a:endParaRPr>
          </a:p>
          <a:p>
            <a:pPr algn="just" eaLnBrk="1" hangingPunct="1">
              <a:lnSpc>
                <a:spcPct val="90000"/>
              </a:lnSpc>
            </a:pPr>
            <a:r>
              <a:rPr lang="en-US" sz="2000" b="1" dirty="0">
                <a:solidFill>
                  <a:srgbClr val="00B050"/>
                </a:solidFill>
                <a:latin typeface="Candara" panose="020E0502030303020204" pitchFamily="34" charset="0"/>
              </a:rPr>
              <a:t>Elector will be allowed to vote by 3</a:t>
            </a:r>
            <a:r>
              <a:rPr lang="en-US" sz="2000" b="1" baseline="30000" dirty="0">
                <a:solidFill>
                  <a:srgbClr val="00B050"/>
                </a:solidFill>
                <a:latin typeface="Candara" panose="020E0502030303020204" pitchFamily="34" charset="0"/>
              </a:rPr>
              <a:t>rd</a:t>
            </a:r>
            <a:r>
              <a:rPr lang="en-US" sz="2000" b="1" dirty="0">
                <a:solidFill>
                  <a:srgbClr val="00B050"/>
                </a:solidFill>
                <a:latin typeface="Candara" panose="020E0502030303020204" pitchFamily="34" charset="0"/>
              </a:rPr>
              <a:t> PO on the basis and order of Voter’s Slips issued by 2</a:t>
            </a:r>
            <a:r>
              <a:rPr lang="en-US" sz="2000" b="1" baseline="30000" dirty="0">
                <a:solidFill>
                  <a:srgbClr val="00B050"/>
                </a:solidFill>
                <a:latin typeface="Candara" panose="020E0502030303020204" pitchFamily="34" charset="0"/>
              </a:rPr>
              <a:t>nd</a:t>
            </a:r>
            <a:r>
              <a:rPr lang="en-US" sz="2000" b="1" dirty="0">
                <a:solidFill>
                  <a:srgbClr val="00B050"/>
                </a:solidFill>
                <a:latin typeface="Candara" panose="020E0502030303020204" pitchFamily="34" charset="0"/>
              </a:rPr>
              <a:t> PO;</a:t>
            </a:r>
            <a:endParaRPr lang="en-US" sz="2000" b="1" dirty="0">
              <a:solidFill>
                <a:srgbClr val="00B050"/>
              </a:solidFill>
              <a:latin typeface="Candara" panose="020E0502030303020204" pitchFamily="34" charset="0"/>
            </a:endParaRPr>
          </a:p>
          <a:p>
            <a:pPr algn="just" eaLnBrk="1" hangingPunct="1">
              <a:lnSpc>
                <a:spcPct val="90000"/>
              </a:lnSpc>
              <a:buFont typeface="Wingdings 2" panose="05020102010507070707" pitchFamily="18" charset="2"/>
              <a:buNone/>
            </a:pPr>
            <a:endParaRPr lang="en-US" sz="2000" dirty="0">
              <a:latin typeface="Candara" panose="020E0502030303020204" pitchFamily="34" charset="0"/>
            </a:endParaRPr>
          </a:p>
          <a:p>
            <a:pPr algn="just" eaLnBrk="1" hangingPunct="1">
              <a:lnSpc>
                <a:spcPct val="90000"/>
              </a:lnSpc>
            </a:pPr>
            <a:r>
              <a:rPr lang="en-US" sz="2000" dirty="0">
                <a:latin typeface="Candara" panose="020E0502030303020204" pitchFamily="34" charset="0"/>
              </a:rPr>
              <a:t>All Voter’s Slips should be collected by 3</a:t>
            </a:r>
            <a:r>
              <a:rPr lang="en-US" sz="2000" baseline="30000" dirty="0">
                <a:latin typeface="Candara" panose="020E0502030303020204" pitchFamily="34" charset="0"/>
              </a:rPr>
              <a:t>rd</a:t>
            </a:r>
            <a:r>
              <a:rPr lang="en-US" sz="2000" dirty="0">
                <a:latin typeface="Candara" panose="020E0502030303020204" pitchFamily="34" charset="0"/>
              </a:rPr>
              <a:t> PO from electors &amp; preserved carefully and kept in separate cover;</a:t>
            </a:r>
            <a:endParaRPr lang="en-US" sz="2000" dirty="0">
              <a:latin typeface="Candara" panose="020E0502030303020204" pitchFamily="34" charset="0"/>
            </a:endParaRPr>
          </a:p>
          <a:p>
            <a:pPr algn="just" eaLnBrk="1" hangingPunct="1">
              <a:lnSpc>
                <a:spcPct val="90000"/>
              </a:lnSpc>
              <a:buFont typeface="Wingdings 2" panose="05020102010507070707" pitchFamily="18" charset="2"/>
              <a:buNone/>
            </a:pPr>
            <a:endParaRPr lang="en-US" sz="2000" dirty="0">
              <a:latin typeface="Candara" panose="020E0502030303020204" pitchFamily="34" charset="0"/>
            </a:endParaRPr>
          </a:p>
          <a:p>
            <a:pPr algn="just" eaLnBrk="1" hangingPunct="1">
              <a:lnSpc>
                <a:spcPct val="90000"/>
              </a:lnSpc>
            </a:pPr>
            <a:r>
              <a:rPr lang="en-US" sz="2000" b="1" dirty="0">
                <a:solidFill>
                  <a:srgbClr val="00B050"/>
                </a:solidFill>
                <a:latin typeface="Candara" panose="020E0502030303020204" pitchFamily="34" charset="0"/>
              </a:rPr>
              <a:t>Check again left forefinger of the elector,</a:t>
            </a:r>
            <a:endParaRPr lang="en-US" sz="2000" b="1" dirty="0">
              <a:solidFill>
                <a:srgbClr val="00B050"/>
              </a:solidFill>
              <a:latin typeface="Candara" panose="020E0502030303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5999162" cy="542925"/>
          </a:xfrm>
        </p:spPr>
        <p:txBody>
          <a:bodyPr rtlCol="0">
            <a:normAutofit/>
          </a:bodyPr>
          <a:lstStyle/>
          <a:p>
            <a:pPr defTabSz="731520" eaLnBrk="1" fontAlgn="auto" hangingPunct="1">
              <a:spcAft>
                <a:spcPts val="0"/>
              </a:spcAft>
              <a:defRPr/>
            </a:pPr>
            <a:r>
              <a:rPr lang="en-US" sz="2400" b="1" u="sng" dirty="0">
                <a:solidFill>
                  <a:srgbClr val="0070C0"/>
                </a:solidFill>
              </a:rPr>
              <a:t>RECORDING OF VOTES</a:t>
            </a:r>
            <a:endParaRPr lang="en-US" sz="2400" b="1" u="sng" dirty="0">
              <a:solidFill>
                <a:srgbClr val="0070C0"/>
              </a:solidFill>
            </a:endParaRPr>
          </a:p>
        </p:txBody>
      </p:sp>
      <p:sp>
        <p:nvSpPr>
          <p:cNvPr id="7" name="Content Placeholder 6"/>
          <p:cNvSpPr>
            <a:spLocks noGrp="1"/>
          </p:cNvSpPr>
          <p:nvPr>
            <p:ph idx="1"/>
          </p:nvPr>
        </p:nvSpPr>
        <p:spPr>
          <a:xfrm>
            <a:off x="228600" y="1066800"/>
            <a:ext cx="6918325" cy="4191000"/>
          </a:xfrm>
        </p:spPr>
        <p:txBody>
          <a:bodyPr rtlCol="0">
            <a:normAutofit lnSpcReduction="10000"/>
          </a:bodyPr>
          <a:lstStyle/>
          <a:p>
            <a:pPr marL="365760" indent="-283210" algn="just" defTabSz="731520" eaLnBrk="1" fontAlgn="auto" hangingPunct="1">
              <a:lnSpc>
                <a:spcPct val="90000"/>
              </a:lnSpc>
              <a:spcAft>
                <a:spcPts val="0"/>
              </a:spcAft>
              <a:buFont typeface="Wingdings 2" panose="05020102010507070707"/>
              <a:buNone/>
              <a:defRPr/>
            </a:pPr>
            <a:r>
              <a:rPr lang="en-US" sz="1800" dirty="0">
                <a:latin typeface="Candara" panose="020E0502030303020204" pitchFamily="34" charset="0"/>
              </a:rPr>
              <a:t>3</a:t>
            </a:r>
            <a:r>
              <a:rPr lang="en-US" sz="1800" baseline="30000" dirty="0">
                <a:latin typeface="Candara" panose="020E0502030303020204" pitchFamily="34" charset="0"/>
              </a:rPr>
              <a:t>rd</a:t>
            </a:r>
            <a:r>
              <a:rPr lang="en-US" sz="1800" dirty="0">
                <a:latin typeface="Candara" panose="020E0502030303020204" pitchFamily="34" charset="0"/>
              </a:rPr>
              <a:t> PO presses BALLOT button of the CU</a:t>
            </a:r>
            <a:endParaRPr lang="en-US" sz="1800" dirty="0">
              <a:latin typeface="Candara" panose="020E0502030303020204" pitchFamily="34" charset="0"/>
            </a:endParaRPr>
          </a:p>
          <a:p>
            <a:pPr marL="365760" indent="-283210" algn="just" defTabSz="731520" eaLnBrk="1" fontAlgn="auto" hangingPunct="1">
              <a:lnSpc>
                <a:spcPct val="90000"/>
              </a:lnSpc>
              <a:spcAft>
                <a:spcPts val="0"/>
              </a:spcAft>
              <a:buFont typeface="Wingdings 2" panose="05020102010507070707"/>
              <a:buNone/>
              <a:defRPr/>
            </a:pPr>
            <a:endParaRPr lang="en-US" sz="1800" dirty="0">
              <a:latin typeface="Candara" panose="020E0502030303020204" pitchFamily="34" charset="0"/>
            </a:endParaRPr>
          </a:p>
          <a:p>
            <a:pPr marL="365760" indent="-283210" algn="just" defTabSz="731520" eaLnBrk="1" fontAlgn="auto" hangingPunct="1">
              <a:lnSpc>
                <a:spcPct val="90000"/>
              </a:lnSpc>
              <a:spcAft>
                <a:spcPts val="0"/>
              </a:spcAft>
              <a:buFont typeface="Wingdings 2" panose="05020102010507070707"/>
              <a:buChar char=""/>
              <a:defRPr/>
            </a:pPr>
            <a:r>
              <a:rPr lang="en-US" sz="1800" dirty="0">
                <a:latin typeface="Candara" panose="020E0502030303020204" pitchFamily="34" charset="0"/>
              </a:rPr>
              <a:t>Voter goes inside voting compartment for recording his vote;</a:t>
            </a:r>
            <a:endParaRPr lang="en-US" sz="1800" dirty="0">
              <a:latin typeface="Candara" panose="020E0502030303020204" pitchFamily="34" charset="0"/>
            </a:endParaRPr>
          </a:p>
          <a:p>
            <a:pPr marL="365760" indent="-283210" algn="just" defTabSz="731520" eaLnBrk="1" fontAlgn="auto" hangingPunct="1">
              <a:lnSpc>
                <a:spcPct val="90000"/>
              </a:lnSpc>
              <a:spcAft>
                <a:spcPts val="0"/>
              </a:spcAft>
              <a:buFont typeface="Wingdings 2" panose="05020102010507070707"/>
              <a:buNone/>
              <a:defRPr/>
            </a:pPr>
            <a:endParaRPr lang="en-US" sz="1800" dirty="0">
              <a:latin typeface="Candara" panose="020E0502030303020204" pitchFamily="34" charset="0"/>
            </a:endParaRPr>
          </a:p>
          <a:p>
            <a:pPr marL="365760" indent="-283210" algn="just" defTabSz="731520" eaLnBrk="1" fontAlgn="auto" hangingPunct="1">
              <a:lnSpc>
                <a:spcPct val="90000"/>
              </a:lnSpc>
              <a:spcAft>
                <a:spcPts val="0"/>
              </a:spcAft>
              <a:buFont typeface="Wingdings 2" panose="05020102010507070707"/>
              <a:buChar char=""/>
              <a:defRPr/>
            </a:pPr>
            <a:r>
              <a:rPr lang="en-US" sz="1800" b="1" dirty="0">
                <a:solidFill>
                  <a:schemeClr val="accent1">
                    <a:lumMod val="50000"/>
                  </a:schemeClr>
                </a:solidFill>
                <a:latin typeface="Candara" panose="020E0502030303020204" pitchFamily="34" charset="0"/>
              </a:rPr>
              <a:t>If Voter is not familiar with voting procedure, he may be explained by the Pr.O the use of dummy cardboard model of the EVM in presence of the polling agents, but none should accompany the voter inside voting compartment;</a:t>
            </a:r>
            <a:endParaRPr lang="en-US" sz="1800" b="1" dirty="0">
              <a:solidFill>
                <a:schemeClr val="accent1">
                  <a:lumMod val="50000"/>
                </a:schemeClr>
              </a:solidFill>
              <a:latin typeface="Candara" panose="020E0502030303020204" pitchFamily="34" charset="0"/>
            </a:endParaRPr>
          </a:p>
          <a:p>
            <a:pPr marL="365760" indent="-283210" algn="just" defTabSz="731520" eaLnBrk="1" fontAlgn="auto" hangingPunct="1">
              <a:lnSpc>
                <a:spcPct val="90000"/>
              </a:lnSpc>
              <a:spcAft>
                <a:spcPts val="0"/>
              </a:spcAft>
              <a:buFont typeface="Wingdings 2" panose="05020102010507070707"/>
              <a:buNone/>
              <a:defRPr/>
            </a:pPr>
            <a:endParaRPr lang="en-US" sz="1800" dirty="0">
              <a:solidFill>
                <a:schemeClr val="accent1">
                  <a:lumMod val="50000"/>
                </a:schemeClr>
              </a:solidFill>
              <a:latin typeface="Candara" panose="020E0502030303020204" pitchFamily="34" charset="0"/>
            </a:endParaRPr>
          </a:p>
          <a:p>
            <a:pPr marL="365760" indent="-283210" algn="just" defTabSz="731520" eaLnBrk="1" fontAlgn="auto" hangingPunct="1">
              <a:lnSpc>
                <a:spcPct val="90000"/>
              </a:lnSpc>
              <a:spcAft>
                <a:spcPts val="0"/>
              </a:spcAft>
              <a:buFont typeface="Wingdings 2" panose="05020102010507070707"/>
              <a:buChar char=""/>
              <a:defRPr/>
            </a:pPr>
            <a:r>
              <a:rPr lang="en-US" sz="1800" dirty="0">
                <a:latin typeface="Candara" panose="020E0502030303020204" pitchFamily="34" charset="0"/>
              </a:rPr>
              <a:t>If Pr.O needs to enter inside voting compartment during poll for any checking or so, when no voter is inside, he should ask or allow polling agents to accompany on all such occasions;</a:t>
            </a:r>
            <a:endParaRPr lang="en-US" sz="1800" dirty="0">
              <a:latin typeface="Candara" panose="020E0502030303020204" pitchFamily="34" charset="0"/>
            </a:endParaRPr>
          </a:p>
          <a:p>
            <a:pPr marL="365760" indent="-283210" algn="just" defTabSz="731520" eaLnBrk="1" fontAlgn="auto" hangingPunct="1">
              <a:lnSpc>
                <a:spcPct val="90000"/>
              </a:lnSpc>
              <a:spcAft>
                <a:spcPts val="0"/>
              </a:spcAft>
              <a:buFont typeface="Wingdings 2" panose="05020102010507070707"/>
              <a:buNone/>
              <a:defRPr/>
            </a:pPr>
            <a:endParaRPr lang="en-US" sz="1800" dirty="0">
              <a:latin typeface="Candara" panose="020E0502030303020204" pitchFamily="34" charset="0"/>
            </a:endParaRPr>
          </a:p>
          <a:p>
            <a:pPr marL="365760" indent="-283210" algn="just" defTabSz="731520" eaLnBrk="1" fontAlgn="auto" hangingPunct="1">
              <a:lnSpc>
                <a:spcPct val="90000"/>
              </a:lnSpc>
              <a:spcAft>
                <a:spcPts val="0"/>
              </a:spcAft>
              <a:buFont typeface="Wingdings 2" panose="05020102010507070707"/>
              <a:buChar char=""/>
              <a:defRPr/>
            </a:pPr>
            <a:r>
              <a:rPr lang="en-US" sz="1800" b="1" dirty="0">
                <a:solidFill>
                  <a:schemeClr val="accent1">
                    <a:lumMod val="50000"/>
                  </a:schemeClr>
                </a:solidFill>
                <a:latin typeface="Candara" panose="020E0502030303020204" pitchFamily="34" charset="0"/>
              </a:rPr>
              <a:t>Tally number of votes polled periodically with CU &amp; Register of Voters (Form- 17A)</a:t>
            </a:r>
            <a:endParaRPr lang="en-US" sz="1800" b="1" dirty="0">
              <a:solidFill>
                <a:schemeClr val="accent1">
                  <a:lumMod val="50000"/>
                </a:schemeClr>
              </a:solidFill>
              <a:latin typeface="Candara" panose="020E0502030303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27038" y="-153972"/>
            <a:ext cx="6523037" cy="609600"/>
          </a:xfrm>
        </p:spPr>
        <p:txBody>
          <a:bodyPr rtlCol="0">
            <a:normAutofit/>
          </a:bodyPr>
          <a:lstStyle/>
          <a:p>
            <a:pPr defTabSz="731520" eaLnBrk="1" fontAlgn="auto" hangingPunct="1">
              <a:spcAft>
                <a:spcPts val="0"/>
              </a:spcAft>
              <a:defRPr/>
            </a:pPr>
            <a:r>
              <a:rPr lang="en-US" sz="2400" b="1" u="sng" dirty="0">
                <a:solidFill>
                  <a:srgbClr val="0070C0"/>
                </a:solidFill>
              </a:rPr>
              <a:t>Duties of Micro-observers </a:t>
            </a:r>
            <a:r>
              <a:rPr lang="en-US" sz="2400" u="sng" dirty="0">
                <a:solidFill>
                  <a:srgbClr val="0070C0"/>
                </a:solidFill>
              </a:rPr>
              <a:t> </a:t>
            </a:r>
            <a:endParaRPr lang="en-US" sz="2400" u="sng" dirty="0">
              <a:solidFill>
                <a:srgbClr val="0070C0"/>
              </a:solidFill>
            </a:endParaRPr>
          </a:p>
        </p:txBody>
      </p:sp>
      <p:sp>
        <p:nvSpPr>
          <p:cNvPr id="59395" name="Rectangle 3"/>
          <p:cNvSpPr>
            <a:spLocks noGrp="1" noChangeArrowheads="1"/>
          </p:cNvSpPr>
          <p:nvPr>
            <p:ph type="body" idx="1"/>
          </p:nvPr>
        </p:nvSpPr>
        <p:spPr>
          <a:xfrm>
            <a:off x="381000" y="461978"/>
            <a:ext cx="6583363" cy="4495800"/>
          </a:xfrm>
        </p:spPr>
        <p:txBody>
          <a:bodyPr rtlCol="0">
            <a:normAutofit/>
          </a:bodyPr>
          <a:lstStyle/>
          <a:p>
            <a:pPr marL="274320" indent="-274320" algn="just" defTabSz="731520" eaLnBrk="1" fontAlgn="auto" hangingPunct="1">
              <a:lnSpc>
                <a:spcPct val="80000"/>
              </a:lnSpc>
              <a:spcAft>
                <a:spcPts val="0"/>
              </a:spcAft>
              <a:buFont typeface="Wingdings" panose="05000000000000000000" pitchFamily="2" charset="2"/>
              <a:buNone/>
              <a:defRPr/>
            </a:pPr>
            <a:r>
              <a:rPr lang="en-US" sz="1600" i="1" dirty="0"/>
              <a:t>The Micro-observers</a:t>
            </a:r>
            <a:r>
              <a:rPr lang="en-US" sz="1600" dirty="0"/>
              <a:t> are appointed to observe whether election process is being observed in a free and fair manner.</a:t>
            </a:r>
            <a:endParaRPr lang="en-US" sz="1600" dirty="0"/>
          </a:p>
          <a:p>
            <a:pPr marL="274320" indent="-274320" defTabSz="731520" eaLnBrk="1" fontAlgn="auto" hangingPunct="1">
              <a:lnSpc>
                <a:spcPct val="80000"/>
              </a:lnSpc>
              <a:spcAft>
                <a:spcPts val="0"/>
              </a:spcAft>
              <a:buFont typeface="Wingdings" panose="05000000000000000000" pitchFamily="2" charset="2"/>
              <a:buNone/>
              <a:defRPr/>
            </a:pPr>
            <a:endParaRPr lang="en-US" sz="1600" dirty="0"/>
          </a:p>
          <a:p>
            <a:pPr marL="274320" indent="-274320" defTabSz="731520" eaLnBrk="1" fontAlgn="auto" hangingPunct="1">
              <a:lnSpc>
                <a:spcPct val="80000"/>
              </a:lnSpc>
              <a:spcAft>
                <a:spcPts val="0"/>
              </a:spcAft>
              <a:buFont typeface="Wingdings" panose="05000000000000000000" pitchFamily="2" charset="2"/>
              <a:buNone/>
              <a:defRPr/>
            </a:pPr>
            <a:r>
              <a:rPr lang="en-US" sz="1600" dirty="0"/>
              <a:t> </a:t>
            </a:r>
            <a:r>
              <a:rPr lang="en-US" sz="1600" b="1" i="1" dirty="0">
                <a:solidFill>
                  <a:srgbClr val="C00000"/>
                </a:solidFill>
              </a:rPr>
              <a:t>They will observe specially</a:t>
            </a:r>
            <a:r>
              <a:rPr lang="en-US" sz="1600" b="1" dirty="0">
                <a:solidFill>
                  <a:srgbClr val="C00000"/>
                </a:solidFill>
              </a:rPr>
              <a:t>,</a:t>
            </a:r>
            <a:endParaRPr lang="en-US" sz="1600" b="1" dirty="0">
              <a:solidFill>
                <a:srgbClr val="C00000"/>
              </a:solidFill>
            </a:endParaRPr>
          </a:p>
          <a:p>
            <a:pPr marL="274320" indent="-274320" defTabSz="731520" eaLnBrk="1" fontAlgn="auto" hangingPunct="1">
              <a:lnSpc>
                <a:spcPct val="80000"/>
              </a:lnSpc>
              <a:spcAft>
                <a:spcPts val="0"/>
              </a:spcAft>
              <a:buFont typeface="Wingdings" panose="05000000000000000000" pitchFamily="2" charset="2"/>
              <a:buNone/>
              <a:defRPr/>
            </a:pPr>
            <a:endParaRPr lang="en-US" sz="1600" b="1" dirty="0"/>
          </a:p>
          <a:p>
            <a:pPr marL="274320" indent="-274320" defTabSz="731520" eaLnBrk="1" fontAlgn="auto" hangingPunct="1">
              <a:lnSpc>
                <a:spcPct val="80000"/>
              </a:lnSpc>
              <a:spcAft>
                <a:spcPts val="0"/>
              </a:spcAft>
              <a:defRPr/>
            </a:pPr>
            <a:r>
              <a:rPr lang="en-US" sz="1600" dirty="0"/>
              <a:t>Mock poll procedure</a:t>
            </a:r>
            <a:endParaRPr lang="en-US" sz="1600" dirty="0"/>
          </a:p>
          <a:p>
            <a:pPr marL="274320" indent="-274320" defTabSz="731520" eaLnBrk="1" fontAlgn="auto" hangingPunct="1">
              <a:lnSpc>
                <a:spcPct val="80000"/>
              </a:lnSpc>
              <a:spcAft>
                <a:spcPts val="0"/>
              </a:spcAft>
              <a:defRPr/>
            </a:pPr>
            <a:r>
              <a:rPr lang="en-US" sz="1600" dirty="0"/>
              <a:t>Presence of polling agents &amp; observance of ECI instructions with regard to them</a:t>
            </a:r>
            <a:endParaRPr lang="en-US" sz="1600" dirty="0"/>
          </a:p>
          <a:p>
            <a:pPr marL="274320" indent="-274320" defTabSz="731520" eaLnBrk="1" fontAlgn="auto" hangingPunct="1">
              <a:lnSpc>
                <a:spcPct val="80000"/>
              </a:lnSpc>
              <a:spcAft>
                <a:spcPts val="0"/>
              </a:spcAft>
              <a:defRPr/>
            </a:pPr>
            <a:r>
              <a:rPr lang="en-US" sz="1600" dirty="0"/>
              <a:t>Observance of entry pass system and access to Polling station</a:t>
            </a:r>
            <a:endParaRPr lang="en-US" sz="1600" dirty="0"/>
          </a:p>
          <a:p>
            <a:pPr marL="274320" indent="-274320" defTabSz="731520" eaLnBrk="1" fontAlgn="auto" hangingPunct="1">
              <a:lnSpc>
                <a:spcPct val="80000"/>
              </a:lnSpc>
              <a:spcAft>
                <a:spcPts val="0"/>
              </a:spcAft>
              <a:defRPr/>
            </a:pPr>
            <a:r>
              <a:rPr lang="en-US" sz="1600" dirty="0"/>
              <a:t>Proper identification of electors as per ECI guidelines</a:t>
            </a:r>
            <a:endParaRPr lang="en-US" sz="1600" dirty="0"/>
          </a:p>
          <a:p>
            <a:pPr marL="274320" indent="-274320" defTabSz="731520" eaLnBrk="1" fontAlgn="auto" hangingPunct="1">
              <a:lnSpc>
                <a:spcPct val="80000"/>
              </a:lnSpc>
              <a:spcAft>
                <a:spcPts val="0"/>
              </a:spcAft>
              <a:defRPr/>
            </a:pPr>
            <a:r>
              <a:rPr lang="en-US" sz="1600" dirty="0"/>
              <a:t>Identification and recording procedures for the Absentee, Shifted and Duplicate voter’s list (ASD list)</a:t>
            </a:r>
            <a:endParaRPr lang="en-US" sz="1600" dirty="0"/>
          </a:p>
          <a:p>
            <a:pPr marL="274320" indent="-274320" defTabSz="731520" eaLnBrk="1" fontAlgn="auto" hangingPunct="1">
              <a:lnSpc>
                <a:spcPct val="90000"/>
              </a:lnSpc>
              <a:spcAft>
                <a:spcPts val="0"/>
              </a:spcAft>
              <a:defRPr/>
            </a:pPr>
            <a:r>
              <a:rPr lang="en-US" sz="1600" dirty="0"/>
              <a:t>Application of indelible ink</a:t>
            </a:r>
            <a:endParaRPr lang="en-US" sz="1600" dirty="0"/>
          </a:p>
          <a:p>
            <a:pPr marL="274320" indent="-274320" defTabSz="731520" eaLnBrk="1" fontAlgn="auto" hangingPunct="1">
              <a:lnSpc>
                <a:spcPct val="90000"/>
              </a:lnSpc>
              <a:spcAft>
                <a:spcPts val="0"/>
              </a:spcAft>
              <a:defRPr/>
            </a:pPr>
            <a:r>
              <a:rPr lang="en-US" sz="1600" dirty="0"/>
              <a:t>Noting down particulars of electors as in register 17A	</a:t>
            </a:r>
            <a:endParaRPr lang="en-US" sz="1600" dirty="0"/>
          </a:p>
          <a:p>
            <a:pPr marL="274320" indent="-274320" defTabSz="731520" eaLnBrk="1" fontAlgn="auto" hangingPunct="1">
              <a:lnSpc>
                <a:spcPct val="90000"/>
              </a:lnSpc>
              <a:spcAft>
                <a:spcPts val="0"/>
              </a:spcAft>
              <a:defRPr/>
            </a:pPr>
            <a:r>
              <a:rPr lang="en-US" sz="1600" dirty="0"/>
              <a:t>Secrecy of voting</a:t>
            </a:r>
            <a:endParaRPr lang="en-US" sz="1600" dirty="0"/>
          </a:p>
          <a:p>
            <a:pPr marL="274320" indent="-274320" defTabSz="731520" eaLnBrk="1" fontAlgn="auto" hangingPunct="1">
              <a:lnSpc>
                <a:spcPct val="90000"/>
              </a:lnSpc>
              <a:spcAft>
                <a:spcPts val="0"/>
              </a:spcAft>
              <a:defRPr/>
            </a:pPr>
            <a:r>
              <a:rPr lang="en-US" sz="1600" dirty="0"/>
              <a:t>Conduct of polling agents, their complaints ,if any.</a:t>
            </a:r>
            <a:endParaRPr lang="en-US" sz="1600" dirty="0"/>
          </a:p>
          <a:p>
            <a:pPr marL="274320" indent="-274320" defTabSz="731520" eaLnBrk="1" fontAlgn="auto" hangingPunct="1">
              <a:lnSpc>
                <a:spcPct val="90000"/>
              </a:lnSpc>
              <a:spcAft>
                <a:spcPts val="0"/>
              </a:spcAft>
              <a:buFont typeface="Arial" panose="020B0604020202020204" pitchFamily="34" charset="0"/>
              <a:buNone/>
              <a:defRPr/>
            </a:pPr>
            <a:r>
              <a:rPr lang="en-US" sz="1600" dirty="0"/>
              <a:t>He will make  report to the Observer as will be asked to do so.</a:t>
            </a:r>
            <a:endParaRPr lang="en-US" sz="1600" dirty="0"/>
          </a:p>
          <a:p>
            <a:pPr marL="274320" indent="-274320" defTabSz="731520" eaLnBrk="1" fontAlgn="auto" hangingPunct="1">
              <a:lnSpc>
                <a:spcPct val="90000"/>
              </a:lnSpc>
              <a:spcAft>
                <a:spcPts val="0"/>
              </a:spcAft>
              <a:buFont typeface="Arial" panose="020B0604020202020204" pitchFamily="34" charset="0"/>
              <a:buNone/>
              <a:defRPr/>
            </a:pPr>
            <a:endParaRPr lang="en-US" sz="1600" dirty="0"/>
          </a:p>
          <a:p>
            <a:pPr marL="274320" indent="-274320" defTabSz="731520" eaLnBrk="1" fontAlgn="auto" hangingPunct="1">
              <a:lnSpc>
                <a:spcPct val="80000"/>
              </a:lnSpc>
              <a:spcAft>
                <a:spcPts val="0"/>
              </a:spcAft>
              <a:defRPr/>
            </a:pPr>
            <a:endParaRPr lang="en-US" sz="1900" dirty="0"/>
          </a:p>
        </p:txBody>
      </p:sp>
      <p:sp>
        <p:nvSpPr>
          <p:cNvPr id="4" name="Rectangle 3"/>
          <p:cNvSpPr/>
          <p:nvPr/>
        </p:nvSpPr>
        <p:spPr>
          <a:xfrm>
            <a:off x="228576" y="4743464"/>
            <a:ext cx="6929486" cy="646331"/>
          </a:xfrm>
          <a:prstGeom prst="rect">
            <a:avLst/>
          </a:prstGeom>
          <a:solidFill>
            <a:schemeClr val="accent2">
              <a:lumMod val="20000"/>
              <a:lumOff val="80000"/>
            </a:schemeClr>
          </a:solidFill>
        </p:spPr>
        <p:txBody>
          <a:bodyPr wrap="square">
            <a:spAutoFit/>
          </a:bodyPr>
          <a:lstStyle/>
          <a:p>
            <a:pPr algn="just"/>
            <a:r>
              <a:rPr lang="en-US" dirty="0" err="1"/>
              <a:t>PrO</a:t>
            </a:r>
            <a:r>
              <a:rPr lang="en-US" dirty="0"/>
              <a:t> not to seek any instruction from MO. If required ask Sector Officer or any Magistrates visiting the polling station</a:t>
            </a:r>
            <a:endParaRPr lang="en-IN" dirty="0"/>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81000" y="76200"/>
            <a:ext cx="6584950" cy="914400"/>
          </a:xfrm>
        </p:spPr>
        <p:txBody>
          <a:bodyPr rtlCol="0">
            <a:normAutofit/>
          </a:bodyPr>
          <a:lstStyle/>
          <a:p>
            <a:pPr defTabSz="731520" eaLnBrk="1" fontAlgn="auto" hangingPunct="1">
              <a:spcAft>
                <a:spcPts val="0"/>
              </a:spcAft>
              <a:defRPr/>
            </a:pPr>
            <a:r>
              <a:rPr lang="en-US" sz="2800" b="1" u="sng" dirty="0" err="1">
                <a:solidFill>
                  <a:schemeClr val="accent6">
                    <a:lumMod val="50000"/>
                  </a:schemeClr>
                </a:solidFill>
              </a:rPr>
              <a:t>Plz</a:t>
            </a:r>
            <a:r>
              <a:rPr lang="en-US" sz="2800" b="1" u="sng" dirty="0">
                <a:solidFill>
                  <a:schemeClr val="accent6">
                    <a:lumMod val="50000"/>
                  </a:schemeClr>
                </a:solidFill>
              </a:rPr>
              <a:t>. Note</a:t>
            </a:r>
            <a:endParaRPr lang="en-US" sz="2800" b="1" u="sng" dirty="0">
              <a:solidFill>
                <a:schemeClr val="accent6">
                  <a:lumMod val="50000"/>
                </a:schemeClr>
              </a:solidFill>
            </a:endParaRPr>
          </a:p>
        </p:txBody>
      </p:sp>
      <p:sp>
        <p:nvSpPr>
          <p:cNvPr id="55299" name="Rectangle 3"/>
          <p:cNvSpPr>
            <a:spLocks noGrp="1" noChangeArrowheads="1"/>
          </p:cNvSpPr>
          <p:nvPr>
            <p:ph type="body" idx="1"/>
          </p:nvPr>
        </p:nvSpPr>
        <p:spPr>
          <a:xfrm>
            <a:off x="152400" y="1028688"/>
            <a:ext cx="7010400" cy="3833813"/>
          </a:xfrm>
        </p:spPr>
        <p:txBody>
          <a:bodyPr/>
          <a:lstStyle/>
          <a:p>
            <a:pPr algn="just" eaLnBrk="1" hangingPunct="1">
              <a:lnSpc>
                <a:spcPct val="80000"/>
              </a:lnSpc>
            </a:pPr>
            <a:r>
              <a:rPr lang="en-US" sz="2000" dirty="0"/>
              <a:t>Preparation of </a:t>
            </a:r>
            <a:r>
              <a:rPr lang="en-US" sz="2000" b="1" dirty="0" err="1">
                <a:solidFill>
                  <a:srgbClr val="FF0000"/>
                </a:solidFill>
              </a:rPr>
              <a:t>Pr.O’s</a:t>
            </a:r>
            <a:r>
              <a:rPr lang="en-US" sz="2000" b="1" dirty="0">
                <a:solidFill>
                  <a:srgbClr val="FF0000"/>
                </a:solidFill>
              </a:rPr>
              <a:t>  report I </a:t>
            </a:r>
            <a:r>
              <a:rPr lang="en-US" sz="2000" dirty="0"/>
              <a:t>in format.</a:t>
            </a:r>
            <a:endParaRPr lang="en-US" sz="2000" dirty="0"/>
          </a:p>
          <a:p>
            <a:pPr algn="just" eaLnBrk="1" hangingPunct="1">
              <a:lnSpc>
                <a:spcPct val="80000"/>
              </a:lnSpc>
              <a:buFont typeface="Arial" panose="020B0604020202020204" pitchFamily="34" charset="0"/>
              <a:buNone/>
            </a:pPr>
            <a:endParaRPr lang="en-US" sz="2000" dirty="0"/>
          </a:p>
          <a:p>
            <a:pPr algn="just" eaLnBrk="1" hangingPunct="1">
              <a:lnSpc>
                <a:spcPct val="80000"/>
              </a:lnSpc>
            </a:pPr>
            <a:r>
              <a:rPr lang="en-US" sz="2000" dirty="0"/>
              <a:t>Use of Dummy Cardboard Model of EVM for explaining the voting process by </a:t>
            </a:r>
            <a:r>
              <a:rPr lang="en-US" sz="2000" dirty="0" err="1"/>
              <a:t>Pr.O</a:t>
            </a:r>
            <a:r>
              <a:rPr lang="en-US" sz="2000" dirty="0"/>
              <a:t> to any voter who asks for help or expresses his inability to vote using EVM </a:t>
            </a:r>
            <a:endParaRPr lang="en-US" sz="2000" dirty="0"/>
          </a:p>
          <a:p>
            <a:pPr marL="274320" indent="-274320" algn="just" defTabSz="731520" eaLnBrk="1" fontAlgn="auto" hangingPunct="1">
              <a:spcAft>
                <a:spcPts val="0"/>
              </a:spcAft>
              <a:defRPr/>
            </a:pPr>
            <a:r>
              <a:rPr lang="en-US" sz="2000" dirty="0"/>
              <a:t>PRO &amp; other polling officers not to frequent voting compartment that may give scope of complaints</a:t>
            </a:r>
            <a:endParaRPr lang="en-US" sz="2000" dirty="0"/>
          </a:p>
          <a:p>
            <a:pPr marL="274320" indent="-274320" algn="just" defTabSz="731520" eaLnBrk="1" fontAlgn="auto" hangingPunct="1">
              <a:spcAft>
                <a:spcPts val="0"/>
              </a:spcAft>
              <a:defRPr/>
            </a:pPr>
            <a:endParaRPr lang="en-US" sz="500" dirty="0"/>
          </a:p>
          <a:p>
            <a:pPr marL="274320" indent="-274320" algn="just" defTabSz="731520" eaLnBrk="1" fontAlgn="auto" hangingPunct="1">
              <a:spcAft>
                <a:spcPts val="0"/>
              </a:spcAft>
              <a:defRPr/>
            </a:pPr>
            <a:r>
              <a:rPr lang="en-US" sz="2000" dirty="0"/>
              <a:t>Time to time inspection of the BU in presence of all polling agents( with no voter)</a:t>
            </a:r>
            <a:endParaRPr lang="en-US" sz="2000" dirty="0"/>
          </a:p>
          <a:p>
            <a:pPr algn="just" eaLnBrk="1" hangingPunct="1">
              <a:lnSpc>
                <a:spcPct val="80000"/>
              </a:lnSpc>
              <a:buNone/>
            </a:pPr>
            <a:endParaRPr lang="en-US" sz="2000" dirty="0"/>
          </a:p>
          <a:p>
            <a:pPr algn="just" eaLnBrk="1" hangingPunct="1">
              <a:lnSpc>
                <a:spcPct val="80000"/>
              </a:lnSpc>
            </a:pPr>
            <a:r>
              <a:rPr lang="en-US" sz="2000" dirty="0"/>
              <a:t>Declaration form  to be used by voters complaining on use of VVPAT.</a:t>
            </a:r>
            <a:endParaRPr lang="en-US" sz="2000" dirty="0"/>
          </a:p>
          <a:p>
            <a:pPr algn="just" eaLnBrk="1" hangingPunct="1">
              <a:lnSpc>
                <a:spcPct val="80000"/>
              </a:lnSpc>
              <a:buFont typeface="Arial" panose="020B0604020202020204" pitchFamily="34" charset="0"/>
              <a:buNone/>
            </a:pPr>
            <a:endParaRPr lang="en-US" sz="2000" dirty="0"/>
          </a:p>
          <a:p>
            <a:pPr algn="just" eaLnBrk="1" hangingPunct="1">
              <a:lnSpc>
                <a:spcPct val="80000"/>
              </a:lnSpc>
            </a:pPr>
            <a:r>
              <a:rPr lang="en-US" sz="2000" dirty="0"/>
              <a:t>Blind voters may vote by using braille system in the EVM </a:t>
            </a:r>
            <a:endParaRPr lang="en-US" sz="2000" dirty="0"/>
          </a:p>
          <a:p>
            <a:pPr algn="just" eaLnBrk="1" hangingPunct="1">
              <a:lnSpc>
                <a:spcPct val="80000"/>
              </a:lnSpc>
            </a:pPr>
            <a:endParaRPr lang="en-US" sz="2000" dirty="0"/>
          </a:p>
          <a:p>
            <a:pPr algn="just" eaLnBrk="1" hangingPunct="1">
              <a:lnSpc>
                <a:spcPct val="80000"/>
              </a:lnSpc>
            </a:pPr>
            <a:endParaRPr lang="en-US" sz="1600" dirty="0">
              <a:solidFill>
                <a:srgbClr val="00FF00"/>
              </a:solidFill>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584950" cy="457200"/>
          </a:xfrm>
          <a:solidFill>
            <a:schemeClr val="bg1"/>
          </a:solidFill>
          <a:effectLst>
            <a:outerShdw blurRad="50800" dist="38100" dir="2700000" algn="tl" rotWithShape="0">
              <a:prstClr val="black">
                <a:alpha val="40000"/>
              </a:prstClr>
            </a:outerShdw>
          </a:effectLst>
        </p:spPr>
        <p:txBody>
          <a:bodyPr/>
          <a:lstStyle/>
          <a:p>
            <a:r>
              <a:rPr lang="en-GB" sz="2800" b="1" u="sng" dirty="0">
                <a:solidFill>
                  <a:srgbClr val="0070C0"/>
                </a:solidFill>
              </a:rPr>
              <a:t>Procedure for ED vote</a:t>
            </a:r>
            <a:endParaRPr lang="en-IN" sz="2800" b="1" u="sng" dirty="0">
              <a:solidFill>
                <a:srgbClr val="0070C0"/>
              </a:solidFill>
            </a:endParaRPr>
          </a:p>
        </p:txBody>
      </p:sp>
      <p:sp>
        <p:nvSpPr>
          <p:cNvPr id="3" name="Content Placeholder 2"/>
          <p:cNvSpPr>
            <a:spLocks noGrp="1"/>
          </p:cNvSpPr>
          <p:nvPr>
            <p:ph idx="1"/>
          </p:nvPr>
        </p:nvSpPr>
        <p:spPr>
          <a:xfrm>
            <a:off x="76200" y="457200"/>
            <a:ext cx="7086600" cy="3621088"/>
          </a:xfrm>
        </p:spPr>
        <p:txBody>
          <a:bodyPr/>
          <a:lstStyle/>
          <a:p>
            <a:pPr algn="just"/>
            <a:r>
              <a:rPr lang="en-GB" sz="2000" dirty="0"/>
              <a:t>Obtain signature of person producing the EDC on the EDC (Form 12B). He must carry EPIC/Alternative Document for Identification.</a:t>
            </a:r>
            <a:endParaRPr lang="en-GB" sz="2000" dirty="0"/>
          </a:p>
          <a:p>
            <a:pPr algn="just"/>
            <a:r>
              <a:rPr lang="en-GB" sz="2000" dirty="0"/>
              <a:t>Have the name and electoral roll details as mentioned in the EDC entered at the end of the marked copy along with electoral particular details</a:t>
            </a:r>
            <a:endParaRPr lang="en-GB" sz="2000" dirty="0"/>
          </a:p>
          <a:p>
            <a:pPr algn="just"/>
            <a:r>
              <a:rPr lang="en-GB" sz="2000" dirty="0"/>
              <a:t>Each such entry should be serially numbered consecutively after the last </a:t>
            </a:r>
            <a:r>
              <a:rPr lang="en-GB" sz="2000" dirty="0" err="1"/>
              <a:t>sl</a:t>
            </a:r>
            <a:r>
              <a:rPr lang="en-GB" sz="2000" dirty="0"/>
              <a:t> number of entries in the relevant part of the roll (supplement 3).</a:t>
            </a:r>
            <a:endParaRPr lang="en-GB" sz="2000" dirty="0"/>
          </a:p>
          <a:p>
            <a:pPr algn="just"/>
            <a:r>
              <a:rPr lang="en-GB" sz="2000" dirty="0"/>
              <a:t>EDC to be retained by </a:t>
            </a:r>
            <a:r>
              <a:rPr lang="en-GB" sz="2000" dirty="0" err="1"/>
              <a:t>PrO</a:t>
            </a:r>
            <a:endParaRPr lang="en-GB" sz="2000" dirty="0"/>
          </a:p>
          <a:p>
            <a:pPr marL="0" indent="0" algn="just">
              <a:buNone/>
            </a:pPr>
            <a:r>
              <a:rPr lang="en-GB" sz="1800" b="1" dirty="0">
                <a:solidFill>
                  <a:srgbClr val="C00000"/>
                </a:solidFill>
              </a:rPr>
              <a:t>Noting in 17A:        </a:t>
            </a:r>
            <a:endParaRPr lang="en-GB" sz="1800" b="1" dirty="0">
              <a:solidFill>
                <a:srgbClr val="C00000"/>
              </a:solidFill>
            </a:endParaRPr>
          </a:p>
          <a:p>
            <a:pPr marL="365125" lvl="1" indent="0" algn="just">
              <a:buNone/>
            </a:pPr>
            <a:r>
              <a:rPr lang="en-GB" sz="1800" dirty="0"/>
              <a:t>-</a:t>
            </a:r>
            <a:r>
              <a:rPr lang="en-GB" sz="2000" dirty="0"/>
              <a:t>Roll details &lt;</a:t>
            </a:r>
            <a:r>
              <a:rPr lang="en-GB" sz="2000" dirty="0" err="1"/>
              <a:t>Sl</a:t>
            </a:r>
            <a:r>
              <a:rPr lang="en-GB" sz="2000" dirty="0"/>
              <a:t> No&gt;/&lt;Part No&gt;/&lt;Assembly Constituency No&gt;; </a:t>
            </a:r>
            <a:r>
              <a:rPr lang="en-GB" sz="2000" i="1" dirty="0" err="1"/>
              <a:t>eg</a:t>
            </a:r>
            <a:r>
              <a:rPr lang="en-GB" sz="2000" i="1" dirty="0"/>
              <a:t>.- 487/25/12- </a:t>
            </a:r>
            <a:r>
              <a:rPr lang="en-GB" sz="2000" i="1" dirty="0" err="1"/>
              <a:t>Alipurduar</a:t>
            </a:r>
            <a:r>
              <a:rPr lang="en-GB" sz="2000" i="1" dirty="0"/>
              <a:t> </a:t>
            </a:r>
            <a:endParaRPr lang="en-GB" sz="2000" i="1" dirty="0"/>
          </a:p>
          <a:p>
            <a:pPr lvl="1" algn="just"/>
            <a:r>
              <a:rPr lang="en-GB" sz="2000" dirty="0"/>
              <a:t>Remarks- “EDC Voter”</a:t>
            </a:r>
            <a:endParaRPr lang="en-GB" sz="2000" dirty="0"/>
          </a:p>
          <a:p>
            <a:pPr algn="just"/>
            <a:r>
              <a:rPr lang="en-GB" sz="2000" dirty="0"/>
              <a:t>All EDCs produced to be kept in a packet to be returned at RC</a:t>
            </a:r>
            <a:endParaRPr lang="en-GB" sz="2000" dirty="0"/>
          </a:p>
          <a:p>
            <a:pPr algn="just"/>
            <a:endParaRPr lang="en-IN" sz="20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5" y="28556"/>
            <a:ext cx="6584950" cy="657244"/>
          </a:xfrm>
        </p:spPr>
        <p:txBody>
          <a:bodyPr/>
          <a:lstStyle/>
          <a:p>
            <a:r>
              <a:rPr lang="en-GB" sz="2400" b="1" u="sng" dirty="0"/>
              <a:t>Election Duty Certificate</a:t>
            </a:r>
            <a:endParaRPr lang="en-IN" sz="2400" b="1" u="sng" dirty="0"/>
          </a:p>
        </p:txBody>
      </p:sp>
      <p:sp>
        <p:nvSpPr>
          <p:cNvPr id="3" name="Content Placeholder 2"/>
          <p:cNvSpPr>
            <a:spLocks noGrp="1"/>
          </p:cNvSpPr>
          <p:nvPr>
            <p:ph idx="1"/>
          </p:nvPr>
        </p:nvSpPr>
        <p:spPr>
          <a:xfrm>
            <a:off x="0" y="533400"/>
            <a:ext cx="7239000" cy="3621088"/>
          </a:xfrm>
        </p:spPr>
        <p:txBody>
          <a:bodyPr/>
          <a:lstStyle/>
          <a:p>
            <a:pPr marL="365125" lvl="1" indent="0">
              <a:buNone/>
            </a:pPr>
            <a:r>
              <a:rPr lang="en-GB" sz="1800" dirty="0"/>
              <a:t>Who are entitled- All persons enrolled in electoral roll of the Assembly constituency</a:t>
            </a:r>
            <a:endParaRPr lang="en-GB" sz="1800" dirty="0"/>
          </a:p>
          <a:p>
            <a:pPr marL="0" indent="0">
              <a:spcBef>
                <a:spcPts val="0"/>
              </a:spcBef>
            </a:pPr>
            <a:r>
              <a:rPr lang="en-GB" sz="1800" b="1" dirty="0"/>
              <a:t>Filling up of Form 12A: </a:t>
            </a:r>
            <a:r>
              <a:rPr lang="en-GB" sz="1800" dirty="0"/>
              <a:t>Name - Part and </a:t>
            </a:r>
            <a:r>
              <a:rPr lang="en-GB" sz="1800" dirty="0" err="1"/>
              <a:t>Sl</a:t>
            </a:r>
            <a:r>
              <a:rPr lang="en-GB" sz="1800" dirty="0"/>
              <a:t> No – </a:t>
            </a:r>
            <a:endParaRPr lang="en-GB" sz="1800" dirty="0"/>
          </a:p>
          <a:p>
            <a:pPr lvl="2"/>
            <a:r>
              <a:rPr lang="en-GB" sz="1800" dirty="0"/>
              <a:t>Search engines available at training centre OR</a:t>
            </a:r>
            <a:endParaRPr lang="en-GB" sz="1800" dirty="0"/>
          </a:p>
          <a:p>
            <a:pPr marL="731520" lvl="2" indent="0">
              <a:buNone/>
            </a:pPr>
            <a:r>
              <a:rPr lang="en-IN" sz="1800" dirty="0"/>
              <a:t>WB&lt;&gt;EC&lt;&gt;EPIC Number  and SMS to 51969</a:t>
            </a:r>
            <a:endParaRPr lang="en-GB" sz="1800" dirty="0"/>
          </a:p>
          <a:p>
            <a:pPr marL="731520" lvl="2" indent="0">
              <a:buNone/>
            </a:pPr>
            <a:r>
              <a:rPr lang="en-GB" sz="1800" dirty="0"/>
              <a:t>Also write the following on 12A carefully</a:t>
            </a:r>
            <a:endParaRPr lang="en-GB" sz="1800" dirty="0"/>
          </a:p>
          <a:p>
            <a:pPr lvl="3"/>
            <a:r>
              <a:rPr lang="en-GB" sz="1800" dirty="0"/>
              <a:t>PIN No -EPIC No - Mobile No</a:t>
            </a:r>
            <a:endParaRPr lang="en-GB" sz="1800" dirty="0"/>
          </a:p>
          <a:p>
            <a:pPr algn="just"/>
            <a:r>
              <a:rPr lang="en-GB" sz="1800" b="1" dirty="0"/>
              <a:t>Submission of 12A- </a:t>
            </a:r>
            <a:r>
              <a:rPr lang="en-GB" sz="1800" dirty="0">
                <a:solidFill>
                  <a:srgbClr val="FF0000"/>
                </a:solidFill>
              </a:rPr>
              <a:t>To be submitted in the drop box at the Postal Ballot Counter </a:t>
            </a:r>
            <a:endParaRPr lang="en-GB" sz="1800" dirty="0"/>
          </a:p>
          <a:p>
            <a:pPr algn="just"/>
            <a:r>
              <a:rPr lang="en-GB" sz="1800" dirty="0"/>
              <a:t>12A with wrong roll details is liable to be rejected</a:t>
            </a:r>
            <a:endParaRPr lang="en-GB" sz="1800" dirty="0"/>
          </a:p>
          <a:p>
            <a:pPr algn="just"/>
            <a:r>
              <a:rPr lang="en-GB" sz="1800" dirty="0">
                <a:solidFill>
                  <a:srgbClr val="FF0000"/>
                </a:solidFill>
              </a:rPr>
              <a:t>Collect the ED certificate </a:t>
            </a:r>
            <a:r>
              <a:rPr lang="en-GB" sz="1800" u="sng" dirty="0">
                <a:solidFill>
                  <a:srgbClr val="FF0000"/>
                </a:solidFill>
              </a:rPr>
              <a:t>personally </a:t>
            </a:r>
            <a:r>
              <a:rPr lang="en-GB" sz="1800" dirty="0">
                <a:solidFill>
                  <a:srgbClr val="FF0000"/>
                </a:solidFill>
              </a:rPr>
              <a:t>during second training </a:t>
            </a:r>
            <a:r>
              <a:rPr lang="en-GB" sz="1800" u="sng" dirty="0">
                <a:solidFill>
                  <a:srgbClr val="FF0000"/>
                </a:solidFill>
              </a:rPr>
              <a:t>producing identity details</a:t>
            </a:r>
            <a:endParaRPr lang="en-GB" sz="1800" u="sng" dirty="0">
              <a:solidFill>
                <a:srgbClr val="FF0000"/>
              </a:solidFill>
            </a:endParaRPr>
          </a:p>
          <a:p>
            <a:pPr algn="just"/>
            <a:r>
              <a:rPr lang="en-GB" sz="1800" dirty="0"/>
              <a:t>EDC can also be collected from the DC on P-1 day</a:t>
            </a:r>
            <a:endParaRPr lang="en-GB" sz="1800" dirty="0"/>
          </a:p>
          <a:p>
            <a:pPr algn="just"/>
            <a:r>
              <a:rPr lang="en-GB" sz="1800" dirty="0">
                <a:solidFill>
                  <a:srgbClr val="FF0000"/>
                </a:solidFill>
              </a:rPr>
              <a:t>Once issued EDC is non refundable </a:t>
            </a:r>
            <a:r>
              <a:rPr lang="en-GB" sz="1800" dirty="0" err="1"/>
              <a:t>i.e</a:t>
            </a:r>
            <a:r>
              <a:rPr lang="en-GB" sz="1800" dirty="0"/>
              <a:t> the concerned elector cannot cast vote at the polling station where his name is enrolled.</a:t>
            </a:r>
            <a:endParaRPr lang="en-IN" sz="1800" dirty="0"/>
          </a:p>
          <a:p>
            <a:pPr lvl="4"/>
            <a:endParaRPr lang="en-GB"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7010400" cy="3910013"/>
          </a:xfrm>
        </p:spPr>
        <p:txBody>
          <a:bodyPr/>
          <a:lstStyle/>
          <a:p>
            <a:pPr algn="just"/>
            <a:r>
              <a:rPr lang="en-GB" sz="1800" b="1" dirty="0"/>
              <a:t>Submission of 12A- </a:t>
            </a:r>
            <a:r>
              <a:rPr lang="en-GB" sz="1800" dirty="0">
                <a:solidFill>
                  <a:srgbClr val="FF0000"/>
                </a:solidFill>
              </a:rPr>
              <a:t>To be submitted in the drop box at the Postal Ballot Counter </a:t>
            </a:r>
            <a:endParaRPr lang="en-GB" sz="1800" dirty="0"/>
          </a:p>
          <a:p>
            <a:pPr algn="just"/>
            <a:r>
              <a:rPr lang="en-GB" sz="1800" dirty="0"/>
              <a:t>12A with wrong roll details is liable to be rejected</a:t>
            </a:r>
            <a:endParaRPr lang="en-GB" sz="1800" dirty="0"/>
          </a:p>
          <a:p>
            <a:pPr algn="just"/>
            <a:r>
              <a:rPr lang="en-GB" sz="1800" dirty="0">
                <a:solidFill>
                  <a:srgbClr val="FF0000"/>
                </a:solidFill>
              </a:rPr>
              <a:t>Collect the ED certificate </a:t>
            </a:r>
            <a:r>
              <a:rPr lang="en-GB" sz="1800" u="sng" dirty="0">
                <a:solidFill>
                  <a:srgbClr val="FF0000"/>
                </a:solidFill>
              </a:rPr>
              <a:t>personally </a:t>
            </a:r>
            <a:r>
              <a:rPr lang="en-GB" sz="1800" dirty="0">
                <a:solidFill>
                  <a:srgbClr val="FF0000"/>
                </a:solidFill>
              </a:rPr>
              <a:t>during second training </a:t>
            </a:r>
            <a:r>
              <a:rPr lang="en-GB" sz="1800" u="sng" dirty="0">
                <a:solidFill>
                  <a:srgbClr val="FF0000"/>
                </a:solidFill>
              </a:rPr>
              <a:t>producing identity details</a:t>
            </a:r>
            <a:endParaRPr lang="en-GB" sz="1800" u="sng" dirty="0">
              <a:solidFill>
                <a:srgbClr val="FF0000"/>
              </a:solidFill>
            </a:endParaRPr>
          </a:p>
          <a:p>
            <a:pPr algn="just"/>
            <a:r>
              <a:rPr lang="en-GB" sz="1800" dirty="0"/>
              <a:t>EDC can also be collected from the DC on P-1 day</a:t>
            </a:r>
            <a:endParaRPr lang="en-GB" sz="1800" dirty="0"/>
          </a:p>
          <a:p>
            <a:pPr algn="just"/>
            <a:r>
              <a:rPr lang="en-GB" sz="1800" dirty="0">
                <a:solidFill>
                  <a:srgbClr val="FF0000"/>
                </a:solidFill>
              </a:rPr>
              <a:t>Once issued EDC is non refundable </a:t>
            </a:r>
            <a:r>
              <a:rPr lang="en-GB" sz="1800" dirty="0" err="1"/>
              <a:t>i.e</a:t>
            </a:r>
            <a:r>
              <a:rPr lang="en-GB" sz="1800" dirty="0"/>
              <a:t> the concerned elector cannot cast vote at the polling station where his name is enrolled.</a:t>
            </a:r>
            <a:endParaRPr lang="en-IN" sz="18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a:xfrm>
            <a:off x="381000" y="914400"/>
            <a:ext cx="6248400" cy="4585871"/>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00" b="1" spc="50" dirty="0">
                <a:ln w="11430"/>
                <a:solidFill>
                  <a:srgbClr val="C00000"/>
                </a:solidFill>
                <a:effectLst>
                  <a:outerShdw blurRad="76200" dist="50800" dir="5400000" algn="tl" rotWithShape="0">
                    <a:srgbClr val="000000">
                      <a:alpha val="65000"/>
                    </a:srgbClr>
                  </a:outerShdw>
                </a:effectLst>
                <a:latin typeface="+mj-lt"/>
              </a:rPr>
              <a:t>Extra Ordinary Situations</a:t>
            </a:r>
            <a:endParaRPr lang="en-US" sz="4000" b="1" spc="50" dirty="0">
              <a:ln w="11430"/>
              <a:solidFill>
                <a:srgbClr val="C00000"/>
              </a:solidFill>
              <a:effectLst>
                <a:outerShdw blurRad="76200" dist="50800" dir="5400000" algn="tl" rotWithShape="0">
                  <a:srgbClr val="000000">
                    <a:alpha val="65000"/>
                  </a:srgbClr>
                </a:outerShdw>
              </a:effectLst>
              <a:latin typeface="+mj-lt"/>
            </a:endParaRPr>
          </a:p>
          <a:p>
            <a:pPr marL="1657350" lvl="2" indent="-742950" eaLnBrk="1" hangingPunct="1">
              <a:buAutoNum type="arabicPeriod"/>
              <a:defRPr/>
            </a:pPr>
            <a:r>
              <a:rPr lang="en-US" sz="2400" b="1" spc="50" dirty="0">
                <a:ln w="11430"/>
                <a:solidFill>
                  <a:srgbClr val="00B0F0"/>
                </a:solidFill>
                <a:effectLst>
                  <a:outerShdw blurRad="76200" dist="50800" dir="5400000" algn="tl" rotWithShape="0">
                    <a:srgbClr val="000000">
                      <a:alpha val="65000"/>
                    </a:srgbClr>
                  </a:outerShdw>
                </a:effectLst>
                <a:latin typeface="+mj-lt"/>
              </a:rPr>
              <a:t>Replacement of machines</a:t>
            </a:r>
            <a:endParaRPr lang="en-US" sz="2400" b="1" spc="50" dirty="0">
              <a:ln w="11430"/>
              <a:solidFill>
                <a:srgbClr val="00B0F0"/>
              </a:solidFill>
              <a:effectLst>
                <a:outerShdw blurRad="76200" dist="50800" dir="5400000" algn="tl" rotWithShape="0">
                  <a:srgbClr val="000000">
                    <a:alpha val="65000"/>
                  </a:srgbClr>
                </a:outerShdw>
              </a:effectLst>
              <a:latin typeface="+mj-lt"/>
            </a:endParaRPr>
          </a:p>
          <a:p>
            <a:pPr marL="1657350" lvl="2" indent="-742950" eaLnBrk="1" hangingPunct="1">
              <a:buAutoNum type="arabicPeriod"/>
              <a:defRPr/>
            </a:pPr>
            <a:r>
              <a:rPr lang="en-US" sz="2400" b="1" spc="50" dirty="0">
                <a:ln w="11430"/>
                <a:solidFill>
                  <a:srgbClr val="00B0F0"/>
                </a:solidFill>
                <a:effectLst>
                  <a:outerShdw blurRad="76200" dist="50800" dir="5400000" algn="tl" rotWithShape="0">
                    <a:srgbClr val="000000">
                      <a:alpha val="65000"/>
                    </a:srgbClr>
                  </a:outerShdw>
                </a:effectLst>
                <a:latin typeface="+mj-lt"/>
              </a:rPr>
              <a:t>Test Vote</a:t>
            </a:r>
            <a:endParaRPr lang="en-US" sz="2400" b="1" spc="50" dirty="0">
              <a:ln w="11430"/>
              <a:solidFill>
                <a:srgbClr val="00B0F0"/>
              </a:solidFill>
              <a:effectLst>
                <a:outerShdw blurRad="76200" dist="50800" dir="5400000" algn="tl" rotWithShape="0">
                  <a:srgbClr val="000000">
                    <a:alpha val="65000"/>
                  </a:srgbClr>
                </a:outerShdw>
              </a:effectLst>
              <a:latin typeface="+mj-lt"/>
            </a:endParaRPr>
          </a:p>
          <a:p>
            <a:pPr marL="1657350" lvl="2" indent="-742950" eaLnBrk="1" hangingPunct="1">
              <a:buAutoNum type="arabicPeriod"/>
              <a:defRPr/>
            </a:pPr>
            <a:r>
              <a:rPr lang="en-US" sz="2400" b="1" spc="50" dirty="0">
                <a:ln w="11430"/>
                <a:solidFill>
                  <a:srgbClr val="00B0F0"/>
                </a:solidFill>
                <a:effectLst>
                  <a:outerShdw blurRad="76200" dist="50800" dir="5400000" algn="tl" rotWithShape="0">
                    <a:srgbClr val="000000">
                      <a:alpha val="65000"/>
                    </a:srgbClr>
                  </a:outerShdw>
                </a:effectLst>
                <a:latin typeface="+mj-lt"/>
              </a:rPr>
              <a:t>Blind &amp; Infirm voting</a:t>
            </a:r>
            <a:endParaRPr lang="en-US" sz="2400" b="1" spc="50" dirty="0">
              <a:ln w="11430"/>
              <a:solidFill>
                <a:srgbClr val="00B0F0"/>
              </a:solidFill>
              <a:effectLst>
                <a:outerShdw blurRad="76200" dist="50800" dir="5400000" algn="tl" rotWithShape="0">
                  <a:srgbClr val="000000">
                    <a:alpha val="65000"/>
                  </a:srgbClr>
                </a:outerShdw>
              </a:effectLst>
              <a:latin typeface="+mj-lt"/>
            </a:endParaRPr>
          </a:p>
          <a:p>
            <a:pPr marL="1657350" lvl="2" indent="-742950" eaLnBrk="1" hangingPunct="1">
              <a:buAutoNum type="arabicPeriod"/>
              <a:defRPr/>
            </a:pPr>
            <a:r>
              <a:rPr lang="en-US" sz="2400" b="1" spc="50" dirty="0">
                <a:ln w="11430"/>
                <a:solidFill>
                  <a:srgbClr val="00B0F0"/>
                </a:solidFill>
                <a:effectLst>
                  <a:outerShdw blurRad="76200" dist="50800" dir="5400000" algn="tl" rotWithShape="0">
                    <a:srgbClr val="000000">
                      <a:alpha val="65000"/>
                    </a:srgbClr>
                  </a:outerShdw>
                </a:effectLst>
                <a:latin typeface="+mj-lt"/>
              </a:rPr>
              <a:t>Challenged vote</a:t>
            </a:r>
            <a:endParaRPr lang="en-US" sz="2400" b="1" spc="50" dirty="0">
              <a:ln w="11430"/>
              <a:solidFill>
                <a:srgbClr val="00B0F0"/>
              </a:solidFill>
              <a:effectLst>
                <a:outerShdw blurRad="76200" dist="50800" dir="5400000" algn="tl" rotWithShape="0">
                  <a:srgbClr val="000000">
                    <a:alpha val="65000"/>
                  </a:srgbClr>
                </a:outerShdw>
              </a:effectLst>
              <a:latin typeface="+mj-lt"/>
            </a:endParaRPr>
          </a:p>
          <a:p>
            <a:pPr marL="1657350" lvl="2" indent="-742950" eaLnBrk="1" hangingPunct="1">
              <a:buAutoNum type="arabicPeriod"/>
              <a:defRPr/>
            </a:pPr>
            <a:r>
              <a:rPr lang="en-US" sz="2400" b="1" spc="50" dirty="0">
                <a:ln w="11430"/>
                <a:solidFill>
                  <a:srgbClr val="00B0F0"/>
                </a:solidFill>
                <a:effectLst>
                  <a:outerShdw blurRad="76200" dist="50800" dir="5400000" algn="tl" rotWithShape="0">
                    <a:srgbClr val="000000">
                      <a:alpha val="65000"/>
                    </a:srgbClr>
                  </a:outerShdw>
                </a:effectLst>
                <a:latin typeface="+mj-lt"/>
              </a:rPr>
              <a:t>Tender vote</a:t>
            </a:r>
            <a:endParaRPr lang="en-US" sz="2400" b="1" spc="50" dirty="0">
              <a:ln w="11430"/>
              <a:solidFill>
                <a:srgbClr val="00B0F0"/>
              </a:solidFill>
              <a:effectLst>
                <a:outerShdw blurRad="76200" dist="50800" dir="5400000" algn="tl" rotWithShape="0">
                  <a:srgbClr val="000000">
                    <a:alpha val="65000"/>
                  </a:srgbClr>
                </a:outerShdw>
              </a:effectLst>
              <a:latin typeface="+mj-lt"/>
            </a:endParaRPr>
          </a:p>
          <a:p>
            <a:pPr marL="1657350" lvl="2" indent="-742950" eaLnBrk="1" hangingPunct="1">
              <a:buAutoNum type="arabicPeriod"/>
              <a:defRPr/>
            </a:pPr>
            <a:r>
              <a:rPr lang="en-US" sz="2400" b="1" spc="50" dirty="0">
                <a:ln w="11430"/>
                <a:solidFill>
                  <a:srgbClr val="00B0F0"/>
                </a:solidFill>
                <a:effectLst>
                  <a:outerShdw blurRad="76200" dist="50800" dir="5400000" algn="tl" rotWithShape="0">
                    <a:srgbClr val="000000">
                      <a:alpha val="65000"/>
                    </a:srgbClr>
                  </a:outerShdw>
                </a:effectLst>
                <a:latin typeface="+mj-lt"/>
              </a:rPr>
              <a:t>ASD voting</a:t>
            </a:r>
            <a:endParaRPr lang="en-US" sz="2400" b="1" spc="50" dirty="0">
              <a:ln w="11430"/>
              <a:solidFill>
                <a:srgbClr val="00B0F0"/>
              </a:solidFill>
              <a:effectLst>
                <a:outerShdw blurRad="76200" dist="50800" dir="5400000" algn="tl" rotWithShape="0">
                  <a:srgbClr val="000000">
                    <a:alpha val="65000"/>
                  </a:srgbClr>
                </a:outerShdw>
              </a:effectLst>
              <a:latin typeface="+mj-lt"/>
            </a:endParaRPr>
          </a:p>
          <a:p>
            <a:pPr marL="1657350" lvl="2" indent="-742950" eaLnBrk="1" hangingPunct="1">
              <a:buAutoNum type="arabicPeriod"/>
              <a:defRPr/>
            </a:pPr>
            <a:r>
              <a:rPr lang="en-US" sz="2400" b="1" spc="50" dirty="0">
                <a:ln w="11430"/>
                <a:solidFill>
                  <a:srgbClr val="00B0F0"/>
                </a:solidFill>
                <a:effectLst>
                  <a:outerShdw blurRad="76200" dist="50800" dir="5400000" algn="tl" rotWithShape="0">
                    <a:srgbClr val="000000">
                      <a:alpha val="65000"/>
                    </a:srgbClr>
                  </a:outerShdw>
                </a:effectLst>
                <a:latin typeface="+mj-lt"/>
              </a:rPr>
              <a:t>Voting by Proxy</a:t>
            </a:r>
            <a:endParaRPr lang="en-US" sz="2400" b="1" spc="50" dirty="0">
              <a:ln w="11430"/>
              <a:solidFill>
                <a:srgbClr val="00B0F0"/>
              </a:solidFill>
              <a:effectLst>
                <a:outerShdw blurRad="76200" dist="50800" dir="5400000" algn="tl" rotWithShape="0">
                  <a:srgbClr val="000000">
                    <a:alpha val="65000"/>
                  </a:srgbClr>
                </a:outerShdw>
              </a:effectLst>
              <a:latin typeface="+mj-lt"/>
            </a:endParaRPr>
          </a:p>
          <a:p>
            <a:pPr marL="1657350" lvl="2" indent="-742950" eaLnBrk="1" hangingPunct="1">
              <a:buAutoNum type="arabicPeriod"/>
              <a:defRPr/>
            </a:pPr>
            <a:r>
              <a:rPr lang="en-US" sz="2400" b="1" spc="50" dirty="0">
                <a:ln w="11430"/>
                <a:solidFill>
                  <a:srgbClr val="00B0F0"/>
                </a:solidFill>
                <a:effectLst>
                  <a:outerShdw blurRad="76200" dist="50800" dir="5400000" algn="tl" rotWithShape="0">
                    <a:srgbClr val="000000">
                      <a:alpha val="65000"/>
                    </a:srgbClr>
                  </a:outerShdw>
                </a:effectLst>
                <a:latin typeface="+mj-lt"/>
              </a:rPr>
              <a:t>Deciding not to vote</a:t>
            </a:r>
            <a:endParaRPr lang="en-US" sz="2400" b="1" spc="50" dirty="0">
              <a:ln w="11430"/>
              <a:solidFill>
                <a:srgbClr val="00B0F0"/>
              </a:solidFill>
              <a:effectLst>
                <a:outerShdw blurRad="76200" dist="50800" dir="5400000" algn="tl" rotWithShape="0">
                  <a:srgbClr val="000000">
                    <a:alpha val="65000"/>
                  </a:srgbClr>
                </a:outerShdw>
              </a:effectLst>
              <a:latin typeface="+mj-lt"/>
            </a:endParaRPr>
          </a:p>
          <a:p>
            <a:pPr marL="1657350" lvl="2" indent="-742950" eaLnBrk="1" hangingPunct="1">
              <a:buAutoNum type="arabicPeriod"/>
              <a:defRPr/>
            </a:pPr>
            <a:r>
              <a:rPr lang="en-US" sz="2400" b="1" spc="50" dirty="0">
                <a:ln w="11430"/>
                <a:solidFill>
                  <a:srgbClr val="00B0F0"/>
                </a:solidFill>
                <a:effectLst>
                  <a:outerShdw blurRad="76200" dist="50800" dir="5400000" algn="tl" rotWithShape="0">
                    <a:srgbClr val="000000">
                      <a:alpha val="65000"/>
                    </a:srgbClr>
                  </a:outerShdw>
                </a:effectLst>
                <a:latin typeface="+mj-lt"/>
              </a:rPr>
              <a:t>Voting procedure violation</a:t>
            </a:r>
            <a:endParaRPr lang="en-US" sz="2400" b="1" spc="50" dirty="0">
              <a:ln w="11430"/>
              <a:solidFill>
                <a:srgbClr val="00B0F0"/>
              </a:solidFill>
              <a:effectLst>
                <a:outerShdw blurRad="76200" dist="50800" dir="5400000" algn="tl" rotWithShape="0">
                  <a:srgbClr val="000000">
                    <a:alpha val="65000"/>
                  </a:srgbClr>
                </a:outerShdw>
              </a:effectLst>
              <a:latin typeface="+mj-lt"/>
            </a:endParaRPr>
          </a:p>
          <a:p>
            <a:pPr marL="742950" indent="-742950" algn="ctr" eaLnBrk="1" hangingPunct="1">
              <a:buAutoNum type="arabicPeriod"/>
              <a:defRPr/>
            </a:pPr>
            <a:endParaRPr lang="en-US" sz="3800" b="1" spc="50" dirty="0">
              <a:ln w="11430"/>
              <a:solidFill>
                <a:srgbClr val="C00000"/>
              </a:solidFill>
              <a:effectLst>
                <a:outerShdw blurRad="76200" dist="50800" dir="5400000" algn="tl" rotWithShape="0">
                  <a:srgbClr val="000000">
                    <a:alpha val="65000"/>
                  </a:srgbClr>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Text Box 99"/>
          <p:cNvSpPr txBox="1"/>
          <p:nvPr/>
        </p:nvSpPr>
        <p:spPr>
          <a:xfrm>
            <a:off x="76200" y="0"/>
            <a:ext cx="7090410" cy="5415280"/>
          </a:xfrm>
          <a:prstGeom prst="rect">
            <a:avLst/>
          </a:prstGeom>
          <a:solidFill>
            <a:schemeClr val="accent5">
              <a:lumMod val="40000"/>
              <a:lumOff val="60000"/>
            </a:schemeClr>
          </a:solidFill>
          <a:ln w="9525">
            <a:noFill/>
          </a:ln>
        </p:spPr>
        <p:txBody>
          <a:bodyPr wrap="square">
            <a:noAutofit/>
          </a:bodyPr>
          <a:p>
            <a:pPr marL="19050" indent="-19050" algn="just"/>
            <a:r>
              <a:rPr lang="en-US" sz="2400" b="1">
                <a:solidFill>
                  <a:srgbClr val="0070C0"/>
                </a:solidFill>
                <a:latin typeface="Times New Roman" panose="02020603050405020304" pitchFamily="18" charset="0"/>
                <a:cs typeface="Calibri" panose="020F0502020204030204" pitchFamily="34" charset="0"/>
              </a:rPr>
              <a:t>Preparation of Database for this purpose:</a:t>
            </a:r>
            <a:endParaRPr lang="en-US" sz="1800" b="0">
              <a:solidFill>
                <a:srgbClr val="000000"/>
              </a:solidFill>
              <a:latin typeface="Times New Roman" panose="02020603050405020304" pitchFamily="18" charset="0"/>
              <a:cs typeface="Calibri" panose="020F0502020204030204" pitchFamily="34" charset="0"/>
            </a:endParaRPr>
          </a:p>
          <a:p>
            <a:pPr marL="19050" indent="-19050" algn="just"/>
            <a:r>
              <a:rPr lang="en-US" sz="1800" b="0">
                <a:solidFill>
                  <a:srgbClr val="C00000"/>
                </a:solidFill>
                <a:latin typeface="Times New Roman" panose="02020603050405020304" pitchFamily="18" charset="0"/>
                <a:cs typeface="Calibri" panose="020F0502020204030204" pitchFamily="34" charset="0"/>
              </a:rPr>
              <a:t>District Election Officer (DEO)</a:t>
            </a:r>
            <a:r>
              <a:rPr lang="en-US" sz="1800" b="0">
                <a:solidFill>
                  <a:srgbClr val="000000"/>
                </a:solidFill>
                <a:latin typeface="Times New Roman" panose="02020603050405020304" pitchFamily="18" charset="0"/>
                <a:cs typeface="Calibri" panose="020F0502020204030204" pitchFamily="34" charset="0"/>
              </a:rPr>
              <a:t> will prepare a database of all Government of India and Central Public Sector Undertakings employees in the district containing the name, designation, organization, elector details in the electoral roll and the EPIC number. </a:t>
            </a:r>
            <a:endParaRPr lang="en-US" sz="1800" b="0">
              <a:solidFill>
                <a:srgbClr val="000000"/>
              </a:solidFill>
              <a:latin typeface="Times New Roman" panose="02020603050405020304" pitchFamily="18" charset="0"/>
              <a:cs typeface="Calibri" panose="020F0502020204030204" pitchFamily="34" charset="0"/>
            </a:endParaRPr>
          </a:p>
          <a:p>
            <a:pPr marL="19050" indent="-19050" algn="just"/>
            <a:r>
              <a:rPr lang="en-US" sz="1800" b="0">
                <a:solidFill>
                  <a:srgbClr val="000000"/>
                </a:solidFill>
                <a:latin typeface="Times New Roman" panose="02020603050405020304" pitchFamily="18" charset="0"/>
                <a:cs typeface="Calibri" panose="020F0502020204030204" pitchFamily="34" charset="0"/>
              </a:rPr>
              <a:t> </a:t>
            </a:r>
            <a:r>
              <a:rPr lang="en-IN" altLang="en-US" sz="1800" b="0">
                <a:solidFill>
                  <a:srgbClr val="000000"/>
                </a:solidFill>
                <a:latin typeface="Times New Roman" panose="02020603050405020304" pitchFamily="18" charset="0"/>
                <a:cs typeface="Calibri" panose="020F0502020204030204" pitchFamily="34" charset="0"/>
              </a:rPr>
              <a:t>   </a:t>
            </a:r>
            <a:r>
              <a:rPr lang="en-US" sz="1800" b="0">
                <a:solidFill>
                  <a:srgbClr val="000000"/>
                </a:solidFill>
                <a:latin typeface="Times New Roman" panose="02020603050405020304" pitchFamily="18" charset="0"/>
                <a:cs typeface="Calibri" panose="020F0502020204030204" pitchFamily="34" charset="0"/>
              </a:rPr>
              <a:t>In addition to this, the postal address, telephone number, mobile number and email ID of the Micro Observers should also be included in the database.In a situation where the district does not have adequate number of Government of India or Central PSU employees to be appointed as Micro-observers, DEO shall get the database of Government of India or Central PSU employees posted in neighbouring districts, with the help from the Divisional Commissioner/CEO.</a:t>
            </a:r>
            <a:endParaRPr lang="en-US" sz="1800" b="0">
              <a:solidFill>
                <a:srgbClr val="000000"/>
              </a:solidFill>
              <a:latin typeface="Times New Roman" panose="02020603050405020304" pitchFamily="18" charset="0"/>
              <a:cs typeface="Calibri" panose="020F0502020204030204" pitchFamily="34" charset="0"/>
            </a:endParaRPr>
          </a:p>
          <a:p>
            <a:pPr marL="26670" indent="-26670" algn="just"/>
            <a:r>
              <a:rPr lang="en-US" sz="2400" b="1">
                <a:solidFill>
                  <a:srgbClr val="0070C0"/>
                </a:solidFill>
                <a:latin typeface="Times New Roman" panose="02020603050405020304" pitchFamily="18" charset="0"/>
                <a:cs typeface="Calibri" panose="020F0502020204030204" pitchFamily="34" charset="0"/>
              </a:rPr>
              <a:t>Deployment in multi phased election:</a:t>
            </a:r>
            <a:r>
              <a:rPr lang="en-US" sz="1800" b="0">
                <a:solidFill>
                  <a:srgbClr val="000000"/>
                </a:solidFill>
                <a:latin typeface="Times New Roman" panose="02020603050405020304" pitchFamily="18" charset="0"/>
                <a:cs typeface="Calibri" panose="020F0502020204030204" pitchFamily="34" charset="0"/>
              </a:rPr>
              <a:t>In case of multi phased election having multiple poll days and in case of shortage of Micro Observers, they can be used for poll duty on more than one poll day. </a:t>
            </a:r>
            <a:endParaRPr lang="en-US" sz="1800" b="0">
              <a:solidFill>
                <a:srgbClr val="000000"/>
              </a:solidFill>
              <a:latin typeface="Times New Roman" panose="02020603050405020304" pitchFamily="18" charset="0"/>
              <a:cs typeface="Calibri" panose="020F0502020204030204" pitchFamily="34" charset="0"/>
            </a:endParaRPr>
          </a:p>
          <a:p>
            <a:pPr marL="26670" indent="-26670" algn="just"/>
            <a:r>
              <a:rPr lang="en-US" sz="1800" b="0">
                <a:solidFill>
                  <a:srgbClr val="000000"/>
                </a:solidFill>
                <a:latin typeface="Times New Roman" panose="02020603050405020304" pitchFamily="18" charset="0"/>
                <a:cs typeface="Calibri" panose="020F0502020204030204" pitchFamily="34" charset="0"/>
              </a:rPr>
              <a:t> </a:t>
            </a:r>
            <a:r>
              <a:rPr lang="en-IN" altLang="en-US" sz="1800" b="0">
                <a:solidFill>
                  <a:srgbClr val="000000"/>
                </a:solidFill>
                <a:latin typeface="Times New Roman" panose="02020603050405020304" pitchFamily="18" charset="0"/>
                <a:cs typeface="Calibri" panose="020F0502020204030204" pitchFamily="34" charset="0"/>
              </a:rPr>
              <a:t>   </a:t>
            </a:r>
            <a:r>
              <a:rPr lang="en-US" sz="1800" b="0">
                <a:solidFill>
                  <a:srgbClr val="000000"/>
                </a:solidFill>
                <a:latin typeface="Times New Roman" panose="02020603050405020304" pitchFamily="18" charset="0"/>
                <a:cs typeface="Calibri" panose="020F0502020204030204" pitchFamily="34" charset="0"/>
              </a:rPr>
              <a:t>The convenience, safety and logistics of movement must be considered while putting them on duty for more than one poll day.</a:t>
            </a:r>
            <a:endParaRPr lang="en-US" sz="1800" b="0">
              <a:solidFill>
                <a:srgbClr val="000000"/>
              </a:solidFill>
              <a:latin typeface="Times New Roman" panose="02020603050405020304" pitchFamily="18" charset="0"/>
              <a:cs typeface="Calibri" panose="020F0502020204030204" pitchFamily="34" charset="0"/>
            </a:endParaRPr>
          </a:p>
          <a:p>
            <a:endParaRPr lang="en-US" sz="1800" b="0">
              <a:solidFill>
                <a:srgbClr val="000000"/>
              </a:solidFill>
              <a:latin typeface="Times New Roman" panose="02020603050405020304" pitchFamily="18" charset="0"/>
              <a:cs typeface="Calibri" panose="020F050202020403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609600"/>
            <a:ext cx="6781800" cy="4708981"/>
          </a:xfrm>
          <a:prstGeom prst="rect">
            <a:avLst/>
          </a:prstGeom>
        </p:spPr>
        <p:txBody>
          <a:bodyPr wrap="square">
            <a:spAutoFit/>
          </a:bodyPr>
          <a:lstStyle/>
          <a:p>
            <a:pPr marL="342900" indent="-342900" algn="just">
              <a:buFont typeface="Arial" panose="020B0604020202020204" pitchFamily="34" charset="0"/>
              <a:buChar char="•"/>
            </a:pPr>
            <a:r>
              <a:rPr lang="en-US" sz="2000" dirty="0">
                <a:latin typeface="+mn-lt"/>
              </a:rPr>
              <a:t>In case the CU or the BU does not work properly during actual poll, replacement of the whole EVM including CU, BU and VVPAT is required. However, in such case only one vote to each contesting candidate including NOTA should be polled in the mock poll. </a:t>
            </a:r>
            <a:endParaRPr lang="en-US" sz="2000" dirty="0">
              <a:latin typeface="+mn-lt"/>
            </a:endParaRPr>
          </a:p>
          <a:p>
            <a:pPr marL="342900" indent="-342900" algn="just">
              <a:buFont typeface="Arial" panose="020B0604020202020204" pitchFamily="34" charset="0"/>
              <a:buChar char="•"/>
            </a:pPr>
            <a:r>
              <a:rPr lang="en-US" sz="2000" dirty="0">
                <a:latin typeface="+mn-lt"/>
              </a:rPr>
              <a:t>All mock poll data in CU and VVPAT paper slips from VVPAT must be removed by the Presiding Officer and the empty drop box verified by the Polling Agents.</a:t>
            </a:r>
            <a:endParaRPr lang="en-US" sz="2000" dirty="0">
              <a:latin typeface="+mn-lt"/>
            </a:endParaRPr>
          </a:p>
          <a:p>
            <a:pPr marL="342900" indent="-342900" algn="just">
              <a:buFont typeface="Arial" panose="020B0604020202020204" pitchFamily="34" charset="0"/>
              <a:buChar char="•"/>
            </a:pPr>
            <a:r>
              <a:rPr lang="en-US" sz="2000" dirty="0">
                <a:latin typeface="+mn-lt"/>
              </a:rPr>
              <a:t>The mock poll VVPAT paper slips, should be stamped on their back side with rubber stamp having inscription "MOCK POLL SLIP", thereafter they shall be kept in an envelope of thick black paper and must be kept in the special plastic box for mock poll and sealed with a pink paper seal. </a:t>
            </a:r>
            <a:endParaRPr lang="en-US" sz="2000" dirty="0">
              <a:latin typeface="+mn-lt"/>
            </a:endParaRPr>
          </a:p>
          <a:p>
            <a:pPr marL="342900" indent="-342900" algn="just">
              <a:buFont typeface="Arial" panose="020B0604020202020204" pitchFamily="34" charset="0"/>
              <a:buChar char="•"/>
            </a:pPr>
            <a:r>
              <a:rPr lang="en-US" sz="2000" dirty="0">
                <a:latin typeface="+mn-lt"/>
              </a:rPr>
              <a:t>In case of replacement of only VVPAT during actual poll, no mock poll will be conducted.</a:t>
            </a:r>
            <a:endParaRPr lang="en-US" sz="2000" dirty="0">
              <a:latin typeface="+mn-lt"/>
            </a:endParaRPr>
          </a:p>
        </p:txBody>
      </p:sp>
      <p:sp>
        <p:nvSpPr>
          <p:cNvPr id="3" name="Rectangle 2"/>
          <p:cNvSpPr/>
          <p:nvPr/>
        </p:nvSpPr>
        <p:spPr>
          <a:xfrm>
            <a:off x="260985" y="76200"/>
            <a:ext cx="6817995" cy="460375"/>
          </a:xfrm>
          <a:prstGeom prst="rect">
            <a:avLst/>
          </a:prstGeom>
          <a:solidFill>
            <a:srgbClr val="00B0F0"/>
          </a:solidFill>
        </p:spPr>
        <p:txBody>
          <a:bodyPr wrap="square">
            <a:spAutoFit/>
          </a:bodyPr>
          <a:lstStyle/>
          <a:p>
            <a:pPr algn="ctr"/>
            <a:r>
              <a:rPr lang="en-IN"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Replacement of EVM-VVPAT during Poll </a:t>
            </a:r>
            <a:endParaRPr lang="en-US" sz="2400" dirty="0">
              <a:solidFill>
                <a:srgbClr val="FF00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28708" y="971537"/>
            <a:ext cx="1866152" cy="3508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2">
                <a:lumMod val="75000"/>
              </a:schemeClr>
            </a:solidFill>
          </a:ln>
        </p:spPr>
        <p:txBody>
          <a:bodyPr wrap="none" lIns="73152" tIns="36576" rIns="73152" bIns="36576">
            <a:spAutoFit/>
          </a:bodyPr>
          <a:lstStyle/>
          <a:p>
            <a:r>
              <a:rPr lang="en-US" dirty="0"/>
              <a:t>During mock poll</a:t>
            </a:r>
            <a:endParaRPr lang="en-US" dirty="0"/>
          </a:p>
        </p:txBody>
      </p:sp>
      <p:sp>
        <p:nvSpPr>
          <p:cNvPr id="6" name="Rectangle 5"/>
          <p:cNvSpPr/>
          <p:nvPr/>
        </p:nvSpPr>
        <p:spPr>
          <a:xfrm>
            <a:off x="2085964" y="171432"/>
            <a:ext cx="3243286" cy="350865"/>
          </a:xfrm>
          <a:prstGeom prst="rect">
            <a:avLst/>
          </a:prstGeom>
          <a:solidFill>
            <a:srgbClr val="E7F4D8"/>
          </a:solidFill>
          <a:ln>
            <a:solidFill>
              <a:schemeClr val="tx2">
                <a:lumMod val="75000"/>
              </a:schemeClr>
            </a:solidFill>
          </a:ln>
          <a:effectLst>
            <a:innerShdw blurRad="63500" dist="50800" dir="5400000">
              <a:prstClr val="black">
                <a:alpha val="50000"/>
              </a:prstClr>
            </a:innerShdw>
          </a:effectLst>
        </p:spPr>
        <p:txBody>
          <a:bodyPr wrap="square" lIns="73152" tIns="36576" rIns="73152" bIns="36576">
            <a:spAutoFit/>
          </a:bodyPr>
          <a:lstStyle/>
          <a:p>
            <a:r>
              <a:rPr lang="en-US" dirty="0"/>
              <a:t>Replacement of EVM/VVPAT</a:t>
            </a:r>
            <a:endParaRPr lang="en-US" dirty="0"/>
          </a:p>
        </p:txBody>
      </p:sp>
      <p:sp>
        <p:nvSpPr>
          <p:cNvPr id="7" name="Rectangle 6"/>
          <p:cNvSpPr/>
          <p:nvPr/>
        </p:nvSpPr>
        <p:spPr>
          <a:xfrm>
            <a:off x="4343405" y="971537"/>
            <a:ext cx="1250599" cy="3508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tx2">
                <a:lumMod val="75000"/>
              </a:schemeClr>
            </a:solidFill>
          </a:ln>
        </p:spPr>
        <p:txBody>
          <a:bodyPr wrap="none" lIns="73152" tIns="36576" rIns="73152" bIns="36576">
            <a:spAutoFit/>
          </a:bodyPr>
          <a:lstStyle/>
          <a:p>
            <a:r>
              <a:rPr lang="en-US" dirty="0"/>
              <a:t>During poll</a:t>
            </a:r>
            <a:endParaRPr lang="en-US" dirty="0"/>
          </a:p>
        </p:txBody>
      </p:sp>
      <p:sp>
        <p:nvSpPr>
          <p:cNvPr id="8" name="Rectangle 7"/>
          <p:cNvSpPr/>
          <p:nvPr/>
        </p:nvSpPr>
        <p:spPr>
          <a:xfrm>
            <a:off x="514328" y="1771643"/>
            <a:ext cx="2000265" cy="1181862"/>
          </a:xfrm>
          <a:prstGeom prst="rect">
            <a:avLst/>
          </a:prstGeom>
          <a:solidFill>
            <a:srgbClr val="FFCCCC"/>
          </a:solidFill>
          <a:ln>
            <a:solidFill>
              <a:schemeClr val="tx2">
                <a:lumMod val="75000"/>
              </a:schemeClr>
            </a:solidFill>
          </a:ln>
          <a:effectLst>
            <a:outerShdw blurRad="50800" dist="38100" dir="5400000" algn="t" rotWithShape="0">
              <a:prstClr val="black">
                <a:alpha val="40000"/>
              </a:prstClr>
            </a:outerShdw>
          </a:effectLst>
        </p:spPr>
        <p:txBody>
          <a:bodyPr wrap="square" lIns="73152" tIns="36576" rIns="73152" bIns="36576">
            <a:spAutoFit/>
          </a:bodyPr>
          <a:lstStyle/>
          <a:p>
            <a:r>
              <a:rPr lang="en-US" dirty="0"/>
              <a:t>Only the defective unit </a:t>
            </a:r>
            <a:r>
              <a:rPr lang="en-US" dirty="0" err="1"/>
              <a:t>i.e</a:t>
            </a:r>
            <a:r>
              <a:rPr lang="en-US" dirty="0"/>
              <a:t> CU or BU or VVPAT will be changed</a:t>
            </a:r>
            <a:endParaRPr lang="en-US" dirty="0"/>
          </a:p>
        </p:txBody>
      </p:sp>
      <p:sp>
        <p:nvSpPr>
          <p:cNvPr id="9" name="Rectangle 8"/>
          <p:cNvSpPr/>
          <p:nvPr/>
        </p:nvSpPr>
        <p:spPr>
          <a:xfrm>
            <a:off x="3371849" y="1771643"/>
            <a:ext cx="1543061" cy="627864"/>
          </a:xfrm>
          <a:prstGeom prst="rect">
            <a:avLst/>
          </a:prstGeom>
          <a:solidFill>
            <a:schemeClr val="accent4">
              <a:lumMod val="40000"/>
              <a:lumOff val="60000"/>
            </a:schemeClr>
          </a:solidFill>
          <a:ln>
            <a:solidFill>
              <a:schemeClr val="tx2">
                <a:lumMod val="75000"/>
              </a:schemeClr>
            </a:solidFill>
          </a:ln>
        </p:spPr>
        <p:txBody>
          <a:bodyPr wrap="square" lIns="73152" tIns="36576" rIns="73152" bIns="36576">
            <a:spAutoFit/>
          </a:bodyPr>
          <a:lstStyle/>
          <a:p>
            <a:r>
              <a:rPr lang="en-US" dirty="0"/>
              <a:t>BU/CU is defective</a:t>
            </a:r>
            <a:endParaRPr lang="en-US" dirty="0"/>
          </a:p>
        </p:txBody>
      </p:sp>
      <p:sp>
        <p:nvSpPr>
          <p:cNvPr id="10" name="Rectangle 9"/>
          <p:cNvSpPr/>
          <p:nvPr/>
        </p:nvSpPr>
        <p:spPr>
          <a:xfrm>
            <a:off x="5200661" y="1771643"/>
            <a:ext cx="1543061" cy="627864"/>
          </a:xfrm>
          <a:prstGeom prst="rect">
            <a:avLst/>
          </a:prstGeom>
          <a:solidFill>
            <a:schemeClr val="accent4">
              <a:lumMod val="40000"/>
              <a:lumOff val="60000"/>
            </a:schemeClr>
          </a:solidFill>
          <a:ln>
            <a:solidFill>
              <a:schemeClr val="tx2">
                <a:lumMod val="75000"/>
              </a:schemeClr>
            </a:solidFill>
          </a:ln>
        </p:spPr>
        <p:txBody>
          <a:bodyPr wrap="square" lIns="73152" tIns="36576" rIns="73152" bIns="36576">
            <a:spAutoFit/>
          </a:bodyPr>
          <a:lstStyle/>
          <a:p>
            <a:r>
              <a:rPr lang="en-US" dirty="0"/>
              <a:t>VVPAT is defective</a:t>
            </a:r>
            <a:endParaRPr lang="en-US" dirty="0"/>
          </a:p>
        </p:txBody>
      </p:sp>
      <p:sp>
        <p:nvSpPr>
          <p:cNvPr id="11" name="Rectangle 10"/>
          <p:cNvSpPr/>
          <p:nvPr/>
        </p:nvSpPr>
        <p:spPr>
          <a:xfrm>
            <a:off x="2743194" y="3143253"/>
            <a:ext cx="2000265" cy="2289858"/>
          </a:xfrm>
          <a:prstGeom prst="rect">
            <a:avLst/>
          </a:prstGeom>
          <a:solidFill>
            <a:srgbClr val="FFCCCC"/>
          </a:solidFill>
          <a:ln>
            <a:solidFill>
              <a:schemeClr val="tx2">
                <a:lumMod val="75000"/>
              </a:schemeClr>
            </a:solidFill>
          </a:ln>
          <a:effectLst>
            <a:outerShdw blurRad="50800" dist="38100" dir="5400000" algn="t" rotWithShape="0">
              <a:prstClr val="black">
                <a:alpha val="40000"/>
              </a:prstClr>
            </a:outerShdw>
          </a:effectLst>
        </p:spPr>
        <p:txBody>
          <a:bodyPr wrap="square" lIns="73152" tIns="36576" rIns="73152" bIns="36576">
            <a:spAutoFit/>
          </a:bodyPr>
          <a:lstStyle/>
          <a:p>
            <a:r>
              <a:rPr lang="en-US" sz="1600" dirty="0"/>
              <a:t>The entire set </a:t>
            </a:r>
            <a:r>
              <a:rPr lang="en-US" sz="1600" dirty="0" err="1"/>
              <a:t>i.e</a:t>
            </a:r>
            <a:r>
              <a:rPr lang="en-US" sz="1600" dirty="0"/>
              <a:t> CU, BU and VVPAT will be changed</a:t>
            </a:r>
            <a:endParaRPr lang="en-US" sz="1600" dirty="0"/>
          </a:p>
          <a:p>
            <a:r>
              <a:rPr lang="en-US" sz="1600" dirty="0"/>
              <a:t>-Only </a:t>
            </a:r>
            <a:r>
              <a:rPr lang="en-US" sz="1600" b="1" dirty="0"/>
              <a:t>one</a:t>
            </a:r>
            <a:r>
              <a:rPr lang="en-US" sz="1600" dirty="0"/>
              <a:t> vote to each contesting candidate including NOTA should be polled in the mock poll.</a:t>
            </a:r>
            <a:endParaRPr lang="en-US" sz="1600" dirty="0"/>
          </a:p>
        </p:txBody>
      </p:sp>
      <p:sp>
        <p:nvSpPr>
          <p:cNvPr id="12" name="Rectangle 11"/>
          <p:cNvSpPr/>
          <p:nvPr/>
        </p:nvSpPr>
        <p:spPr>
          <a:xfrm>
            <a:off x="5086360" y="3143253"/>
            <a:ext cx="2000265" cy="1458861"/>
          </a:xfrm>
          <a:prstGeom prst="rect">
            <a:avLst/>
          </a:prstGeom>
          <a:solidFill>
            <a:srgbClr val="FFCCCC"/>
          </a:solidFill>
          <a:ln>
            <a:solidFill>
              <a:schemeClr val="tx2">
                <a:lumMod val="75000"/>
              </a:schemeClr>
            </a:solidFill>
          </a:ln>
          <a:effectLst>
            <a:outerShdw blurRad="50800" dist="38100" dir="5400000" algn="t" rotWithShape="0">
              <a:prstClr val="black">
                <a:alpha val="40000"/>
              </a:prstClr>
            </a:outerShdw>
          </a:effectLst>
        </p:spPr>
        <p:txBody>
          <a:bodyPr wrap="square" lIns="73152" tIns="36576" rIns="73152" bIns="36576">
            <a:spAutoFit/>
          </a:bodyPr>
          <a:lstStyle/>
          <a:p>
            <a:r>
              <a:rPr lang="en-US" dirty="0"/>
              <a:t>Only VVPAT will be changed</a:t>
            </a:r>
            <a:endParaRPr lang="en-US" dirty="0"/>
          </a:p>
          <a:p>
            <a:r>
              <a:rPr lang="en-US" dirty="0"/>
              <a:t>-No mock poll will be conducted.</a:t>
            </a:r>
            <a:endParaRPr lang="en-US" dirty="0"/>
          </a:p>
          <a:p>
            <a:endParaRPr lang="en-US" dirty="0"/>
          </a:p>
        </p:txBody>
      </p:sp>
      <p:sp>
        <p:nvSpPr>
          <p:cNvPr id="13" name="Down Arrow 12"/>
          <p:cNvSpPr/>
          <p:nvPr/>
        </p:nvSpPr>
        <p:spPr>
          <a:xfrm>
            <a:off x="1828787" y="1314440"/>
            <a:ext cx="171451" cy="4000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14" name="Down Arrow 13"/>
          <p:cNvSpPr/>
          <p:nvPr/>
        </p:nvSpPr>
        <p:spPr>
          <a:xfrm>
            <a:off x="3800476" y="2386010"/>
            <a:ext cx="285752" cy="7858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15" name="Down Arrow 14"/>
          <p:cNvSpPr/>
          <p:nvPr/>
        </p:nvSpPr>
        <p:spPr>
          <a:xfrm>
            <a:off x="5829315" y="2386010"/>
            <a:ext cx="185739" cy="7000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16" name="Left-Up Arrow 15"/>
          <p:cNvSpPr/>
          <p:nvPr/>
        </p:nvSpPr>
        <p:spPr>
          <a:xfrm rot="13303481">
            <a:off x="4768699" y="1396830"/>
            <a:ext cx="400053" cy="400053"/>
          </a:xfrm>
          <a:prstGeom prst="leftUp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
        <p:nvSpPr>
          <p:cNvPr id="17" name="Left-Up Arrow 16"/>
          <p:cNvSpPr/>
          <p:nvPr/>
        </p:nvSpPr>
        <p:spPr>
          <a:xfrm rot="13303481">
            <a:off x="3135775" y="541270"/>
            <a:ext cx="815049" cy="803385"/>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1"/>
          <p:cNvPicPr>
            <a:picLocks noChangeAspect="1" noChangeArrowheads="1"/>
          </p:cNvPicPr>
          <p:nvPr/>
        </p:nvPicPr>
        <p:blipFill>
          <a:blip r:embed="rId1" cstate="print"/>
          <a:srcRect l="35293" t="20768" r="34118" b="12157"/>
          <a:stretch>
            <a:fillRect/>
          </a:stretch>
        </p:blipFill>
        <p:spPr bwMode="auto">
          <a:xfrm>
            <a:off x="0" y="0"/>
            <a:ext cx="7315200" cy="54864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9075"/>
            <a:ext cx="7239000" cy="390525"/>
          </a:xfrm>
        </p:spPr>
        <p:txBody>
          <a:bodyPr/>
          <a:lstStyle/>
          <a:p>
            <a:r>
              <a:rPr lang="en-IN" sz="2800" b="1" u="sng" dirty="0">
                <a:solidFill>
                  <a:srgbClr val="0070C0"/>
                </a:solidFill>
              </a:rPr>
              <a:t>VVPAT Complaint by voter – Rule 49MA</a:t>
            </a:r>
            <a:endParaRPr lang="en-IN" sz="2800" b="1" u="sng" dirty="0">
              <a:solidFill>
                <a:srgbClr val="0070C0"/>
              </a:solidFill>
            </a:endParaRPr>
          </a:p>
        </p:txBody>
      </p:sp>
      <p:sp>
        <p:nvSpPr>
          <p:cNvPr id="4" name="TextBox 3"/>
          <p:cNvSpPr txBox="1"/>
          <p:nvPr/>
        </p:nvSpPr>
        <p:spPr>
          <a:xfrm>
            <a:off x="152400" y="1171564"/>
            <a:ext cx="7010400" cy="3921073"/>
          </a:xfrm>
          <a:prstGeom prst="rect">
            <a:avLst/>
          </a:prstGeom>
          <a:noFill/>
        </p:spPr>
        <p:txBody>
          <a:bodyPr wrap="square" rtlCol="0">
            <a:spAutoFit/>
          </a:bodyPr>
          <a:lstStyle/>
          <a:p>
            <a:pPr algn="just"/>
            <a:r>
              <a:rPr lang="en-US" sz="2000" b="1" dirty="0">
                <a:solidFill>
                  <a:schemeClr val="accent1">
                    <a:lumMod val="50000"/>
                  </a:schemeClr>
                </a:solidFill>
                <a:latin typeface="Times New Roman" panose="02020603050405020304" pitchFamily="18" charset="0"/>
                <a:cs typeface="Times New Roman" panose="02020603050405020304" pitchFamily="18" charset="0"/>
              </a:rPr>
              <a:t>In case a voter complains of wrong printing by VVPAT:</a:t>
            </a:r>
            <a:endParaRPr lang="en-US" sz="2000" b="1" dirty="0">
              <a:solidFill>
                <a:schemeClr val="accent1">
                  <a:lumMod val="50000"/>
                </a:schemeClr>
              </a:solidFill>
              <a:latin typeface="Times New Roman" panose="02020603050405020304" pitchFamily="18" charset="0"/>
              <a:cs typeface="Times New Roman" panose="02020603050405020304" pitchFamily="18" charset="0"/>
            </a:endParaRPr>
          </a:p>
          <a:p>
            <a:pPr marL="228600" indent="-228600" algn="just">
              <a:lnSpc>
                <a:spcPct val="150000"/>
              </a:lnSpc>
              <a:buFont typeface="Arial" panose="020B0604020202020204"/>
              <a:buChar char="•"/>
            </a:pPr>
            <a:r>
              <a:rPr lang="en-US" sz="2000" b="1" dirty="0">
                <a:solidFill>
                  <a:schemeClr val="accent1">
                    <a:lumMod val="50000"/>
                  </a:schemeClr>
                </a:solidFill>
                <a:latin typeface="Times New Roman" panose="02020603050405020304" pitchFamily="18" charset="0"/>
                <a:cs typeface="Times New Roman" panose="02020603050405020304" pitchFamily="18" charset="0"/>
              </a:rPr>
              <a:t>He will report to Presiding Officer.</a:t>
            </a:r>
            <a:endParaRPr lang="en-US" sz="2000" b="1" dirty="0">
              <a:solidFill>
                <a:schemeClr val="accent1">
                  <a:lumMod val="50000"/>
                </a:schemeClr>
              </a:solidFill>
              <a:latin typeface="Times New Roman" panose="02020603050405020304" pitchFamily="18" charset="0"/>
              <a:cs typeface="Times New Roman" panose="02020603050405020304" pitchFamily="18" charset="0"/>
            </a:endParaRPr>
          </a:p>
          <a:p>
            <a:pPr marL="228600" indent="-228600" algn="just">
              <a:buFont typeface="Arial" panose="020B0604020202020204"/>
              <a:buChar char="•"/>
            </a:pPr>
            <a:r>
              <a:rPr lang="en-US" sz="2000" b="1" dirty="0">
                <a:solidFill>
                  <a:srgbClr val="C00000"/>
                </a:solidFill>
                <a:latin typeface="Times New Roman" panose="02020603050405020304" pitchFamily="18" charset="0"/>
                <a:cs typeface="Times New Roman" panose="02020603050405020304" pitchFamily="18" charset="0"/>
              </a:rPr>
              <a:t>Presiding Officer will take a declaration explaining that if found false he can be penalized.</a:t>
            </a:r>
            <a:endParaRPr lang="en-US" sz="2000" b="1" dirty="0">
              <a:solidFill>
                <a:srgbClr val="C00000"/>
              </a:solidFill>
              <a:latin typeface="Times New Roman" panose="02020603050405020304" pitchFamily="18" charset="0"/>
              <a:cs typeface="Times New Roman" panose="02020603050405020304" pitchFamily="18" charset="0"/>
            </a:endParaRPr>
          </a:p>
          <a:p>
            <a:pPr marL="228600" indent="-228600" algn="just">
              <a:buFont typeface="Arial" panose="020B0604020202020204"/>
              <a:buChar char="•"/>
            </a:pPr>
            <a:r>
              <a:rPr lang="en-US" sz="2000" b="1" dirty="0">
                <a:solidFill>
                  <a:schemeClr val="accent1">
                    <a:lumMod val="50000"/>
                  </a:schemeClr>
                </a:solidFill>
                <a:latin typeface="Times New Roman" panose="02020603050405020304" pitchFamily="18" charset="0"/>
                <a:cs typeface="Times New Roman" panose="02020603050405020304" pitchFamily="18" charset="0"/>
              </a:rPr>
              <a:t>PO will then record in 17A and permit him to cast a ‘test vote’ in presence of PO and Polling Agents.</a:t>
            </a:r>
            <a:endParaRPr lang="en-US" sz="2000" b="1" dirty="0">
              <a:solidFill>
                <a:schemeClr val="accent1">
                  <a:lumMod val="50000"/>
                </a:schemeClr>
              </a:solidFill>
              <a:latin typeface="Times New Roman" panose="02020603050405020304" pitchFamily="18" charset="0"/>
              <a:cs typeface="Times New Roman" panose="02020603050405020304" pitchFamily="18" charset="0"/>
            </a:endParaRPr>
          </a:p>
          <a:p>
            <a:pPr marL="228600" indent="-228600" algn="just">
              <a:buFont typeface="Arial" panose="020B0604020202020204"/>
              <a:buChar char="•"/>
            </a:pPr>
            <a:r>
              <a:rPr lang="en-US" sz="2000" b="1" dirty="0">
                <a:solidFill>
                  <a:srgbClr val="C00000"/>
                </a:solidFill>
                <a:latin typeface="Times New Roman" panose="02020603050405020304" pitchFamily="18" charset="0"/>
                <a:cs typeface="Times New Roman" panose="02020603050405020304" pitchFamily="18" charset="0"/>
              </a:rPr>
              <a:t>If found false PO will record in 17A ( against whom the Test Vote has been cast)and 17C( in </a:t>
            </a:r>
            <a:r>
              <a:rPr lang="en-US" sz="2000" b="1" dirty="0" err="1">
                <a:solidFill>
                  <a:srgbClr val="C00000"/>
                </a:solidFill>
                <a:latin typeface="Times New Roman" panose="02020603050405020304" pitchFamily="18" charset="0"/>
                <a:cs typeface="Times New Roman" panose="02020603050405020304" pitchFamily="18" charset="0"/>
              </a:rPr>
              <a:t>col</a:t>
            </a:r>
            <a:r>
              <a:rPr lang="en-US" sz="2000" b="1" dirty="0">
                <a:solidFill>
                  <a:srgbClr val="C00000"/>
                </a:solidFill>
                <a:latin typeface="Times New Roman" panose="02020603050405020304" pitchFamily="18" charset="0"/>
                <a:cs typeface="Times New Roman" panose="02020603050405020304" pitchFamily="18" charset="0"/>
              </a:rPr>
              <a:t> 5.) so that test vote is not counted.</a:t>
            </a:r>
            <a:endParaRPr lang="en-US" sz="2000" b="1" dirty="0">
              <a:solidFill>
                <a:srgbClr val="C00000"/>
              </a:solidFill>
              <a:latin typeface="Times New Roman" panose="02020603050405020304" pitchFamily="18" charset="0"/>
              <a:cs typeface="Times New Roman" panose="02020603050405020304" pitchFamily="18" charset="0"/>
            </a:endParaRPr>
          </a:p>
          <a:p>
            <a:pPr marL="228600" indent="-228600" algn="just">
              <a:lnSpc>
                <a:spcPct val="150000"/>
              </a:lnSpc>
              <a:buFont typeface="Arial" panose="020B0604020202020204"/>
              <a:buChar char="•"/>
            </a:pPr>
            <a:r>
              <a:rPr lang="en-US" sz="2000" b="1" dirty="0">
                <a:solidFill>
                  <a:schemeClr val="accent1">
                    <a:lumMod val="50000"/>
                  </a:schemeClr>
                </a:solidFill>
                <a:latin typeface="Times New Roman" panose="02020603050405020304" pitchFamily="18" charset="0"/>
                <a:cs typeface="Times New Roman" panose="02020603050405020304" pitchFamily="18" charset="0"/>
              </a:rPr>
              <a:t>If found true then PO will stop poll and r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eport</a:t>
            </a:r>
            <a:r>
              <a:rPr lang="en-US" sz="2000" b="1" dirty="0">
                <a:solidFill>
                  <a:schemeClr val="accent1">
                    <a:lumMod val="50000"/>
                  </a:schemeClr>
                </a:solidFill>
                <a:latin typeface="Times New Roman" panose="02020603050405020304" pitchFamily="18" charset="0"/>
                <a:cs typeface="Times New Roman" panose="02020603050405020304" pitchFamily="18" charset="0"/>
              </a:rPr>
              <a:t> to RO.</a:t>
            </a:r>
            <a:endParaRPr lang="en-US" sz="2000" b="1" dirty="0">
              <a:solidFill>
                <a:schemeClr val="accent1">
                  <a:lumMod val="50000"/>
                </a:schemeClr>
              </a:solidFill>
              <a:latin typeface="Times New Roman" panose="02020603050405020304" pitchFamily="18" charset="0"/>
              <a:cs typeface="Times New Roman" panose="02020603050405020304" pitchFamily="18" charset="0"/>
            </a:endParaRPr>
          </a:p>
          <a:p>
            <a:pPr marL="228600" indent="-228600" algn="just">
              <a:buFont typeface="Arial" panose="020B0604020202020204"/>
              <a:buChar char="•"/>
            </a:pPr>
            <a:endParaRPr lang="en-US" sz="1440" b="1" dirty="0">
              <a:solidFill>
                <a:schemeClr val="accent1">
                  <a:lumMod val="50000"/>
                </a:schemeClr>
              </a:solidFill>
              <a:latin typeface="Times New Roman" panose="02020603050405020304" pitchFamily="18" charset="0"/>
              <a:cs typeface="Times New Roman" panose="02020603050405020304" pitchFamily="18" charset="0"/>
            </a:endParaRPr>
          </a:p>
          <a:p>
            <a:pPr algn="just"/>
            <a:endParaRPr lang="en-US" sz="1440" b="1" dirty="0">
              <a:solidFill>
                <a:schemeClr val="accent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533400" y="228600"/>
            <a:ext cx="6553200" cy="457200"/>
          </a:xfrm>
        </p:spPr>
        <p:txBody>
          <a:bodyPr/>
          <a:lstStyle/>
          <a:p>
            <a:pPr eaLnBrk="1" hangingPunct="1"/>
            <a:r>
              <a:rPr lang="en-US" sz="2400" b="1" u="sng">
                <a:solidFill>
                  <a:srgbClr val="C00000"/>
                </a:solidFill>
              </a:rPr>
              <a:t>VOTING BY BLIND AND INFIRM VOTERS</a:t>
            </a:r>
            <a:endParaRPr lang="en-US" sz="2400" u="sng">
              <a:solidFill>
                <a:srgbClr val="C00000"/>
              </a:solidFill>
            </a:endParaRPr>
          </a:p>
        </p:txBody>
      </p:sp>
      <p:sp>
        <p:nvSpPr>
          <p:cNvPr id="7" name="Content Placeholder 6"/>
          <p:cNvSpPr>
            <a:spLocks noGrp="1"/>
          </p:cNvSpPr>
          <p:nvPr>
            <p:ph idx="1"/>
          </p:nvPr>
        </p:nvSpPr>
        <p:spPr>
          <a:xfrm>
            <a:off x="685800" y="990600"/>
            <a:ext cx="6461125" cy="4343400"/>
          </a:xfrm>
        </p:spPr>
        <p:txBody>
          <a:bodyPr rtlCol="0">
            <a:normAutofit fontScale="92500" lnSpcReduction="10000"/>
          </a:bodyPr>
          <a:lstStyle/>
          <a:p>
            <a:pPr marL="365760" indent="-283210" defTabSz="731520" eaLnBrk="1" fontAlgn="auto" hangingPunct="1">
              <a:lnSpc>
                <a:spcPct val="80000"/>
              </a:lnSpc>
              <a:spcAft>
                <a:spcPts val="0"/>
              </a:spcAft>
              <a:buFont typeface="Wingdings 2" panose="05020102010507070707"/>
              <a:buNone/>
              <a:defRPr/>
            </a:pPr>
            <a:r>
              <a:rPr lang="en-US" sz="1800" dirty="0">
                <a:latin typeface="Candara" panose="020E0502030303020204" pitchFamily="34" charset="0"/>
              </a:rPr>
              <a:t>	Blind voters may vote through </a:t>
            </a:r>
            <a:r>
              <a:rPr lang="en-US" sz="1800" i="1" dirty="0">
                <a:latin typeface="Candara" panose="020E0502030303020204" pitchFamily="34" charset="0"/>
              </a:rPr>
              <a:t>Braille</a:t>
            </a:r>
            <a:r>
              <a:rPr lang="en-US" sz="1800" dirty="0">
                <a:latin typeface="Candara" panose="020E0502030303020204" pitchFamily="34" charset="0"/>
              </a:rPr>
              <a:t> system available in EVM. The procedure may be explained to him by Dummy cardboard EVM by Pr.O if necessary,</a:t>
            </a: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None/>
              <a:defRPr/>
            </a:pP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800" dirty="0">
                <a:latin typeface="Candara" panose="020E0502030303020204" pitchFamily="34" charset="0"/>
              </a:rPr>
              <a:t>Or else a companion may be allowed of not less than 18 years of age;</a:t>
            </a: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None/>
              <a:defRPr/>
            </a:pP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800" dirty="0">
                <a:latin typeface="Candara" panose="020E0502030303020204" pitchFamily="34" charset="0"/>
              </a:rPr>
              <a:t>No polling personnel shall act as companion</a:t>
            </a: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800" dirty="0">
                <a:latin typeface="Candara" panose="020E0502030303020204" pitchFamily="34" charset="0"/>
              </a:rPr>
              <a:t>No person shall be permitted to act as companion of more than one elector at any polling station on the same day;</a:t>
            </a: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None/>
              <a:defRPr/>
            </a:pP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800" dirty="0">
                <a:latin typeface="Candara" panose="020E0502030303020204" pitchFamily="34" charset="0"/>
              </a:rPr>
              <a:t>Get a declaration from the companion in this respect and also that he would keep secret the vote recorded by him on behalf of blind/infirm voter;</a:t>
            </a: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None/>
              <a:defRPr/>
            </a:pP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800" dirty="0">
                <a:latin typeface="Candara" panose="020E0502030303020204" pitchFamily="34" charset="0"/>
              </a:rPr>
              <a:t>Keep a record of all such cases in </a:t>
            </a:r>
            <a:r>
              <a:rPr lang="en-US" sz="1800" u="sng" dirty="0">
                <a:latin typeface="Candara" panose="020E0502030303020204" pitchFamily="34" charset="0"/>
              </a:rPr>
              <a:t>Form 14A;</a:t>
            </a:r>
            <a:endParaRPr lang="en-US" sz="1800" u="sng"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None/>
              <a:defRPr/>
            </a:pP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800" dirty="0">
                <a:latin typeface="Candara" panose="020E0502030303020204" pitchFamily="34" charset="0"/>
              </a:rPr>
              <a:t>No polling personnel should act as a companion</a:t>
            </a:r>
            <a:endParaRPr lang="en-US" sz="1800" dirty="0">
              <a:latin typeface="Candara" panose="020E0502030303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4992"/>
            <a:ext cx="6624805" cy="4876800"/>
          </a:xfrm>
        </p:spPr>
        <p:txBody>
          <a:bodyPr>
            <a:normAutofit/>
          </a:bodyPr>
          <a:lstStyle/>
          <a:p>
            <a:pPr algn="just"/>
            <a:r>
              <a:rPr lang="en-US" sz="1800" dirty="0"/>
              <a:t>As   per  the  first  proviso   to  sub-rule   (1)  of  Rule  49N,  one  person   cannot   act  as  the companion   of  more  than  one  elector.   In  order  to  facilitate   the  polling   staff  to  ensure compliance of  these   provisions,   application   of  indelible   ink  shall   also  apply to the companion. </a:t>
            </a:r>
            <a:r>
              <a:rPr lang="en-US" sz="1800" b="1" dirty="0">
                <a:solidFill>
                  <a:srgbClr val="FF0000"/>
                </a:solidFill>
              </a:rPr>
              <a:t>Indelible ink</a:t>
            </a:r>
            <a:r>
              <a:rPr lang="en-US" sz="1800" b="1" dirty="0"/>
              <a:t> </a:t>
            </a:r>
            <a:r>
              <a:rPr lang="en-US" sz="1800" dirty="0"/>
              <a:t>shall be applied </a:t>
            </a:r>
            <a:r>
              <a:rPr lang="en-US" sz="1800" b="1" dirty="0">
                <a:solidFill>
                  <a:srgbClr val="FF0000"/>
                </a:solidFill>
              </a:rPr>
              <a:t>on the right  index  finger  of  the  companion</a:t>
            </a:r>
            <a:r>
              <a:rPr lang="en-US" sz="1800" dirty="0"/>
              <a:t>. Marking  of ink on the </a:t>
            </a:r>
            <a:r>
              <a:rPr lang="en-US" sz="1800" b="1" dirty="0">
                <a:solidFill>
                  <a:srgbClr val="FF0000"/>
                </a:solidFill>
              </a:rPr>
              <a:t>left index  finger of the elector  in such cases shall continue  to apply </a:t>
            </a:r>
            <a:r>
              <a:rPr lang="en-US" sz="1800" dirty="0"/>
              <a:t>as per the existing  provisions.</a:t>
            </a:r>
            <a:endParaRPr lang="en-US" sz="1800" dirty="0"/>
          </a:p>
          <a:p>
            <a:pPr algn="just"/>
            <a:r>
              <a:rPr lang="en-US" sz="1800" dirty="0"/>
              <a:t>Before   an   elector   is  permitted    to   take   with   him   a  companion    inside   the   voting compartment,   the </a:t>
            </a:r>
            <a:r>
              <a:rPr lang="en-US" sz="1800" b="1" dirty="0">
                <a:solidFill>
                  <a:srgbClr val="FF0000"/>
                </a:solidFill>
              </a:rPr>
              <a:t>right index  finger  of the companion  should  be checked</a:t>
            </a:r>
            <a:r>
              <a:rPr lang="en-US" sz="1800" dirty="0">
                <a:solidFill>
                  <a:srgbClr val="FF0000"/>
                </a:solidFill>
              </a:rPr>
              <a:t> </a:t>
            </a:r>
            <a:r>
              <a:rPr lang="en-US" sz="1800" dirty="0"/>
              <a:t> to ensure  that it is not already  marked  with  indelible  ink.  If it is found to be already  marked,  such person cannot be permitted  to be companion  for the purpose  of Rule 49N.</a:t>
            </a:r>
            <a:endParaRPr lang="en-US" sz="1800" dirty="0"/>
          </a:p>
          <a:p>
            <a:pPr algn="just"/>
            <a:r>
              <a:rPr lang="en-US" sz="1800" dirty="0"/>
              <a:t>Companion    shall    leave   Polling    Station    Location immediately    after   assisting    an infirm/blind  voter.</a:t>
            </a:r>
            <a:endParaRPr lang="en-US" sz="1800" dirty="0"/>
          </a:p>
          <a:p>
            <a:endParaRPr lang="en-US" sz="18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6624955" cy="4506595"/>
          </a:xfrm>
        </p:spPr>
        <p:txBody>
          <a:bodyPr>
            <a:normAutofit fontScale="90000" lnSpcReduction="10000"/>
          </a:bodyPr>
          <a:lstStyle/>
          <a:p>
            <a:pPr algn="just">
              <a:buNone/>
            </a:pPr>
            <a:endParaRPr lang="en-US" sz="1600" b="1" dirty="0"/>
          </a:p>
          <a:p>
            <a:pPr algn="ctr">
              <a:buNone/>
            </a:pPr>
            <a:r>
              <a:rPr lang="en-US" sz="2400" b="1" dirty="0">
                <a:solidFill>
                  <a:srgbClr val="0070C0"/>
                </a:solidFill>
              </a:rPr>
              <a:t>Voting  by Blind and infirm Voters-instructions  </a:t>
            </a:r>
            <a:endParaRPr lang="en-US" sz="2400" b="1" dirty="0">
              <a:solidFill>
                <a:srgbClr val="0070C0"/>
              </a:solidFill>
            </a:endParaRPr>
          </a:p>
          <a:p>
            <a:pPr algn="ctr">
              <a:buNone/>
            </a:pPr>
            <a:endParaRPr lang="en-US" sz="2400" b="1" dirty="0">
              <a:solidFill>
                <a:srgbClr val="0070C0"/>
              </a:solidFill>
            </a:endParaRPr>
          </a:p>
          <a:p>
            <a:pPr algn="just">
              <a:lnSpc>
                <a:spcPct val="130000"/>
              </a:lnSpc>
            </a:pPr>
            <a:r>
              <a:rPr lang="en-US" sz="1600" b="1" dirty="0">
                <a:solidFill>
                  <a:srgbClr val="0000FF"/>
                </a:solidFill>
              </a:rPr>
              <a:t>Infirm  voters  who  are capable  of voting  </a:t>
            </a:r>
            <a:r>
              <a:rPr lang="en-US" sz="1600" dirty="0"/>
              <a:t>by herself/ himself  by pressing  the button  of the candidate  of  his  choice  on  the  balloting   unit  of  EVM  shall  be  permitted  authorized </a:t>
            </a:r>
            <a:r>
              <a:rPr lang="en-US" sz="1600" b="1" dirty="0">
                <a:solidFill>
                  <a:srgbClr val="FF0000"/>
                </a:solidFill>
              </a:rPr>
              <a:t>companion   only  up  to  Voting  Compartment</a:t>
            </a:r>
            <a:r>
              <a:rPr lang="en-US" sz="1600" b="1" dirty="0"/>
              <a:t> </a:t>
            </a:r>
            <a:r>
              <a:rPr lang="en-US" sz="1600" dirty="0"/>
              <a:t>  in  the  Polling   Station,  but  </a:t>
            </a:r>
            <a:r>
              <a:rPr lang="en-US" sz="1600" b="1" dirty="0">
                <a:solidFill>
                  <a:srgbClr val="FF0000"/>
                </a:solidFill>
              </a:rPr>
              <a:t>not  insid</a:t>
            </a:r>
            <a:r>
              <a:rPr lang="en-US" sz="1600" dirty="0">
                <a:solidFill>
                  <a:srgbClr val="FF0000"/>
                </a:solidFill>
              </a:rPr>
              <a:t>e</a:t>
            </a:r>
            <a:r>
              <a:rPr lang="en-US" sz="1600" dirty="0"/>
              <a:t>  the Voting  Compartment. This  will  apply  in cases  where  the  nature  of physical  infirmity  is such  that  the  </a:t>
            </a:r>
            <a:r>
              <a:rPr lang="en-US" sz="1600" b="1" dirty="0">
                <a:solidFill>
                  <a:srgbClr val="FF0000"/>
                </a:solidFill>
              </a:rPr>
              <a:t>elector  needs  assistance   only  for  his  movement  and  not  for  voting</a:t>
            </a:r>
            <a:r>
              <a:rPr lang="en-US" sz="1600" b="1" dirty="0"/>
              <a:t>. </a:t>
            </a:r>
            <a:r>
              <a:rPr lang="en-US" sz="1600" dirty="0"/>
              <a:t>The Presiding  Officer  has to take decision  in such cases.</a:t>
            </a:r>
            <a:endParaRPr lang="en-US" sz="1600" dirty="0"/>
          </a:p>
          <a:p>
            <a:pPr algn="just">
              <a:lnSpc>
                <a:spcPct val="130000"/>
              </a:lnSpc>
            </a:pPr>
            <a:r>
              <a:rPr lang="en-US" sz="1600" dirty="0"/>
              <a:t>Sub-rule  (2) of Rule 49N provides  that the Presiding  Officer  shall keep  a record  of cases where  electors  record  vote  with  the  assistance  of companion in Form 14A. This  should cover  all cases  where the companion  is permitted  to go into the voting  compartment   with the  elector  to assist  him  in recording  the vote.  Cases  where  a </a:t>
            </a:r>
            <a:r>
              <a:rPr lang="en-US" sz="1600" b="1" dirty="0">
                <a:solidFill>
                  <a:srgbClr val="0432FF"/>
                </a:solidFill>
              </a:rPr>
              <a:t>companion   only  comes  to assist  the elector  in his movement  and does not go into the voting  compartment  shall not be included  in Form  14A.</a:t>
            </a:r>
            <a:endParaRPr lang="en-US" sz="1600" b="1" dirty="0">
              <a:solidFill>
                <a:srgbClr val="0432FF"/>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4992"/>
            <a:ext cx="6624805" cy="4876800"/>
          </a:xfrm>
        </p:spPr>
        <p:txBody>
          <a:bodyPr>
            <a:normAutofit/>
          </a:bodyPr>
          <a:lstStyle/>
          <a:p>
            <a:pPr algn="just">
              <a:buNone/>
            </a:pPr>
            <a:endParaRPr lang="en-US" sz="1600" b="1" dirty="0"/>
          </a:p>
          <a:p>
            <a:pPr algn="just">
              <a:buNone/>
            </a:pPr>
            <a:r>
              <a:rPr lang="en-US" sz="1800" b="1" dirty="0">
                <a:solidFill>
                  <a:srgbClr val="0070C0"/>
                </a:solidFill>
              </a:rPr>
              <a:t>Voting  by Blind and infirm Voters-instructions </a:t>
            </a:r>
            <a:endParaRPr lang="en-US" sz="1800" b="1" dirty="0">
              <a:solidFill>
                <a:srgbClr val="0070C0"/>
              </a:solidFill>
            </a:endParaRPr>
          </a:p>
          <a:p>
            <a:pPr algn="just">
              <a:buNone/>
            </a:pPr>
            <a:endParaRPr lang="en-US" sz="1600" dirty="0"/>
          </a:p>
          <a:p>
            <a:pPr algn="just"/>
            <a:r>
              <a:rPr lang="en-US" sz="1800" dirty="0"/>
              <a:t>While   </a:t>
            </a:r>
            <a:r>
              <a:rPr lang="en-US" sz="1800" b="1" dirty="0">
                <a:solidFill>
                  <a:srgbClr val="0000FF"/>
                </a:solidFill>
              </a:rPr>
              <a:t>Scrutinizing</a:t>
            </a:r>
            <a:r>
              <a:rPr lang="en-US" sz="1800" dirty="0"/>
              <a:t>   of  various   documents   such  as  the  </a:t>
            </a:r>
            <a:r>
              <a:rPr lang="en-US" sz="1800" b="1" dirty="0">
                <a:solidFill>
                  <a:srgbClr val="FF0000"/>
                </a:solidFill>
              </a:rPr>
              <a:t>Form 17A</a:t>
            </a:r>
            <a:r>
              <a:rPr lang="en-US" sz="1800" dirty="0"/>
              <a:t>,   </a:t>
            </a:r>
            <a:r>
              <a:rPr lang="en-US" sz="1800" b="1" dirty="0">
                <a:solidFill>
                  <a:srgbClr val="FF0000"/>
                </a:solidFill>
              </a:rPr>
              <a:t>Presiding  Officers Diaries  </a:t>
            </a:r>
            <a:r>
              <a:rPr lang="en-US" sz="1800" dirty="0"/>
              <a:t>etc., by the </a:t>
            </a:r>
            <a:r>
              <a:rPr lang="en-US" sz="1800" b="1" dirty="0">
                <a:solidFill>
                  <a:srgbClr val="0000FF"/>
                </a:solidFill>
              </a:rPr>
              <a:t>Observer  and Returning  Officer </a:t>
            </a:r>
            <a:r>
              <a:rPr lang="en-US" sz="1800" dirty="0"/>
              <a:t> on the day following  the day of poll, </a:t>
            </a:r>
            <a:r>
              <a:rPr lang="en-US" sz="1800" b="1" dirty="0">
                <a:solidFill>
                  <a:srgbClr val="FF0000"/>
                </a:solidFill>
              </a:rPr>
              <a:t>Form 14 A </a:t>
            </a:r>
            <a:r>
              <a:rPr lang="en-US" sz="1800" b="1" dirty="0">
                <a:solidFill>
                  <a:srgbClr val="0432FF"/>
                </a:solidFill>
              </a:rPr>
              <a:t>shall also be scrutinized  </a:t>
            </a:r>
            <a:r>
              <a:rPr lang="en-US" sz="1800" dirty="0"/>
              <a:t>to see whether  there are unusually  larger  no. of cases of  companions   accompanying   the  electors   in  recording   votes  in  any  Polling   Station, which  may create  suspicion  about the fairness  of poll.</a:t>
            </a:r>
            <a:endParaRPr lang="en-US" sz="18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stretch>
            <a:fillRect/>
          </a:stretch>
        </p:blipFill>
        <p:spPr>
          <a:xfrm>
            <a:off x="283616" y="304800"/>
            <a:ext cx="6726784" cy="4861491"/>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147763" y="219075"/>
            <a:ext cx="5999162" cy="314325"/>
          </a:xfrm>
        </p:spPr>
        <p:txBody>
          <a:bodyPr/>
          <a:lstStyle/>
          <a:p>
            <a:pPr eaLnBrk="1" hangingPunct="1"/>
            <a:r>
              <a:rPr lang="en-US" sz="2800" b="1" u="sng">
                <a:solidFill>
                  <a:srgbClr val="00B0F0"/>
                </a:solidFill>
              </a:rPr>
              <a:t>CHALLENGED VOTES</a:t>
            </a:r>
            <a:endParaRPr lang="en-US" sz="2800" u="sng">
              <a:solidFill>
                <a:srgbClr val="00B0F0"/>
              </a:solidFill>
            </a:endParaRPr>
          </a:p>
        </p:txBody>
      </p:sp>
      <p:sp>
        <p:nvSpPr>
          <p:cNvPr id="7" name="Content Placeholder 6"/>
          <p:cNvSpPr>
            <a:spLocks noGrp="1"/>
          </p:cNvSpPr>
          <p:nvPr>
            <p:ph idx="1"/>
          </p:nvPr>
        </p:nvSpPr>
        <p:spPr>
          <a:xfrm>
            <a:off x="381000" y="685800"/>
            <a:ext cx="6629400" cy="4572000"/>
          </a:xfrm>
        </p:spPr>
        <p:txBody>
          <a:bodyPr rtlCol="0">
            <a:normAutofit fontScale="92500" lnSpcReduction="10000"/>
          </a:bodyPr>
          <a:lstStyle/>
          <a:p>
            <a:pPr marL="365760" indent="-283210" defTabSz="731520" eaLnBrk="1" fontAlgn="auto" hangingPunct="1">
              <a:lnSpc>
                <a:spcPct val="80000"/>
              </a:lnSpc>
              <a:spcAft>
                <a:spcPts val="0"/>
              </a:spcAft>
              <a:buFont typeface="Wingdings 2" panose="05020102010507070707"/>
              <a:buNone/>
              <a:defRPr/>
            </a:pPr>
            <a:r>
              <a:rPr lang="en-US" sz="1800" dirty="0">
                <a:latin typeface="Candara" panose="020E0502030303020204" pitchFamily="34" charset="0"/>
              </a:rPr>
              <a:t>Entertain a challenge from polling agent only after he deposits Rs. 2 in cash</a:t>
            </a: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None/>
              <a:defRPr/>
            </a:pP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800" dirty="0">
                <a:latin typeface="Candara" panose="020E0502030303020204" pitchFamily="34" charset="0"/>
              </a:rPr>
              <a:t>Furnish a receipt to challenger;</a:t>
            </a: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None/>
              <a:defRPr/>
            </a:pP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800" dirty="0">
                <a:latin typeface="Candara" panose="020E0502030303020204" pitchFamily="34" charset="0"/>
              </a:rPr>
              <a:t>Warn the person challenged about penalty for impersonating, enter his name and address in the list of challenged votes (form 14) and ask him to sign. If he refuses to do so, do not allow him to vote;</a:t>
            </a: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None/>
              <a:defRPr/>
            </a:pP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800" dirty="0">
                <a:latin typeface="Candara" panose="020E0502030303020204" pitchFamily="34" charset="0"/>
              </a:rPr>
              <a:t>Summary inquiry: ask the challenger to adduce </a:t>
            </a:r>
            <a:r>
              <a:rPr lang="en-US" sz="1800" i="1" dirty="0">
                <a:latin typeface="Candara" panose="020E0502030303020204" pitchFamily="34" charset="0"/>
              </a:rPr>
              <a:t>prima facie </a:t>
            </a:r>
            <a:r>
              <a:rPr lang="en-US" sz="1800" dirty="0">
                <a:latin typeface="Candara" panose="020E0502030303020204" pitchFamily="34" charset="0"/>
              </a:rPr>
              <a:t>evidence. If challenger succeeds, ask the person challenged to produce evidence to rebut the challenge;</a:t>
            </a: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None/>
              <a:defRPr/>
            </a:pP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800" dirty="0">
                <a:latin typeface="Candara" panose="020E0502030303020204" pitchFamily="34" charset="0"/>
              </a:rPr>
              <a:t>If challenge is established, hand over such person to police with a written complaint and return challenge fee after taking receipt in col. 10 of </a:t>
            </a:r>
            <a:r>
              <a:rPr lang="en-US" sz="1800" u="sng" dirty="0">
                <a:latin typeface="Candara" panose="020E0502030303020204" pitchFamily="34" charset="0"/>
              </a:rPr>
              <a:t>form 14 </a:t>
            </a:r>
            <a:r>
              <a:rPr lang="en-US" sz="1800" dirty="0">
                <a:latin typeface="Candara" panose="020E0502030303020204" pitchFamily="34" charset="0"/>
              </a:rPr>
              <a:t>and counter foil of receipt;</a:t>
            </a: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None/>
              <a:defRPr/>
            </a:pPr>
            <a:endParaRPr lang="en-US" sz="1800" dirty="0">
              <a:latin typeface="Candara" panose="020E0502030303020204" pitchFamily="34" charset="0"/>
            </a:endParaRPr>
          </a:p>
          <a:p>
            <a:pPr marL="365760" indent="-283210" defTabSz="731520" eaLnBrk="1" fontAlgn="auto" hangingPunct="1">
              <a:lnSpc>
                <a:spcPct val="80000"/>
              </a:lnSpc>
              <a:spcAft>
                <a:spcPts val="0"/>
              </a:spcAft>
              <a:buFont typeface="Wingdings 2" panose="05020102010507070707"/>
              <a:buChar char=""/>
              <a:defRPr/>
            </a:pPr>
            <a:r>
              <a:rPr lang="en-US" sz="1800" dirty="0">
                <a:latin typeface="Candara" panose="020E0502030303020204" pitchFamily="34" charset="0"/>
              </a:rPr>
              <a:t>If challenge is not established, forfeit the fee and write “forfeited” in col. 10 of form 14 and counter foil of receipt.</a:t>
            </a:r>
            <a:endParaRPr lang="en-US" sz="1800" dirty="0">
              <a:latin typeface="Candara" panose="020E0502030303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emplate>
  <TotalTime>0</TotalTime>
  <Words>63644</Words>
  <Application>WPS Presentation</Application>
  <PresentationFormat>Custom</PresentationFormat>
  <Paragraphs>1422</Paragraphs>
  <Slides>132</Slides>
  <Notes>2</Notes>
  <HiddenSlides>0</HiddenSlides>
  <MMClips>0</MMClips>
  <ScaleCrop>false</ScaleCrop>
  <HeadingPairs>
    <vt:vector size="8" baseType="variant">
      <vt:variant>
        <vt:lpstr>已用的字体</vt:lpstr>
      </vt:variant>
      <vt:variant>
        <vt:i4>24</vt:i4>
      </vt:variant>
      <vt:variant>
        <vt:lpstr>主题</vt:lpstr>
      </vt:variant>
      <vt:variant>
        <vt:i4>3</vt:i4>
      </vt:variant>
      <vt:variant>
        <vt:lpstr>嵌入 OLE 服务器</vt:lpstr>
      </vt:variant>
      <vt:variant>
        <vt:i4>0</vt:i4>
      </vt:variant>
      <vt:variant>
        <vt:lpstr>幻灯片标题</vt:lpstr>
      </vt:variant>
      <vt:variant>
        <vt:i4>132</vt:i4>
      </vt:variant>
    </vt:vector>
  </HeadingPairs>
  <TitlesOfParts>
    <vt:vector size="159" baseType="lpstr">
      <vt:lpstr>Arial</vt:lpstr>
      <vt:lpstr>SimSun</vt:lpstr>
      <vt:lpstr>Wingdings</vt:lpstr>
      <vt:lpstr>Calibri</vt:lpstr>
      <vt:lpstr>Arial</vt:lpstr>
      <vt:lpstr>Eras Medium ITC</vt:lpstr>
      <vt:lpstr>Arvo</vt:lpstr>
      <vt:lpstr>Times New Roman</vt:lpstr>
      <vt:lpstr>Symbol</vt:lpstr>
      <vt:lpstr>Microsoft YaHei</vt:lpstr>
      <vt:lpstr>Arial Unicode MS</vt:lpstr>
      <vt:lpstr>Wingdings 3</vt:lpstr>
      <vt:lpstr>Times</vt:lpstr>
      <vt:lpstr>Wingdings 2</vt:lpstr>
      <vt:lpstr>Candara</vt:lpstr>
      <vt:lpstr>Tahoma</vt:lpstr>
      <vt:lpstr>Wingdings 2</vt:lpstr>
      <vt:lpstr>Montserrat</vt:lpstr>
      <vt:lpstr>Segoe Print</vt:lpstr>
      <vt:lpstr>Broadway</vt:lpstr>
      <vt:lpstr>Tw Cen MT</vt:lpstr>
      <vt:lpstr>Vrinda</vt:lpstr>
      <vt:lpstr>等线 Light</vt:lpstr>
      <vt:lpstr>Open Sans</vt:lpstr>
      <vt:lpstr>Office Theme</vt:lpstr>
      <vt:lpstr>Droplet</vt:lpstr>
      <vt:lpstr>1_Office Theme</vt:lpstr>
      <vt:lpstr>General Election to Lok Sabha, 2024  TRAINING  OF  MICRO OBSERVER</vt:lpstr>
      <vt:lpstr>New instructions</vt:lpstr>
      <vt:lpstr>PowerPoint 演示文稿</vt:lpstr>
      <vt:lpstr>New packet arrangement for RC</vt:lpstr>
      <vt:lpstr>Micro-Observers (MO)</vt:lpstr>
      <vt:lpstr>Learning points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MOs need to observe</vt:lpstr>
      <vt:lpstr>MOs need to observe</vt:lpstr>
      <vt:lpstr>MOs need to observe</vt:lpstr>
      <vt:lpstr>Reports to be filled by MO</vt:lpstr>
      <vt:lpstr>PowerPoint 演示文稿</vt:lpstr>
      <vt:lpstr>PowerPoint 演示文稿</vt:lpstr>
      <vt:lpstr>PowerPoint 演示文稿</vt:lpstr>
      <vt:lpstr>PowerPoint 演示文稿</vt:lpstr>
      <vt:lpstr>Activities at Distribution Centre (DC) on P-1 day</vt:lpstr>
      <vt:lpstr>Tagging of Polling Party at Distribution Centre</vt:lpstr>
      <vt:lpstr>Dispersal Centre to have following  arrangements: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Activities On the Day Of Poll: Preliminaries</vt:lpstr>
      <vt:lpstr>PowerPoint 演示文稿</vt:lpstr>
      <vt:lpstr>PowerPoint 演示文稿</vt:lpstr>
      <vt:lpstr>Mock Poll</vt:lpstr>
      <vt:lpstr>PowerPoint 演示文稿</vt:lpstr>
      <vt:lpstr>Sealing of Mock poll slips and preparation of VVPAT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Sealing of plastic box having mock poll printed ballot slips with Pink Paper Seal</vt:lpstr>
      <vt:lpstr>                 CLOSING AND SEALING C.U.  FIXING OF GREEN PAPER SEAL:</vt:lpstr>
      <vt:lpstr>PowerPoint 演示文稿</vt:lpstr>
      <vt:lpstr>VARIOUS TYPES OF SEALS USED FOR SEALING EVMs &amp; VVPATs</vt:lpstr>
      <vt:lpstr>PowerPoint 演示文稿</vt:lpstr>
      <vt:lpstr>PowerPoint 演示文稿</vt:lpstr>
      <vt:lpstr>PowerPoint 演示文稿</vt:lpstr>
      <vt:lpstr>PowerPoint 演示文稿</vt:lpstr>
      <vt:lpstr>Identification of reserve EVMs and VVPATs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COMMENCEMENT OF POLL</vt:lpstr>
      <vt:lpstr>PowerPoint 演示文稿</vt:lpstr>
      <vt:lpstr>POLL DAY</vt:lpstr>
      <vt:lpstr>SET UP OF EVMs AND VVPATs</vt:lpstr>
      <vt:lpstr>Poll Process: Regulation of Entry at Polling Stations</vt:lpstr>
      <vt:lpstr>Role Of CPF at Polling Station on Poll Day</vt:lpstr>
      <vt:lpstr>Presence of Media</vt:lpstr>
      <vt:lpstr>Duties Of Polling Officers</vt:lpstr>
      <vt:lpstr>Duties of First Polling Officer</vt:lpstr>
      <vt:lpstr>PowerPoint 演示文稿</vt:lpstr>
      <vt:lpstr>PowerPoint 演示文稿</vt:lpstr>
      <vt:lpstr>PowerPoint 演示文稿</vt:lpstr>
      <vt:lpstr>Duties of Second Polling Officer</vt:lpstr>
      <vt:lpstr>PowerPoint 演示文稿</vt:lpstr>
      <vt:lpstr>Duties of Second Polling Officer</vt:lpstr>
      <vt:lpstr>APPLICATION OF INDELIBLE INK</vt:lpstr>
      <vt:lpstr>ISSUE OF VOTER’S SLIPS</vt:lpstr>
      <vt:lpstr>RECORDING OF VOTES</vt:lpstr>
      <vt:lpstr>Duties of Micro-observers  </vt:lpstr>
      <vt:lpstr>Plz. Note</vt:lpstr>
      <vt:lpstr>Procedure for ED vote</vt:lpstr>
      <vt:lpstr>Election Duty Certificate</vt:lpstr>
      <vt:lpstr>PowerPoint 演示文稿</vt:lpstr>
      <vt:lpstr>PowerPoint 演示文稿</vt:lpstr>
      <vt:lpstr>PowerPoint 演示文稿</vt:lpstr>
      <vt:lpstr>PowerPoint 演示文稿</vt:lpstr>
      <vt:lpstr>PowerPoint 演示文稿</vt:lpstr>
      <vt:lpstr>VVPAT Complaint by voter – Rule 49MA</vt:lpstr>
      <vt:lpstr>VOTING BY BLIND AND INFIRM VOTERS</vt:lpstr>
      <vt:lpstr>PowerPoint 演示文稿</vt:lpstr>
      <vt:lpstr>PowerPoint 演示文稿</vt:lpstr>
      <vt:lpstr>PowerPoint 演示文稿</vt:lpstr>
      <vt:lpstr>PowerPoint 演示文稿</vt:lpstr>
      <vt:lpstr>CHALLENGED VOTES</vt:lpstr>
      <vt:lpstr>DECLARATION OF ELECTOR ABOUT AGE</vt:lpstr>
      <vt:lpstr>TENDERED VOTES</vt:lpstr>
      <vt:lpstr>PowerPoint 演示文稿</vt:lpstr>
      <vt:lpstr>Voting by voters from ASD list</vt:lpstr>
      <vt:lpstr>PowerPoint 演示文稿</vt:lpstr>
      <vt:lpstr>PowerPoint 演示文稿</vt:lpstr>
      <vt:lpstr>VOTING BY PROXY</vt:lpstr>
      <vt:lpstr>REFUSAL TO OBSERVE VOTING PROCEDURE</vt:lpstr>
      <vt:lpstr>ELECTORS DECIDING NOT TO VOTE</vt:lpstr>
      <vt:lpstr>REPORTS OF PRESIDING OFFICER</vt:lpstr>
      <vt:lpstr>PowerPoint 演示文稿</vt:lpstr>
      <vt:lpstr>Close Of Poll </vt:lpstr>
      <vt:lpstr>Close Of Poll </vt:lpstr>
      <vt:lpstr>PowerPoint 演示文稿</vt:lpstr>
      <vt:lpstr>ACCOUNT OF VOTE RECORDED</vt:lpstr>
      <vt:lpstr>PowerPoint 演示文稿</vt:lpstr>
      <vt:lpstr>PowerPoint 演示文稿</vt:lpstr>
      <vt:lpstr>PowerPoint 演示文稿</vt:lpstr>
      <vt:lpstr>Items to be signed by polling agents on Poll day</vt:lpstr>
      <vt:lpstr>PowerPoint 演示文稿</vt:lpstr>
      <vt:lpstr>SEALING OF EVM  and Polled Materials AFTER POLL</vt:lpstr>
      <vt:lpstr>PREPARATION OF PRO’S DIARY</vt:lpstr>
      <vt:lpstr>Visit Sheet</vt:lpstr>
      <vt:lpstr>PowerPoint 演示文稿</vt:lpstr>
      <vt:lpstr>PowerPoint 演示文稿</vt:lpstr>
      <vt:lpstr>PowerPoint 演示文稿</vt:lpstr>
      <vt:lpstr>PowerPoint 演示文稿</vt:lpstr>
      <vt:lpstr>PowerPoint 演示文稿</vt:lpstr>
      <vt:lpstr>Sixth Packet (Blue colour)</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chirag</dc:creator>
  <cp:lastModifiedBy>dyceo wb</cp:lastModifiedBy>
  <cp:revision>459</cp:revision>
  <dcterms:created xsi:type="dcterms:W3CDTF">2013-06-26T09:24:00Z</dcterms:created>
  <dcterms:modified xsi:type="dcterms:W3CDTF">2024-03-28T02:34:02Z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30DF1E7F24FF4A48AC5D3CE70D69BC39_13</vt:lpwstr>
  </property>
  <property fmtid="{D5CDD505-2E9C-101B-9397-08002B2CF9AE}" pid="3" name="KSOProductBuildVer">
    <vt:lpwstr>1033-12.2.0.13489</vt:lpwstr>
  </property>
</Properties>
</file>