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4" r:id="rId4"/>
    <p:sldId id="257" r:id="rId5"/>
    <p:sldId id="258" r:id="rId6"/>
    <p:sldId id="287" r:id="rId7"/>
    <p:sldId id="259" r:id="rId8"/>
    <p:sldId id="272" r:id="rId9"/>
    <p:sldId id="296" r:id="rId10"/>
    <p:sldId id="260" r:id="rId11"/>
    <p:sldId id="278" r:id="rId12"/>
    <p:sldId id="297" r:id="rId13"/>
    <p:sldId id="270" r:id="rId14"/>
    <p:sldId id="261" r:id="rId15"/>
    <p:sldId id="289" r:id="rId16"/>
    <p:sldId id="288" r:id="rId17"/>
    <p:sldId id="262" r:id="rId18"/>
    <p:sldId id="277" r:id="rId19"/>
    <p:sldId id="269" r:id="rId20"/>
    <p:sldId id="263" r:id="rId21"/>
    <p:sldId id="275" r:id="rId22"/>
    <p:sldId id="271" r:id="rId23"/>
    <p:sldId id="276" r:id="rId24"/>
    <p:sldId id="286" r:id="rId25"/>
    <p:sldId id="292" r:id="rId26"/>
    <p:sldId id="293" r:id="rId27"/>
    <p:sldId id="294" r:id="rId28"/>
    <p:sldId id="295" r:id="rId29"/>
    <p:sldId id="268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E8BB001-88D5-49C2-B58D-76045B338DBD}">
          <p14:sldIdLst>
            <p14:sldId id="256"/>
            <p14:sldId id="283"/>
            <p14:sldId id="284"/>
            <p14:sldId id="257"/>
            <p14:sldId id="258"/>
          </p14:sldIdLst>
        </p14:section>
        <p14:section name="Untitled Section" id="{5BFB5C46-7BD3-4B48-8F50-D51470ECEBD9}">
          <p14:sldIdLst>
            <p14:sldId id="287"/>
            <p14:sldId id="259"/>
            <p14:sldId id="272"/>
            <p14:sldId id="296"/>
            <p14:sldId id="260"/>
            <p14:sldId id="278"/>
            <p14:sldId id="297"/>
            <p14:sldId id="270"/>
            <p14:sldId id="261"/>
            <p14:sldId id="289"/>
            <p14:sldId id="288"/>
            <p14:sldId id="262"/>
            <p14:sldId id="277"/>
            <p14:sldId id="269"/>
            <p14:sldId id="263"/>
            <p14:sldId id="275"/>
            <p14:sldId id="271"/>
            <p14:sldId id="276"/>
            <p14:sldId id="286"/>
            <p14:sldId id="292"/>
            <p14:sldId id="293"/>
            <p14:sldId id="294"/>
            <p14:sldId id="29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A18"/>
    <a:srgbClr val="A50021"/>
    <a:srgbClr val="0066FF"/>
    <a:srgbClr val="2C2CAA"/>
    <a:srgbClr val="113FD1"/>
    <a:srgbClr val="ED378E"/>
    <a:srgbClr val="F381E5"/>
    <a:srgbClr val="518B21"/>
    <a:srgbClr val="0C2D96"/>
    <a:srgbClr val="484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44" autoAdjust="0"/>
  </p:normalViewPr>
  <p:slideViewPr>
    <p:cSldViewPr>
      <p:cViewPr varScale="1">
        <p:scale>
          <a:sx n="79" d="100"/>
          <a:sy n="79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C626-1DB6-4781-A940-EBAFDA9B6347}" type="datetimeFigureOut">
              <a:rPr lang="en-IN" smtClean="0"/>
              <a:pPr/>
              <a:t>08-04-2024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F7CB-C943-4C15-908B-F6DC8B3B49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97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8B73C-CDB5-4EE6-9249-BB93D3102CB3}" type="datetimeFigureOut">
              <a:rPr lang="en-IN" smtClean="0"/>
              <a:pPr/>
              <a:t>08-04-2024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311F-20DD-49D5-B6CF-13FEC3D4858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15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1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24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04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18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40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88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11F-20DD-49D5-B6CF-13FEC3D48582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2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FB30-A2FD-4569-9850-C529844B239A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39DA-3337-4782-A253-6FF7FFED2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9115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BEAF-7781-4144-9201-6B74C4BAA35F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4143-CFB1-4E52-A3CB-A9FC0B98A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1082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6878-CCDD-4C04-B7FF-6CBF45B286D5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5BF4-995F-41BD-84C4-54EF62C85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98765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B1AC-1F2D-400F-AE8B-BBB61384EBDA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27FD-5A20-443D-97A0-1BF274D18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9597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EFCD-6CFB-4319-A13B-F6FC41C47042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5CFB-FD63-4E0E-B47A-9A09ED196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86460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E398-8347-42EB-AD12-8B2520787EB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0935-EB13-4610-BC10-273BEBEDD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7083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606E-752E-4BC1-85D6-A7C85AFECA18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58CC-E4C8-49C6-A2CF-50872ABB6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4320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A7AF-957A-43CB-A846-5D9C57AF03B1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4CB3-693F-492B-8700-CB7E1B32A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376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952A-9638-4BBF-959D-FDE6470A2AE5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5F7C-8A40-4829-B834-CE3B6558E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963664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B8BF-44B1-4293-830A-FBC4FAFE5521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E4BF-4F82-48EB-90AD-0E30C3C9B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183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6158-2E27-4562-9E82-3449B44448DD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B446-B09A-488A-8363-8E5267D35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51790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5F402-ADEB-4E70-8CAD-506A77AA2EB5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78AE52-5550-4BC8-B908-C74C18A00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7772400" cy="91231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onstantia" pitchFamily="18" charset="0"/>
                <a:ea typeface="+mj-ea"/>
                <a:cs typeface="+mj-cs"/>
              </a:rPr>
              <a:t>Office of the Chief Electoral Officer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onstantia" pitchFamily="18" charset="0"/>
              </a:rPr>
              <a:t>West Bengal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7772400" cy="19812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SMS / Mobile App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Poll Monitoring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</a:p>
          <a:p>
            <a:pPr algn="ctr" eaLnBrk="1" hangingPunct="1">
              <a:defRPr/>
            </a:pPr>
            <a:r>
              <a:rPr lang="en-IN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Parliament Election 2024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" y="533400"/>
            <a:ext cx="2371725" cy="2286000"/>
          </a:xfrm>
          <a:prstGeom prst="rect">
            <a:avLst/>
          </a:prstGeom>
        </p:spPr>
      </p:pic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3175" y="609601"/>
            <a:ext cx="2028825" cy="1981200"/>
          </a:xfrm>
          <a:prstGeom prst="rect">
            <a:avLst/>
          </a:prstGeom>
        </p:spPr>
      </p:pic>
      <p:pic>
        <p:nvPicPr>
          <p:cNvPr id="7" name="Picture 6" descr="images1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600075"/>
            <a:ext cx="2209800" cy="2143125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u="sng" dirty="0" smtClean="0">
                <a:solidFill>
                  <a:srgbClr val="113FD1"/>
                </a:solidFill>
              </a:rPr>
              <a:t>POLL Report ( Poll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985" y="1211112"/>
            <a:ext cx="3062068" cy="5418288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u="sng" dirty="0" smtClean="0">
                <a:solidFill>
                  <a:schemeClr val="bg1"/>
                </a:solidFill>
              </a:rPr>
              <a:t>Report on Mock Poll Conducted and Attendance of Polling agents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400" b="1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charset="0"/>
                <a:cs typeface="Arial" charset="0"/>
              </a:rPr>
              <a:t>MP&lt;&gt;04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:MP 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– Mock poll Conducted , </a:t>
            </a:r>
            <a:endParaRPr lang="en-US" sz="7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Last 2 digits 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stand  for Total </a:t>
            </a:r>
            <a:endParaRPr lang="en-US" sz="7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attendance 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of Polling </a:t>
            </a: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agents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rgbClr val="FFC000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800" b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800" b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800" b="1" u="sng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800" b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800" b="1" u="sng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8000" b="1" u="sng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8000" b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8000" b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8000" b="1" u="sng" dirty="0" smtClean="0">
                <a:solidFill>
                  <a:schemeClr val="bg1"/>
                </a:solidFill>
              </a:rPr>
              <a:t>Report </a:t>
            </a:r>
            <a:r>
              <a:rPr lang="en-US" sz="8000" b="1" u="sng" dirty="0">
                <a:solidFill>
                  <a:schemeClr val="bg1"/>
                </a:solidFill>
              </a:rPr>
              <a:t>on Poll Started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4300" b="1" dirty="0" smtClean="0">
                <a:solidFill>
                  <a:srgbClr val="FFFF00"/>
                </a:solidFill>
              </a:rPr>
              <a:t>	</a:t>
            </a:r>
            <a:r>
              <a:rPr lang="en-US" sz="86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6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WB&lt;&gt;EL&lt;&gt;</a:t>
            </a:r>
            <a:r>
              <a:rPr lang="en-US" sz="6200" b="1" dirty="0" smtClean="0">
                <a:solidFill>
                  <a:srgbClr val="ED378E"/>
                </a:solidFill>
                <a:latin typeface="Arial" charset="0"/>
                <a:cs typeface="Arial" charset="0"/>
              </a:rPr>
              <a:t>PS</a:t>
            </a:r>
            <a:r>
              <a:rPr lang="en-US" sz="6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62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6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  <a:r>
              <a:rPr lang="en-US" sz="7400" b="1" dirty="0" smtClean="0">
                <a:solidFill>
                  <a:schemeClr val="accent2">
                    <a:lumMod val="50000"/>
                  </a:schemeClr>
                </a:solidFill>
              </a:rPr>
              <a:t> : PS – Poll Started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	             	</a:t>
            </a:r>
            <a:endParaRPr lang="en-US" sz="3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1785" y="2303199"/>
            <a:ext cx="838200" cy="592138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26929" y="5676014"/>
            <a:ext cx="838200" cy="59055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94" y="1045562"/>
            <a:ext cx="1556806" cy="276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5" y="1313327"/>
            <a:ext cx="1904999" cy="299719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734">
            <a:off x="6451385" y="2321638"/>
            <a:ext cx="765897" cy="55526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12" descr="36fa2a8c1d0d46e42ff9c809685252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42755">
            <a:off x="-212201" y="11469"/>
            <a:ext cx="2000302" cy="2000302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423459" y="2714800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227724" y="5818889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24" y="3904316"/>
            <a:ext cx="1589163" cy="2825179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u="sng" dirty="0" smtClean="0">
                <a:solidFill>
                  <a:srgbClr val="113FD1"/>
                </a:solidFill>
              </a:rPr>
              <a:t>POLL Report ( Poll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1" y="870244"/>
            <a:ext cx="3200400" cy="22576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	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 </a:t>
            </a:r>
            <a:r>
              <a:rPr lang="en-US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2 hourly Poll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AM , 11 AM , 1 PM , 3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PM, 5PM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 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If, total 2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number 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Voters have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exercised their votes till a particular time (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say at 11 am) 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113FD1"/>
                </a:solidFill>
                <a:latin typeface="+mj-lt"/>
                <a:ea typeface="+mj-ea"/>
                <a:cs typeface="+mj-cs"/>
              </a:rPr>
              <a:t>Check the total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WB&lt;&gt;EL&lt;&gt;(any number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/digit)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Type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 EL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245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83" y="5429071"/>
            <a:ext cx="3352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This figure should be </a:t>
            </a:r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cumulative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till the reporting time</a:t>
            </a:r>
            <a:endParaRPr lang="en-IN" sz="2000" dirty="0"/>
          </a:p>
        </p:txBody>
      </p:sp>
      <p:sp>
        <p:nvSpPr>
          <p:cNvPr id="6" name="Right Arrow 5"/>
          <p:cNvSpPr/>
          <p:nvPr/>
        </p:nvSpPr>
        <p:spPr>
          <a:xfrm>
            <a:off x="725983" y="3940827"/>
            <a:ext cx="838200" cy="59055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1752600" cy="2754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8210"/>
            <a:ext cx="1752601" cy="2891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1545"/>
            <a:ext cx="1828800" cy="2807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944258"/>
            <a:ext cx="1752600" cy="283754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629400" y="2514600"/>
            <a:ext cx="533400" cy="3810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629400" y="5029200"/>
            <a:ext cx="533400" cy="3810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14" descr="36fa2a8c1d0d46e42ff9c809685252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642755">
            <a:off x="-109067" y="391863"/>
            <a:ext cx="1892977" cy="1892977"/>
          </a:xfrm>
          <a:prstGeom prst="rect">
            <a:avLst/>
          </a:prstGeom>
        </p:spPr>
      </p:pic>
      <p:sp>
        <p:nvSpPr>
          <p:cNvPr id="16" name="Left-Right Arrow 15"/>
          <p:cNvSpPr/>
          <p:nvPr/>
        </p:nvSpPr>
        <p:spPr>
          <a:xfrm>
            <a:off x="4191000" y="1934029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4090156" y="4724400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705600" cy="838200"/>
          </a:xfrm>
        </p:spPr>
        <p:txBody>
          <a:bodyPr/>
          <a:lstStyle/>
          <a:p>
            <a:pPr algn="l" eaLnBrk="1" hangingPunct="1"/>
            <a:r>
              <a:rPr lang="en-US" altLang="en-US" sz="3600" b="1" u="sng" dirty="0" smtClean="0">
                <a:solidFill>
                  <a:srgbClr val="113FD1"/>
                </a:solidFill>
              </a:rPr>
              <a:t>POLL Report ( Poll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8234"/>
            <a:ext cx="7391400" cy="6239766"/>
          </a:xfrm>
          <a:prstGeom prst="round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 </a:t>
            </a: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2 hourly Poll </a:t>
            </a:r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AM , 11 AM , 1 PM , 3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PM, 5PM )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Poll day 2 hourly Poll Progress vote count report and also include One more report for Web Casting- whether Camera is working or not.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If Web-casting camera is working, then type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CAMW</a:t>
            </a:r>
            <a:endParaRPr lang="en-US" sz="1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Web-casting </a:t>
            </a:r>
            <a:r>
              <a:rPr lang="en-US" sz="28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camera is not working, then type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2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CAMNW</a:t>
            </a:r>
            <a:endParaRPr lang="en-US" sz="28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5" name="Picture 14" descr="36fa2a8c1d0d46e42ff9c809685252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42755">
            <a:off x="-109067" y="391863"/>
            <a:ext cx="1892977" cy="18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241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2738" y="865916"/>
            <a:ext cx="33920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Report </a:t>
            </a:r>
            <a:r>
              <a:rPr lang="en-US" b="1" u="sng" dirty="0">
                <a:solidFill>
                  <a:schemeClr val="bg1"/>
                </a:solidFill>
              </a:rPr>
              <a:t>on Voters in Queue at </a:t>
            </a:r>
            <a:r>
              <a:rPr lang="en-US" b="1" u="sng" dirty="0" smtClean="0">
                <a:solidFill>
                  <a:schemeClr val="bg1"/>
                </a:solidFill>
              </a:rPr>
              <a:t>6.00 </a:t>
            </a:r>
            <a:r>
              <a:rPr lang="en-US" b="1" u="sng" dirty="0">
                <a:solidFill>
                  <a:schemeClr val="bg1"/>
                </a:solidFill>
              </a:rPr>
              <a:t>PM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 </a:t>
            </a:r>
            <a:endParaRPr lang="en-US" sz="1200" b="1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WB&lt;&gt;EL&lt;&gt;</a:t>
            </a:r>
            <a:r>
              <a:rPr lang="en-US" sz="2000" b="1" dirty="0" smtClean="0">
                <a:solidFill>
                  <a:srgbClr val="ED378E"/>
                </a:solidFill>
              </a:rPr>
              <a:t>Q&lt;&gt;018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Q-  Stands for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Voters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in queue at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6:00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PM ( Figure has to be given in 3 digits)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14530"/>
          </a:xfrm>
        </p:spPr>
        <p:txBody>
          <a:bodyPr/>
          <a:lstStyle/>
          <a:p>
            <a:pPr eaLnBrk="1" hangingPunct="1"/>
            <a:r>
              <a:rPr lang="en-US" altLang="en-US" sz="3800" b="1" u="sng" dirty="0" smtClean="0">
                <a:solidFill>
                  <a:srgbClr val="113FD1"/>
                </a:solidFill>
              </a:rPr>
              <a:t>POLL Report (Poll day)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4513076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37906" y="1576266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34552" y="4634985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03" y="512549"/>
            <a:ext cx="1672297" cy="2574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11" y="4066288"/>
            <a:ext cx="1746873" cy="27378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63" y="4028757"/>
            <a:ext cx="1798837" cy="2819400"/>
          </a:xfrm>
          <a:prstGeom prst="rect">
            <a:avLst/>
          </a:prstGeom>
        </p:spPr>
      </p:pic>
      <p:pic>
        <p:nvPicPr>
          <p:cNvPr id="16" name="Picture 15" descr="36fa2a8c1d0d46e42ff9c809685252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42755">
            <a:off x="-9192" y="148540"/>
            <a:ext cx="1085184" cy="1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1196" y="4159845"/>
            <a:ext cx="20020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Report after reaching RC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</a:rPr>
              <a:t>WB&lt;&gt;EL&lt;&gt;</a:t>
            </a:r>
            <a:r>
              <a:rPr lang="en-US" sz="2000" b="1" dirty="0">
                <a:solidFill>
                  <a:srgbClr val="ED378E"/>
                </a:solidFill>
              </a:rPr>
              <a:t>SARC</a:t>
            </a:r>
            <a:r>
              <a:rPr lang="en-US" sz="2400" b="1" dirty="0">
                <a:solidFill>
                  <a:srgbClr val="903A18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SARC – Stands for Safe Arrival of Polling party at Receiving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Centre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172846"/>
            <a:ext cx="2113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Report on Final Voter Turnout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</a:rPr>
              <a:t>WB&lt;&gt;EL&lt;&gt;</a:t>
            </a:r>
            <a:r>
              <a:rPr lang="en-US" sz="2000" b="1" dirty="0">
                <a:solidFill>
                  <a:srgbClr val="ED378E"/>
                </a:solidFill>
              </a:rPr>
              <a:t>VT&lt;&gt;1260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VT – Stands for Total Voter Turn out at the end of Polling</a:t>
            </a:r>
          </a:p>
          <a:p>
            <a:endParaRPr lang="en-IN" dirty="0"/>
          </a:p>
        </p:txBody>
      </p:sp>
      <p:sp>
        <p:nvSpPr>
          <p:cNvPr id="20" name="Left-Right Arrow 19"/>
          <p:cNvSpPr/>
          <p:nvPr/>
        </p:nvSpPr>
        <p:spPr>
          <a:xfrm>
            <a:off x="6391427" y="1670522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2205807" y="5105400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6746353" y="5105400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6613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113FD1"/>
                </a:solidFill>
              </a:rPr>
              <a:t>POLL Problem Reporting ( Poll day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38200"/>
            <a:ext cx="5257800" cy="571500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i="1" dirty="0" smtClean="0">
                <a:solidFill>
                  <a:schemeClr val="bg1"/>
                </a:solidFill>
              </a:rPr>
              <a:t>       </a:t>
            </a:r>
            <a:r>
              <a:rPr lang="en-US" sz="8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By Presiding Officer/ Polling Officer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u="sng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72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of EVM/ VVPAT Non-Functioning</a:t>
            </a:r>
            <a:endParaRPr lang="en-US" sz="7200" b="1" u="sng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EVM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Indicates EVM / VVPAT Problem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of Law &amp; 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LW</a:t>
            </a:r>
            <a:r>
              <a:rPr lang="en-US" sz="80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Indicates Law &amp; Order  Problem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Problem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OTH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 OTH – Indicates Other  Problem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of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Web-casting Camera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working</a:t>
            </a:r>
            <a:endParaRPr lang="en-US" sz="5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56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CAMNW</a:t>
            </a:r>
            <a:endParaRPr lang="en-US" sz="7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2656" y="1867401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66951" y="4316041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35976" y="5771106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0" descr="36fa2a8c1d0d46e42ff9c80968525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2755">
            <a:off x="-431561" y="2522759"/>
            <a:ext cx="2169334" cy="216933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885092" y="3125202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300" b="1" u="sng" dirty="0" smtClean="0">
                <a:solidFill>
                  <a:srgbClr val="113FD1"/>
                </a:solidFill>
              </a:rPr>
              <a:t>Poll Problem Resolved &amp; Poll Resumed ( Poll day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66736"/>
            <a:ext cx="4724400" cy="5986464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i="1" dirty="0" smtClean="0">
                <a:solidFill>
                  <a:schemeClr val="bg1"/>
                </a:solidFill>
              </a:rPr>
              <a:t>       </a:t>
            </a:r>
            <a:r>
              <a:rPr lang="en-US" sz="8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By Presiding Officer/ Polling Officer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EVM/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VVPAT Resolved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Poll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resumed</a:t>
            </a:r>
            <a:endParaRPr lang="en-US" sz="7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EVM</a:t>
            </a:r>
            <a:r>
              <a:rPr lang="en-US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PR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Law &amp;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Order Resolved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Poll resumed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LW</a:t>
            </a:r>
            <a:r>
              <a:rPr lang="en-US" sz="8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sz="80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2400" b="1" u="sng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Resolved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  Poll resumed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2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12700" eaLnBrk="1" fontAlgn="auto" hangingPunct="1">
              <a:spcAft>
                <a:spcPts val="0"/>
              </a:spcAft>
              <a:buNone/>
              <a:defRPr/>
            </a:pPr>
            <a:r>
              <a:rPr lang="en-US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OTH</a:t>
            </a:r>
            <a:r>
              <a:rPr lang="en-US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PR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64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7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of </a:t>
            </a:r>
            <a:r>
              <a:rPr lang="en-US" sz="7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Web-casting Camera resolved</a:t>
            </a:r>
            <a:endParaRPr lang="en-US" sz="7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72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CAMW</a:t>
            </a: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12523" y="1881618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12523" y="3190660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70662" y="4214596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0" descr="36fa2a8c1d0d46e42ff9c80968525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2755">
            <a:off x="-241063" y="2801532"/>
            <a:ext cx="2169334" cy="216933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828800" y="5449534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50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Mobile App have only Android based version (Lollipop and upward</a:t>
            </a:r>
          </a:p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version) and may be operational in both offline and online mode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05" y="1085850"/>
            <a:ext cx="2956616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1149350"/>
            <a:ext cx="2843213" cy="5054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9567" y="1295400"/>
            <a:ext cx="1242877" cy="2514600"/>
          </a:xfrm>
          <a:prstGeom prst="wedgeEllipseCallout">
            <a:avLst>
              <a:gd name="adj1" fmla="val 87153"/>
              <a:gd name="adj2" fmla="val 45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offline/no internet</a:t>
            </a:r>
            <a:endParaRPr lang="en-US" sz="1600" b="1" dirty="0"/>
          </a:p>
        </p:txBody>
      </p:sp>
      <p:sp>
        <p:nvSpPr>
          <p:cNvPr id="7" name="Oval Callout 6"/>
          <p:cNvSpPr/>
          <p:nvPr/>
        </p:nvSpPr>
        <p:spPr>
          <a:xfrm>
            <a:off x="4398157" y="1905000"/>
            <a:ext cx="1504499" cy="2286000"/>
          </a:xfrm>
          <a:prstGeom prst="wedgeEllipseCallout">
            <a:avLst>
              <a:gd name="adj1" fmla="val 79556"/>
              <a:gd name="adj2" fmla="val 45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Automatic syntax of SMS will be prepared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0454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3200" b="1" u="sng" dirty="0" smtClean="0">
                <a:solidFill>
                  <a:srgbClr val="113FD1"/>
                </a:solidFill>
              </a:rPr>
              <a:t>POLL MONITORING OUTGOING SMS CONFIRMATIONS 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	</a:t>
            </a:r>
            <a:r>
              <a:rPr lang="en-US" sz="2500" b="1" u="sng" dirty="0" smtClean="0">
                <a:solidFill>
                  <a:schemeClr val="bg1"/>
                </a:solidFill>
              </a:rPr>
              <a:t>POLL Registration ( On P – 3 days 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500" b="1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500" dirty="0" smtClean="0">
                <a:solidFill>
                  <a:srgbClr val="FFFF00"/>
                </a:solidFill>
              </a:rPr>
              <a:t>     </a:t>
            </a:r>
            <a:r>
              <a:rPr lang="en-US" sz="2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Registration of RO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:You have been  successfully registered as the RO for PC 01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500" dirty="0" smtClean="0">
                <a:solidFill>
                  <a:srgbClr val="FFFF00"/>
                </a:solidFill>
              </a:rPr>
              <a:t>     </a:t>
            </a:r>
            <a:r>
              <a:rPr lang="en-US" sz="2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Registration of ARO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: You have been successfully registered as the ARO for AC 001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500" dirty="0" smtClean="0">
                <a:solidFill>
                  <a:srgbClr val="FFFF00"/>
                </a:solidFill>
              </a:rPr>
              <a:t>     </a:t>
            </a:r>
            <a:r>
              <a:rPr lang="en-US" sz="2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Registration of SO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:You have been successfully registered as the SO for PS No. 1,2,3,4,5,610,15 under AC 001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3316" name="Picture 9" descr="D:\Parliament Elec 2014\Images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4929">
            <a:off x="495284" y="440558"/>
            <a:ext cx="165002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833688" y="2333625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19400" y="3756025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19400" y="5189538"/>
            <a:ext cx="685800" cy="457200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 descr="images66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1242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FF00"/>
                </a:solidFill>
              </a:rPr>
              <a:t/>
            </a:r>
            <a:br>
              <a:rPr lang="en-US" u="sng" dirty="0" smtClean="0">
                <a:solidFill>
                  <a:srgbClr val="FFFF00"/>
                </a:solidFill>
              </a:rPr>
            </a:br>
            <a:r>
              <a:rPr lang="en-US" sz="3300" b="1" u="sng" dirty="0" smtClean="0">
                <a:solidFill>
                  <a:srgbClr val="113FD1"/>
                </a:solidFill>
              </a:rPr>
              <a:t>POLL MONITORING OUTGOING SMS CONFIRMATIONS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731894"/>
            <a:ext cx="7086600" cy="19812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9600" b="1" u="sng" dirty="0" smtClean="0">
                <a:solidFill>
                  <a:schemeClr val="accent6">
                    <a:lumMod val="50000"/>
                  </a:schemeClr>
                </a:solidFill>
              </a:rPr>
              <a:t>POLL Registration (Poll – 1 day)</a:t>
            </a:r>
            <a:endParaRPr lang="en-US" sz="80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9600" dirty="0" smtClean="0">
                <a:solidFill>
                  <a:srgbClr val="FFFF00"/>
                </a:solidFill>
              </a:rPr>
              <a:t>   </a:t>
            </a:r>
            <a:r>
              <a:rPr lang="en-US" sz="9600" b="1" dirty="0" smtClean="0">
                <a:solidFill>
                  <a:schemeClr val="bg1"/>
                </a:solidFill>
              </a:rPr>
              <a:t>Registration of Presiding Officer/ Polling Officer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</a:rPr>
              <a:t>You have been successfully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</a:rPr>
              <a:t>registered as the PRO/PO for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</a:rPr>
              <a:t> PS No.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001 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</a:rPr>
              <a:t>under AC 001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</a:t>
            </a:r>
          </a:p>
        </p:txBody>
      </p:sp>
      <p:pic>
        <p:nvPicPr>
          <p:cNvPr id="14340" name="Picture 6" descr="imagesCAYI490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9655"/>
            <a:ext cx="29035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38300" y="5070597"/>
            <a:ext cx="5867400" cy="15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</a:rPr>
              <a:t>FOR Auxiliary Polling Station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You have been successfully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registered as the PRO/PO for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PS No. 001A under AC 001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5744" y="460565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 smtClean="0">
                <a:solidFill>
                  <a:schemeClr val="bg1"/>
                </a:solidFill>
              </a:rPr>
              <a:t>OR</a:t>
            </a:r>
            <a:endParaRPr lang="en-IN" sz="2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FF00"/>
                </a:solidFill>
              </a:rPr>
              <a:t/>
            </a:r>
            <a:br>
              <a:rPr lang="en-US" u="sng" dirty="0" smtClean="0">
                <a:solidFill>
                  <a:srgbClr val="FFFF00"/>
                </a:solidFill>
              </a:rPr>
            </a:br>
            <a:r>
              <a:rPr lang="en-US" sz="2900" b="1" u="sng" dirty="0" smtClean="0">
                <a:solidFill>
                  <a:srgbClr val="113FD1"/>
                </a:solidFill>
              </a:rPr>
              <a:t>POLL MONITORING OUTGOING SMS CONFIRMATIONS</a:t>
            </a:r>
            <a:r>
              <a:rPr lang="en-US" sz="2700" b="1" u="sng" dirty="0" smtClean="0">
                <a:solidFill>
                  <a:srgbClr val="113FD1"/>
                </a:solidFill>
              </a:rPr>
              <a:t/>
            </a:r>
            <a:br>
              <a:rPr lang="en-US" sz="2700" b="1" u="sng" dirty="0" smtClean="0">
                <a:solidFill>
                  <a:srgbClr val="113FD1"/>
                </a:solidFill>
              </a:rPr>
            </a:br>
            <a:r>
              <a:rPr lang="en-US" sz="3100" b="1" i="1" u="sng" dirty="0">
                <a:solidFill>
                  <a:schemeClr val="accent2">
                    <a:lumMod val="50000"/>
                  </a:schemeClr>
                </a:solidFill>
              </a:rPr>
              <a:t>TO RO / ARO / SECTOR Officers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3" name="Picture 6" descr="imagesCAYI490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86006"/>
            <a:ext cx="2487612" cy="17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62400" y="2750268"/>
            <a:ext cx="5079304" cy="1536190"/>
          </a:xfrm>
          <a:prstGeom prst="roundRect">
            <a:avLst/>
          </a:prstGeom>
          <a:noFill/>
          <a:ln>
            <a:solidFill>
              <a:srgbClr val="903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b="1" u="sng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200" b="1" u="sng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200" b="1" u="sng" dirty="0" smtClean="0">
                <a:solidFill>
                  <a:schemeClr val="bg1"/>
                </a:solidFill>
              </a:rPr>
              <a:t>Problem </a:t>
            </a:r>
            <a:r>
              <a:rPr lang="en-US" sz="2200" b="1" u="sng" dirty="0">
                <a:solidFill>
                  <a:schemeClr val="bg1"/>
                </a:solidFill>
              </a:rPr>
              <a:t>of </a:t>
            </a:r>
            <a:r>
              <a:rPr lang="en-US" sz="2200" b="1" u="sng" dirty="0" smtClean="0">
                <a:solidFill>
                  <a:schemeClr val="bg1"/>
                </a:solidFill>
              </a:rPr>
              <a:t>EVM/VVPAT </a:t>
            </a:r>
            <a:r>
              <a:rPr lang="en-US" sz="2200" b="1" u="sng" dirty="0">
                <a:solidFill>
                  <a:schemeClr val="bg1"/>
                </a:solidFill>
              </a:rPr>
              <a:t>Non-Functioning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9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Problem of EVM Reported at PS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No.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001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/001A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Immediate Action Requested.</a:t>
            </a:r>
          </a:p>
          <a:p>
            <a:pPr algn="ctr" eaLnBrk="1" hangingPunct="1">
              <a:defRPr/>
            </a:pP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125413" y="4341050"/>
            <a:ext cx="4973637" cy="1143000"/>
          </a:xfrm>
          <a:prstGeom prst="roundRect">
            <a:avLst/>
          </a:prstGeom>
          <a:noFill/>
          <a:ln>
            <a:solidFill>
              <a:srgbClr val="903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b="1" u="sng" dirty="0">
                <a:solidFill>
                  <a:schemeClr val="bg1"/>
                </a:solidFill>
              </a:rPr>
              <a:t>Problem of Law &amp; Order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IN" sz="1600" b="1" u="sng" dirty="0">
              <a:solidFill>
                <a:schemeClr val="bg1"/>
              </a:solidFill>
            </a:endParaRP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Problem of Law &amp; Order  Reported at PS No. </a:t>
            </a: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</a:rPr>
              <a:t>001/001A.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Immediate Action Requested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5540992"/>
            <a:ext cx="4975225" cy="1315472"/>
          </a:xfrm>
          <a:prstGeom prst="roundRect">
            <a:avLst/>
          </a:prstGeom>
          <a:noFill/>
          <a:ln>
            <a:solidFill>
              <a:srgbClr val="903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b="1" u="sng" dirty="0">
                <a:solidFill>
                  <a:schemeClr val="bg1"/>
                </a:solidFill>
              </a:rPr>
              <a:t>Other Problem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IN" sz="1600" b="1" u="sng" dirty="0">
              <a:solidFill>
                <a:schemeClr val="bg1"/>
              </a:solidFill>
            </a:endParaRP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Other Problem Reported at PS No. 001/001A. 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Immediate Action Requested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Guidelines on SMS / Mobile Application based Poll Monitoring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Mobile phone Nos. of RO, ARO, Sector Officer and Presiding Officer are to be registered with a given mobile number 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P-3/P-2/P-1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day, respectively.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To reflect poll process related data in </a:t>
            </a:r>
            <a:r>
              <a:rPr lang="en-US" sz="2800" dirty="0" smtClean="0">
                <a:solidFill>
                  <a:schemeClr val="accent2"/>
                </a:solidFill>
              </a:rPr>
              <a:t>Poll Monitoring  </a:t>
            </a:r>
            <a:r>
              <a:rPr lang="en-US" sz="2800" dirty="0" smtClean="0">
                <a:solidFill>
                  <a:srgbClr val="C00000"/>
                </a:solidFill>
              </a:rPr>
              <a:t>website and better monitoring at all levels, Presiding Officers must send SMS </a:t>
            </a:r>
            <a:r>
              <a:rPr lang="en-US" sz="2800" dirty="0" smtClean="0">
                <a:solidFill>
                  <a:schemeClr val="accent2"/>
                </a:solidFill>
              </a:rPr>
              <a:t>(using prescribed syntax) or</a:t>
            </a:r>
            <a:r>
              <a:rPr lang="en-US" sz="2800" dirty="0" smtClean="0">
                <a:solidFill>
                  <a:srgbClr val="C00000"/>
                </a:solidFill>
              </a:rPr>
              <a:t> Submit information through mobile application related to the poll activities in his Polling Station.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Presiding Officers should send the SMS </a:t>
            </a:r>
            <a:r>
              <a:rPr lang="en-US" sz="2800" dirty="0" smtClean="0">
                <a:solidFill>
                  <a:schemeClr val="accent2"/>
                </a:solidFill>
              </a:rPr>
              <a:t>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Submit information through mobile application  at mentioned time and intervals positively.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0"/>
            <a:ext cx="7315200" cy="685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400" b="1" dirty="0" smtClean="0">
                <a:solidFill>
                  <a:srgbClr val="2C2CAA"/>
                </a:solidFill>
              </a:rPr>
              <a:t>Exception Reporting </a:t>
            </a: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400" b="1" dirty="0" smtClean="0">
                <a:solidFill>
                  <a:srgbClr val="2C2CAA"/>
                </a:solidFill>
              </a:rPr>
              <a:t>(Poll – 1 day &amp; Poll day)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9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</a:t>
            </a: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To  RO </a:t>
            </a:r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</a:rPr>
              <a:t>/ ARO / SECTOR Officers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Safe Arrival from DC to Polling Stations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:Updates 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of Safe Arrival not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recd. for 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PS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1,2,5,18,21,34,87,54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Mock 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Poll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Conducted :Updates 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of Mock Poll not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recd. for 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PS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1,2,5,18,21,34,87,54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Poll Started :Updates on Poll Started not recd. for PS 1,2,5,18,21,34,87,54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dirty="0" smtClean="0">
              <a:solidFill>
                <a:srgbClr val="48423E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images6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124200"/>
            <a:ext cx="1990045" cy="19812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0"/>
            <a:ext cx="6781800" cy="685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2C2CAA"/>
                </a:solidFill>
              </a:rPr>
              <a:t>Exception Reporting </a:t>
            </a: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2C2CAA"/>
                </a:solidFill>
              </a:rPr>
              <a:t>( Poll day &amp; Poll – 1 day)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9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</a:t>
            </a: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</a:rPr>
              <a:t>RO / ARO / SECTOR Officers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dirty="0" smtClean="0">
              <a:solidFill>
                <a:srgbClr val="48423E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9 AM Poll Status Update :Poll Status Update at 9 AM not  received for PS 1,2,5,18,21,34,87,54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11 AM Poll Status Update :Poll Status Update at 11 AM not  received for PS 1,2,5,18,21,34,87,54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images66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09800" y="1944666"/>
            <a:ext cx="6934200" cy="483713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mbria" pitchFamily="18" charset="0"/>
              </a:rPr>
              <a:t>1 PM Poll Status Update :Poll Status Update at 1 PM not  recd. for PS 1,2,5,18,21,34,87,54</a:t>
            </a:r>
          </a:p>
          <a:p>
            <a:pPr eaLnBrk="1" hangingPunct="1">
              <a:buFont typeface="Arial" charset="0"/>
              <a:buNone/>
            </a:pPr>
            <a:endParaRPr lang="en-US" altLang="en-US" sz="16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mbria" pitchFamily="18" charset="0"/>
              </a:rPr>
              <a:t>3 PM Poll Status Update :Poll Status Update at 3 PM not  recd. for PS 1,2,5,18,21,34,87,54</a:t>
            </a:r>
          </a:p>
          <a:p>
            <a:pPr marL="0" indent="0"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mbria" pitchFamily="18" charset="0"/>
              </a:rPr>
              <a:t>5 </a:t>
            </a:r>
            <a:r>
              <a:rPr lang="en-US" altLang="en-US" sz="2800" dirty="0">
                <a:solidFill>
                  <a:schemeClr val="bg1"/>
                </a:solidFill>
                <a:latin typeface="Cambria" pitchFamily="18" charset="0"/>
              </a:rPr>
              <a:t>PM Poll Status Update :Poll Status Update at </a:t>
            </a:r>
            <a:r>
              <a:rPr lang="en-US" altLang="en-US" sz="2800" dirty="0" smtClean="0">
                <a:solidFill>
                  <a:schemeClr val="bg1"/>
                </a:solidFill>
                <a:latin typeface="Cambria" pitchFamily="18" charset="0"/>
              </a:rPr>
              <a:t>5 </a:t>
            </a:r>
            <a:r>
              <a:rPr lang="en-US" altLang="en-US" sz="2800" dirty="0">
                <a:solidFill>
                  <a:schemeClr val="bg1"/>
                </a:solidFill>
                <a:latin typeface="Cambria" pitchFamily="18" charset="0"/>
              </a:rPr>
              <a:t>PM not  recd. for PS 1,2,5,18,21,34,87,54</a:t>
            </a:r>
            <a:endParaRPr lang="en-US" altLang="en-US" sz="900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900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endParaRPr lang="en-US" altLang="en-US" sz="2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0800" y="0"/>
            <a:ext cx="6172200" cy="1851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2C2CAA"/>
                </a:solidFill>
                <a:latin typeface="+mn-lt"/>
                <a:cs typeface="+mn-cs"/>
              </a:rPr>
              <a:t>Exception Reporting </a:t>
            </a:r>
          </a:p>
          <a:p>
            <a:pPr marL="342900" indent="-342900" algn="ctr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2C2CAA"/>
                </a:solidFill>
                <a:latin typeface="+mn-lt"/>
                <a:cs typeface="+mn-cs"/>
              </a:rPr>
              <a:t>( Poll day/ Poll – 1 day)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28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TO RO / ARO / SECTOR Officers</a:t>
            </a:r>
          </a:p>
        </p:txBody>
      </p:sp>
      <p:pic>
        <p:nvPicPr>
          <p:cNvPr id="6" name="Picture 5" descr="images66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27432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705600" cy="3962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sz="1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chemeClr val="bg1"/>
                </a:solidFill>
                <a:latin typeface="Cambria" pitchFamily="18" charset="0"/>
              </a:rPr>
              <a:t>Voters in queue </a:t>
            </a:r>
            <a:r>
              <a:rPr lang="en-US" altLang="en-US" sz="2600" smtClean="0">
                <a:solidFill>
                  <a:schemeClr val="bg1"/>
                </a:solidFill>
                <a:latin typeface="Cambria" pitchFamily="18" charset="0"/>
              </a:rPr>
              <a:t>at </a:t>
            </a:r>
            <a:r>
              <a:rPr lang="en-US" altLang="en-US" sz="2600" smtClean="0">
                <a:solidFill>
                  <a:schemeClr val="bg1"/>
                </a:solidFill>
                <a:latin typeface="Cambria" pitchFamily="18" charset="0"/>
              </a:rPr>
              <a:t>6.00 </a:t>
            </a:r>
            <a:r>
              <a:rPr lang="en-US" altLang="en-US" sz="2600" dirty="0" smtClean="0">
                <a:solidFill>
                  <a:schemeClr val="bg1"/>
                </a:solidFill>
                <a:latin typeface="Cambria" pitchFamily="18" charset="0"/>
              </a:rPr>
              <a:t>PM  :Voters in queue report not  recd. for PS 1,2,5,18,21,34,87,54 (if VTR also not received)</a:t>
            </a:r>
          </a:p>
          <a:p>
            <a:pPr marL="0" indent="0"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chemeClr val="bg1"/>
                </a:solidFill>
                <a:latin typeface="Cambria" pitchFamily="18" charset="0"/>
              </a:rPr>
              <a:t>Voter Turnout Report :Voters turnout report not  recd. for PS 1,2,5,18,21,34,87,54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chemeClr val="bg1"/>
                </a:solidFill>
                <a:latin typeface="Cambria" pitchFamily="18" charset="0"/>
              </a:rPr>
              <a:t>Safe Arrival at RC :Safe Arrival at RC report not  recd. for PS 1,2,5,18,21,34,87,54</a:t>
            </a:r>
          </a:p>
          <a:p>
            <a:pPr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647700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2C2CAA"/>
                </a:solidFill>
                <a:latin typeface="+mn-lt"/>
                <a:cs typeface="+mn-cs"/>
              </a:rPr>
              <a:t>Exception Reporting - Poll day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8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RO / ARO / SECTOR Officers</a:t>
            </a:r>
            <a:endParaRPr lang="en-US" sz="3200" b="1" i="1" u="sng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5" descr="images66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" y="24384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n-US" sz="3200" b="1" i="1" u="sng" dirty="0" smtClean="0">
                <a:solidFill>
                  <a:srgbClr val="0070C0"/>
                </a:solidFill>
                <a:latin typeface="Engravers MT" panose="02090707080505020304" pitchFamily="18" charset="0"/>
              </a:rPr>
              <a:t>SYNOPSIS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315307" y="1518546"/>
            <a:ext cx="6371493" cy="53394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1.  </a:t>
            </a:r>
            <a:r>
              <a:rPr lang="en-US" sz="2400" b="1" i="1" u="sng" dirty="0" smtClean="0">
                <a:solidFill>
                  <a:srgbClr val="990000"/>
                </a:solidFill>
                <a:latin typeface="+mj-lt"/>
              </a:rPr>
              <a:t>Registration  </a:t>
            </a:r>
          </a:p>
          <a:p>
            <a:pPr marL="0" indent="0">
              <a:buNone/>
              <a:defRPr/>
            </a:pPr>
            <a:r>
              <a:rPr lang="en-US" sz="2600" b="1" dirty="0" smtClean="0">
                <a:solidFill>
                  <a:srgbClr val="990000"/>
                </a:solidFill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For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RO - </a:t>
            </a:r>
            <a:r>
              <a:rPr lang="en-US" sz="2600" b="1" dirty="0">
                <a:solidFill>
                  <a:srgbClr val="0070C0"/>
                </a:solidFill>
                <a:cs typeface="Arial" pitchFamily="34" charset="0"/>
              </a:rPr>
              <a:t>WB&lt;&gt;EL</a:t>
            </a:r>
            <a:r>
              <a:rPr lang="en-US" sz="2600" b="1" dirty="0" smtClean="0">
                <a:solidFill>
                  <a:srgbClr val="0070C0"/>
                </a:solidFill>
                <a:cs typeface="Arial" pitchFamily="34" charset="0"/>
              </a:rPr>
              <a:t>&lt;&gt;</a:t>
            </a: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01</a:t>
            </a:r>
            <a:r>
              <a:rPr lang="en-US" sz="2400" b="1" dirty="0">
                <a:solidFill>
                  <a:srgbClr val="ED378E"/>
                </a:solidFill>
                <a:cs typeface="Arial" pitchFamily="34" charset="0"/>
              </a:rPr>
              <a:t>&lt;&gt;R 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      For ARO -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WB&lt;&gt;EL&lt;&gt;</a:t>
            </a: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001&lt;&gt;</a:t>
            </a:r>
            <a:r>
              <a:rPr lang="en-US" sz="2400" b="1" dirty="0">
                <a:solidFill>
                  <a:srgbClr val="ED378E"/>
                </a:solidFill>
                <a:cs typeface="Arial" pitchFamily="34" charset="0"/>
              </a:rPr>
              <a:t>AR </a:t>
            </a:r>
            <a:endParaRPr lang="en-US" sz="2400" b="1" dirty="0" smtClean="0">
              <a:solidFill>
                <a:srgbClr val="ED378E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     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For SO - WB&lt;&gt;EL&lt;&gt;</a:t>
            </a:r>
            <a:r>
              <a:rPr lang="en-US" sz="2400" b="1" dirty="0">
                <a:solidFill>
                  <a:srgbClr val="ED378E"/>
                </a:solidFill>
                <a:cs typeface="Arial" pitchFamily="34" charset="0"/>
              </a:rPr>
              <a:t>001&lt;&gt;S&lt;&gt;01 </a:t>
            </a:r>
            <a:endParaRPr lang="en-US" sz="2400" b="1" dirty="0" smtClean="0">
              <a:solidFill>
                <a:srgbClr val="ED378E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     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For PO/PRO - WB&lt;&gt;EL&lt;&gt;</a:t>
            </a:r>
            <a:r>
              <a:rPr lang="en-US" sz="2400" b="1" dirty="0">
                <a:solidFill>
                  <a:srgbClr val="ED378E"/>
                </a:solidFill>
              </a:rPr>
              <a:t>001&lt;&gt;P&lt;&gt;001/001A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   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2.   </a:t>
            </a:r>
            <a:r>
              <a:rPr lang="en-US" sz="2400" b="1" i="1" u="sng" dirty="0" smtClean="0">
                <a:solidFill>
                  <a:srgbClr val="990000"/>
                </a:solidFill>
                <a:latin typeface="+mj-lt"/>
              </a:rPr>
              <a:t>Safe Arrival  at Polling Station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&lt;&gt;EL&lt;&gt;</a:t>
            </a:r>
            <a:r>
              <a:rPr lang="en-US" sz="2400" b="1" dirty="0" smtClean="0">
                <a:solidFill>
                  <a:srgbClr val="ED3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 3.  </a:t>
            </a:r>
            <a:r>
              <a:rPr lang="en-US" sz="2400" b="1" i="1" u="sng" dirty="0" smtClean="0">
                <a:solidFill>
                  <a:srgbClr val="990000"/>
                </a:solidFill>
                <a:latin typeface="+mj-lt"/>
              </a:rPr>
              <a:t>Mock Poll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WB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&lt;&gt;EL&lt;&gt;</a:t>
            </a:r>
            <a:r>
              <a:rPr lang="en-US" sz="2400" b="1" dirty="0">
                <a:solidFill>
                  <a:srgbClr val="ED378E"/>
                </a:solidFill>
                <a:latin typeface="Arial" charset="0"/>
                <a:cs typeface="Arial" charset="0"/>
              </a:rPr>
              <a:t>MP&lt;&gt;</a:t>
            </a:r>
            <a:r>
              <a:rPr lang="en-US" sz="2400" b="1" dirty="0" smtClean="0">
                <a:solidFill>
                  <a:srgbClr val="ED378E"/>
                </a:solidFill>
                <a:latin typeface="Arial" charset="0"/>
                <a:cs typeface="Arial" charset="0"/>
              </a:rPr>
              <a:t>04 </a:t>
            </a:r>
            <a:r>
              <a:rPr lang="en-US" sz="2000" b="1" dirty="0" smtClean="0">
                <a:solidFill>
                  <a:srgbClr val="ED378E"/>
                </a:solidFill>
                <a:latin typeface="Arial" charset="0"/>
                <a:cs typeface="Arial" charset="0"/>
              </a:rPr>
              <a:t>(No. of Polling 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ED378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ED378E"/>
                </a:solidFill>
                <a:latin typeface="Arial" charset="0"/>
                <a:cs typeface="Arial" charset="0"/>
              </a:rPr>
              <a:t>      Agents)  </a:t>
            </a:r>
            <a:endParaRPr lang="en-US" sz="2000" b="1" dirty="0">
              <a:solidFill>
                <a:srgbClr val="ED378E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</a:rPr>
              <a:t>Presiding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Officers have </a:t>
            </a: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send 22 SMS or submit inputs through Mobile Application </a:t>
            </a:r>
            <a:endParaRPr lang="en-US" sz="2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984"/>
            <a:ext cx="1811215" cy="176869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SYNOPSIS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09800" y="1090174"/>
            <a:ext cx="6934200" cy="57678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4.   </a:t>
            </a:r>
            <a:r>
              <a:rPr lang="en-US" sz="2400" b="1" u="sng" dirty="0" smtClean="0">
                <a:solidFill>
                  <a:srgbClr val="990000"/>
                </a:solidFill>
                <a:latin typeface="+mj-lt"/>
              </a:rPr>
              <a:t>Poll Start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&lt;&gt;EL&lt;&gt;PS 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latin typeface="+mj-lt"/>
              </a:rPr>
              <a:t>5.  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2 </a:t>
            </a:r>
            <a:r>
              <a:rPr lang="en-US" sz="2400" b="1" i="1" dirty="0">
                <a:solidFill>
                  <a:srgbClr val="990000"/>
                </a:solidFill>
              </a:rPr>
              <a:t>Hourly report : 9 </a:t>
            </a:r>
            <a:r>
              <a:rPr lang="en-US" sz="2400" b="1" i="1" dirty="0" smtClean="0">
                <a:solidFill>
                  <a:srgbClr val="990000"/>
                </a:solidFill>
              </a:rPr>
              <a:t>AM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EL </a:t>
            </a:r>
            <a:r>
              <a:rPr lang="en-US" sz="2400" b="1" dirty="0">
                <a:solidFill>
                  <a:srgbClr val="ED378E"/>
                </a:solidFill>
                <a:cs typeface="Arial" pitchFamily="34" charset="0"/>
              </a:rPr>
              <a:t>245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(where 245 stands for total votes  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                             polled at a given time, i.e., 9 AM)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6.   </a:t>
            </a:r>
            <a:r>
              <a:rPr lang="en-US" sz="2400" b="1" i="1" dirty="0" smtClean="0">
                <a:solidFill>
                  <a:srgbClr val="990000"/>
                </a:solidFill>
              </a:rPr>
              <a:t>2 </a:t>
            </a:r>
            <a:r>
              <a:rPr lang="en-US" sz="2400" b="1" i="1" dirty="0">
                <a:solidFill>
                  <a:srgbClr val="990000"/>
                </a:solidFill>
              </a:rPr>
              <a:t>Hourly report : 11 </a:t>
            </a:r>
            <a:r>
              <a:rPr lang="en-US" sz="2400" b="1" i="1" dirty="0" smtClean="0">
                <a:solidFill>
                  <a:srgbClr val="990000"/>
                </a:solidFill>
              </a:rPr>
              <a:t>AM</a:t>
            </a:r>
          </a:p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rgbClr val="990000"/>
                </a:solidFill>
              </a:rPr>
              <a:t>     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400" b="1" dirty="0">
                <a:solidFill>
                  <a:srgbClr val="ED378E"/>
                </a:solidFill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45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(where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445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stands for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votes </a:t>
            </a:r>
            <a:endParaRPr lang="en-US" sz="1800" b="1" dirty="0" smtClean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                               polled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at a given time, i.e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., 11 AM)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7.   </a:t>
            </a:r>
            <a:r>
              <a:rPr lang="en-US" sz="2400" b="1" i="1" dirty="0" smtClean="0">
                <a:solidFill>
                  <a:srgbClr val="990000"/>
                </a:solidFill>
              </a:rPr>
              <a:t>2 </a:t>
            </a:r>
            <a:r>
              <a:rPr lang="en-US" sz="2400" b="1" i="1" dirty="0">
                <a:solidFill>
                  <a:srgbClr val="990000"/>
                </a:solidFill>
              </a:rPr>
              <a:t>Hourly report : 1 </a:t>
            </a:r>
            <a:r>
              <a:rPr lang="en-US" sz="2400" b="1" i="1" dirty="0" smtClean="0">
                <a:solidFill>
                  <a:srgbClr val="990000"/>
                </a:solidFill>
              </a:rPr>
              <a:t>PM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645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(where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645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stands for total votes 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polled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at a given time, i.e.,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1 PM)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8.   </a:t>
            </a:r>
            <a:r>
              <a:rPr lang="en-US" sz="2400" b="1" i="1" dirty="0" smtClean="0">
                <a:solidFill>
                  <a:srgbClr val="990000"/>
                </a:solidFill>
              </a:rPr>
              <a:t>2 </a:t>
            </a:r>
            <a:r>
              <a:rPr lang="en-US" sz="2400" b="1" i="1" dirty="0">
                <a:solidFill>
                  <a:srgbClr val="990000"/>
                </a:solidFill>
              </a:rPr>
              <a:t>Hourly report : 3 </a:t>
            </a:r>
            <a:r>
              <a:rPr lang="en-US" sz="2400" b="1" i="1" dirty="0" smtClean="0">
                <a:solidFill>
                  <a:srgbClr val="990000"/>
                </a:solidFill>
              </a:rPr>
              <a:t>PM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 EL </a:t>
            </a:r>
            <a:r>
              <a:rPr lang="en-US" sz="2400" b="1" dirty="0" smtClean="0">
                <a:solidFill>
                  <a:srgbClr val="ED378E"/>
                </a:solidFill>
                <a:cs typeface="Arial" pitchFamily="34" charset="0"/>
              </a:rPr>
              <a:t>845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(where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845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stands for total votes 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                      polled at a given time, i.e.,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PM)</a:t>
            </a:r>
            <a:endParaRPr lang="en-US" sz="18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rgbClr val="990000"/>
                </a:solidFill>
              </a:rPr>
              <a:t> </a:t>
            </a:r>
            <a:r>
              <a:rPr lang="en-US" sz="1800" b="1" i="1" dirty="0" smtClean="0">
                <a:solidFill>
                  <a:srgbClr val="990000"/>
                </a:solidFill>
              </a:rPr>
              <a:t>   </a:t>
            </a: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b="1" u="sng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1705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Presiding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Officers have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send 20 SMS or submit inputs through Mobile application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984"/>
            <a:ext cx="1811215" cy="17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26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SYNOPSIS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09800" y="1090174"/>
            <a:ext cx="6934200" cy="57678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9.   </a:t>
            </a:r>
            <a:r>
              <a:rPr lang="en-US" sz="2400" b="1" i="1" dirty="0" smtClean="0">
                <a:solidFill>
                  <a:srgbClr val="990000"/>
                </a:solidFill>
              </a:rPr>
              <a:t>2 Hourly report : 5 PM</a:t>
            </a:r>
          </a:p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rgbClr val="990000"/>
                </a:solidFill>
              </a:rPr>
              <a:t>     	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 EL 900  </a:t>
            </a: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(where 900 stands for total votes  </a:t>
            </a: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           polled at a given time, i.e., 5 PM)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200" b="1" i="1" dirty="0">
              <a:solidFill>
                <a:srgbClr val="99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10.   </a:t>
            </a:r>
            <a:r>
              <a:rPr lang="en-IN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If camera is installed, then send message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IN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WB&lt;&gt;EL&lt;&gt;CAMY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11.  </a:t>
            </a:r>
            <a:r>
              <a:rPr lang="en-IN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If camera is not installed, then send message   </a:t>
            </a:r>
          </a:p>
          <a:p>
            <a:pPr marL="0" indent="0">
              <a:buNone/>
              <a:defRPr/>
            </a:pPr>
            <a:r>
              <a:rPr lang="en-IN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WB&lt;&gt;EL&lt;&gt;CAMN             </a:t>
            </a:r>
            <a:endParaRPr lang="en-IN" sz="20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12. 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Problem of EVM/ VVPAT Non-	Functioning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WB&lt;&gt;EL&lt;&gt;EVM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Indicates EVM / VVPAT Problem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1800" b="1" i="1" dirty="0" smtClean="0">
                <a:solidFill>
                  <a:srgbClr val="990000"/>
                </a:solidFill>
              </a:rPr>
              <a:t>    </a:t>
            </a: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b="1" u="sng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1705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Presiding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Officers have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send 20 SMS or submit inputs through Mobile application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984"/>
            <a:ext cx="1811215" cy="17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57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SYNOPSIS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09800" y="1090174"/>
            <a:ext cx="6934200" cy="576782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1800" b="1" i="1" dirty="0" smtClean="0">
                <a:solidFill>
                  <a:srgbClr val="990000"/>
                </a:solidFill>
              </a:rPr>
              <a:t>    </a:t>
            </a: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b="1" u="sng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1705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Presiding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Officers have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send 20 SMS or submit inputs through Mobile application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79984"/>
            <a:ext cx="1694688" cy="1654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2872" y="1578864"/>
            <a:ext cx="736631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Problem of Law &amp; 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WB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LW</a:t>
            </a:r>
            <a:r>
              <a:rPr lang="en-US" sz="24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Indicates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Law &amp; Order  Problem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</a:rPr>
              <a:t>14. 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Other Problem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OTH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Indicates Other  Problem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15. 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Problem of Camera not working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990000"/>
                </a:solidFill>
              </a:rPr>
              <a:t>        </a:t>
            </a:r>
            <a:r>
              <a:rPr lang="en-US" b="1" dirty="0" smtClean="0">
                <a:solidFill>
                  <a:srgbClr val="990000"/>
                </a:solidFill>
              </a:rPr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WB</a:t>
            </a:r>
            <a:r>
              <a:rPr lang="en-US" b="1" dirty="0">
                <a:solidFill>
                  <a:srgbClr val="0070C0"/>
                </a:solidFill>
              </a:rPr>
              <a:t>&lt;&gt;EL&lt;&gt;CAMNW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 </a:t>
            </a:r>
            <a:r>
              <a:rPr lang="en-US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of EVM/ VVPAT Resolved &amp; Poll resumed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000" b="1" u="sng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EVM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17.  </a:t>
            </a:r>
            <a:r>
              <a:rPr lang="en-US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US" sz="2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of Law &amp; Order Resolved &amp; Poll resumed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LW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20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sz="24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43708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SYNOPSIS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05600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2400" b="1" dirty="0">
                <a:solidFill>
                  <a:srgbClr val="990000"/>
                </a:solidFill>
              </a:rPr>
              <a:t>Other Problem Resolved &amp; Poll resumed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dirty="0" smtClean="0">
                <a:solidFill>
                  <a:srgbClr val="0070C0"/>
                </a:solidFill>
              </a:rPr>
              <a:t>WB</a:t>
            </a:r>
            <a:r>
              <a:rPr lang="en-US" sz="2400" b="1" dirty="0">
                <a:solidFill>
                  <a:srgbClr val="0070C0"/>
                </a:solidFill>
              </a:rPr>
              <a:t>&lt;&gt;EL&lt;&gt;</a:t>
            </a:r>
            <a:r>
              <a:rPr lang="en-US" sz="2400" b="1" dirty="0">
                <a:solidFill>
                  <a:srgbClr val="ED378E"/>
                </a:solidFill>
              </a:rPr>
              <a:t>OTH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2400" b="1" dirty="0">
                <a:solidFill>
                  <a:srgbClr val="ED378E"/>
                </a:solidFill>
              </a:rPr>
              <a:t>PR </a:t>
            </a:r>
          </a:p>
          <a:p>
            <a:pPr marL="0" indent="0">
              <a:buNone/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.  </a:t>
            </a:r>
            <a:r>
              <a:rPr lang="en-US" sz="2400" b="1" dirty="0" smtClean="0">
                <a:solidFill>
                  <a:srgbClr val="990000"/>
                </a:solidFill>
              </a:rPr>
              <a:t>Problem </a:t>
            </a:r>
            <a:r>
              <a:rPr lang="en-US" sz="2400" b="1" dirty="0">
                <a:solidFill>
                  <a:srgbClr val="990000"/>
                </a:solidFill>
              </a:rPr>
              <a:t>of Camera resolved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990000"/>
                </a:solidFill>
              </a:rPr>
              <a:t>   </a:t>
            </a:r>
            <a:r>
              <a:rPr lang="en-US" sz="2400" b="1" dirty="0" smtClean="0">
                <a:solidFill>
                  <a:srgbClr val="990000"/>
                </a:solidFill>
              </a:rPr>
              <a:t>     </a:t>
            </a:r>
            <a:r>
              <a:rPr lang="en-US" sz="2400" b="1" dirty="0">
                <a:solidFill>
                  <a:srgbClr val="0070C0"/>
                </a:solidFill>
              </a:rPr>
              <a:t>WB&lt;&gt;EL&lt;&gt;CAMW</a:t>
            </a:r>
          </a:p>
          <a:p>
            <a:pPr marL="0" indent="0">
              <a:buNone/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20.   </a:t>
            </a:r>
            <a:r>
              <a:rPr lang="en-US" sz="2400" b="1" dirty="0" smtClean="0">
                <a:solidFill>
                  <a:srgbClr val="990000"/>
                </a:solidFill>
              </a:rPr>
              <a:t>Voters </a:t>
            </a:r>
            <a:r>
              <a:rPr lang="en-US" sz="2400" b="1" dirty="0">
                <a:solidFill>
                  <a:srgbClr val="990000"/>
                </a:solidFill>
              </a:rPr>
              <a:t>in Queue at </a:t>
            </a:r>
            <a:r>
              <a:rPr lang="en-US" sz="2400" b="1" dirty="0" smtClean="0">
                <a:solidFill>
                  <a:srgbClr val="990000"/>
                </a:solidFill>
              </a:rPr>
              <a:t>6.00 </a:t>
            </a:r>
            <a:r>
              <a:rPr lang="en-US" sz="2400" b="1" dirty="0" smtClean="0">
                <a:solidFill>
                  <a:srgbClr val="990000"/>
                </a:solidFill>
              </a:rPr>
              <a:t>PM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  </a:t>
            </a:r>
            <a:r>
              <a:rPr lang="en-US" sz="2400" b="1" dirty="0">
                <a:solidFill>
                  <a:srgbClr val="0070C0"/>
                </a:solidFill>
              </a:rPr>
              <a:t>WB&lt;&gt;EL&lt;&gt;</a:t>
            </a:r>
            <a:r>
              <a:rPr lang="en-US" sz="2400" b="1" dirty="0">
                <a:solidFill>
                  <a:srgbClr val="ED378E"/>
                </a:solidFill>
              </a:rPr>
              <a:t>Q&lt;&gt;018  </a:t>
            </a:r>
            <a:endParaRPr lang="en-US" sz="2400" b="1" dirty="0" smtClean="0">
              <a:solidFill>
                <a:srgbClr val="ED378E"/>
              </a:solidFill>
            </a:endParaRPr>
          </a:p>
          <a:p>
            <a:pPr marL="0" indent="0">
              <a:buNone/>
              <a:defRPr/>
            </a:pPr>
            <a:endParaRPr lang="en-US" sz="1100" b="1" dirty="0">
              <a:solidFill>
                <a:srgbClr val="ED378E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21.   </a:t>
            </a:r>
            <a:r>
              <a:rPr lang="en-US" sz="2400" b="1" dirty="0" smtClean="0">
                <a:solidFill>
                  <a:srgbClr val="990000"/>
                </a:solidFill>
              </a:rPr>
              <a:t>VTR </a:t>
            </a:r>
            <a:r>
              <a:rPr lang="en-US" sz="2400" b="1" dirty="0">
                <a:solidFill>
                  <a:srgbClr val="990000"/>
                </a:solidFill>
              </a:rPr>
              <a:t>(At close of poll)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rgbClr val="990000"/>
                </a:solidFill>
              </a:rPr>
              <a:t>         </a:t>
            </a:r>
            <a:r>
              <a:rPr lang="en-US" sz="2400" b="1" dirty="0" smtClean="0">
                <a:solidFill>
                  <a:srgbClr val="0070C0"/>
                </a:solidFill>
              </a:rPr>
              <a:t>WB</a:t>
            </a:r>
            <a:r>
              <a:rPr lang="en-US" sz="2400" b="1" dirty="0">
                <a:solidFill>
                  <a:srgbClr val="0070C0"/>
                </a:solidFill>
              </a:rPr>
              <a:t>&lt;&gt;EL&lt;&gt;</a:t>
            </a:r>
            <a:r>
              <a:rPr lang="en-US" sz="2400" b="1" dirty="0">
                <a:solidFill>
                  <a:srgbClr val="ED378E"/>
                </a:solidFill>
              </a:rPr>
              <a:t>VT&lt;&gt;1260 </a:t>
            </a:r>
            <a:endParaRPr lang="en-US" sz="2400" b="1" dirty="0" smtClean="0">
              <a:solidFill>
                <a:srgbClr val="ED378E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100" b="1" dirty="0">
              <a:solidFill>
                <a:srgbClr val="ED378E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22.   </a:t>
            </a:r>
            <a:r>
              <a:rPr lang="en-US" sz="2400" b="1" dirty="0" smtClean="0">
                <a:solidFill>
                  <a:srgbClr val="990000"/>
                </a:solidFill>
              </a:rPr>
              <a:t>Safe </a:t>
            </a:r>
            <a:r>
              <a:rPr lang="en-US" sz="2400" b="1" dirty="0">
                <a:solidFill>
                  <a:srgbClr val="990000"/>
                </a:solidFill>
              </a:rPr>
              <a:t>Arrival at Receiving </a:t>
            </a:r>
            <a:r>
              <a:rPr lang="en-US" sz="2400" b="1" dirty="0" smtClean="0">
                <a:solidFill>
                  <a:srgbClr val="990000"/>
                </a:solidFill>
              </a:rPr>
              <a:t>Centre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</a:rPr>
              <a:t>WB</a:t>
            </a:r>
            <a:r>
              <a:rPr lang="en-US" sz="2400" b="1" dirty="0">
                <a:solidFill>
                  <a:srgbClr val="0070C0"/>
                </a:solidFill>
              </a:rPr>
              <a:t>&lt;&gt;EL&lt;&gt;</a:t>
            </a:r>
            <a:r>
              <a:rPr lang="en-US" sz="2400" b="1" dirty="0">
                <a:solidFill>
                  <a:srgbClr val="ED378E"/>
                </a:solidFill>
              </a:rPr>
              <a:t>SARC</a:t>
            </a:r>
            <a:r>
              <a:rPr lang="en-US" sz="2800" b="1" dirty="0">
                <a:solidFill>
                  <a:srgbClr val="903A18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1800" b="1" i="1" dirty="0" smtClean="0">
                <a:solidFill>
                  <a:srgbClr val="990000"/>
                </a:solidFill>
              </a:rPr>
              <a:t>    </a:t>
            </a: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ED378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    </a:t>
            </a:r>
            <a:endParaRPr lang="en-US" sz="2400" b="1" i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b="1" u="sng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990000"/>
              </a:solidFill>
              <a:latin typeface="+mj-lt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sz="2200" dirty="0" smtClean="0"/>
          </a:p>
          <a:p>
            <a:pPr marL="514350" indent="-514350"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1705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Presiding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Officers have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send 20 SMS or submit inputs through Mobile application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984"/>
            <a:ext cx="1811215" cy="17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45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334161"/>
            <a:ext cx="7696200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</a:p>
          <a:p>
            <a:pPr algn="ctr">
              <a:defRPr/>
            </a:pP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" y="0"/>
            <a:ext cx="9144000" cy="6858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C00000"/>
                </a:solidFill>
              </a:rPr>
              <a:t>Presiding Officers should type the syntax of the SMS </a:t>
            </a:r>
            <a:r>
              <a:rPr lang="en-US" sz="2500" dirty="0" smtClean="0">
                <a:solidFill>
                  <a:schemeClr val="accent2"/>
                </a:solidFill>
              </a:rPr>
              <a:t>or</a:t>
            </a:r>
            <a:r>
              <a:rPr lang="en-US" sz="2500" dirty="0" smtClean="0">
                <a:solidFill>
                  <a:srgbClr val="C00000"/>
                </a:solidFill>
              </a:rPr>
              <a:t> Submit information through mobile application as prescribed and should not construct  their own.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Presiding Officers should be careful enough while sending Law &amp; Order related SMS </a:t>
            </a:r>
            <a:r>
              <a:rPr lang="en-US" sz="2500" dirty="0" smtClean="0">
                <a:solidFill>
                  <a:schemeClr val="accent2"/>
                </a:solidFill>
              </a:rPr>
              <a:t>or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 Information by Application.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C00000"/>
                </a:solidFill>
              </a:rPr>
              <a:t>The Final Voter turn out report is mandatory and turnout data should match the data written on Presiding Officer’s dairy.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Sector Officers will be responsible for non-registration of PR/POs and they will ensure registration by P-2/P-1 day positively.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C00000"/>
                </a:solidFill>
              </a:rPr>
              <a:t>All will receive confirmation messages after successful registration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RO/ARO/SO will receive exception SMS on non-receipt of SMS from the Presiding Officers.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SO </a:t>
            </a:r>
            <a:r>
              <a:rPr lang="en-US" sz="2500" dirty="0">
                <a:solidFill>
                  <a:srgbClr val="FF0000"/>
                </a:solidFill>
              </a:rPr>
              <a:t>may submit information through mobile application related to the poll activities for Polling Stations under his jurisdiction if PO fails to submit.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572000" y="838200"/>
            <a:ext cx="3352800" cy="1905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343400" y="2971800"/>
            <a:ext cx="4419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9223166166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OR</a:t>
            </a:r>
          </a:p>
          <a:p>
            <a:pPr algn="ctr" eaLnBrk="1" hangingPunct="1">
              <a:defRPr/>
            </a:pPr>
            <a:r>
              <a:rPr lang="en-US" sz="48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51969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OR</a:t>
            </a:r>
          </a:p>
          <a:p>
            <a:pPr algn="ctr" eaLnBrk="1" hangingPunct="1">
              <a:defRPr/>
            </a:pPr>
            <a:r>
              <a:rPr lang="en-US" sz="48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166</a:t>
            </a:r>
            <a:endParaRPr lang="en-US" sz="36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962400" y="12954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SMS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NUMBER 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830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Send your SMS </a:t>
            </a:r>
            <a:r>
              <a:rPr lang="en-US" sz="2800" b="1" u="sng" dirty="0" smtClean="0">
                <a:solidFill>
                  <a:srgbClr val="FF0000"/>
                </a:solidFill>
              </a:rPr>
              <a:t>to </a:t>
            </a:r>
            <a:r>
              <a:rPr lang="en-US" sz="2800" b="1" u="sng" dirty="0">
                <a:solidFill>
                  <a:srgbClr val="FF0000"/>
                </a:solidFill>
              </a:rPr>
              <a:t>the following </a:t>
            </a:r>
            <a:r>
              <a:rPr lang="en-US" sz="2800" b="1" u="sng" dirty="0" smtClean="0">
                <a:solidFill>
                  <a:srgbClr val="FF0000"/>
                </a:solidFill>
              </a:rPr>
              <a:t>Mobile Number</a:t>
            </a:r>
            <a:endParaRPr lang="en-US" sz="2800" u="sng" dirty="0">
              <a:solidFill>
                <a:schemeClr val="accent6"/>
              </a:solidFill>
            </a:endParaRPr>
          </a:p>
        </p:txBody>
      </p:sp>
      <p:pic>
        <p:nvPicPr>
          <p:cNvPr id="7" name="Picture 6" descr="images12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855245" y="3930556"/>
            <a:ext cx="6172200" cy="2622644"/>
          </a:xfrm>
          <a:prstGeom prst="wedgeEllipseCallout">
            <a:avLst>
              <a:gd name="adj1" fmla="val -57121"/>
              <a:gd name="adj2" fmla="val -324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sz="1050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Registration of ARO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2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001&lt;&gt;AR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3 (Three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digits) AC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AR – Assistant Returning Officer for the respective Assembly Constituency</a:t>
            </a: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000" b="1" u="sng" dirty="0" smtClean="0">
                <a:solidFill>
                  <a:srgbClr val="113FD1"/>
                </a:solidFill>
              </a:rPr>
              <a:t>POLL Registration ( On P – 3 day 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590800" y="1371600"/>
            <a:ext cx="6364492" cy="1784350"/>
          </a:xfrm>
          <a:prstGeom prst="wedgeEllipseCallout">
            <a:avLst>
              <a:gd name="adj1" fmla="val -55115"/>
              <a:gd name="adj2" fmla="val 564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             </a:t>
            </a:r>
            <a:r>
              <a:rPr lang="en-US" sz="2400" b="1" u="sng" dirty="0">
                <a:solidFill>
                  <a:schemeClr val="bg1"/>
                </a:solidFill>
              </a:rPr>
              <a:t>Registration of RO</a:t>
            </a:r>
            <a:endParaRPr lang="en-US" b="1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2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2800" b="1" dirty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&lt;&gt;</a:t>
            </a:r>
            <a:r>
              <a:rPr lang="en-US" sz="2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:   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Two) digits PC No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for Returning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Officer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36fa2a8c1d0d46e42ff9c80968525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2755">
            <a:off x="76200" y="2635203"/>
            <a:ext cx="2362200" cy="23622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 b="1" u="sng" dirty="0" smtClean="0">
                <a:solidFill>
                  <a:srgbClr val="113FD1"/>
                </a:solidFill>
              </a:rPr>
              <a:t>POLL Registration (</a:t>
            </a:r>
            <a:r>
              <a:rPr lang="en-US" altLang="en-US" sz="4000" b="1" u="sng" dirty="0" smtClean="0">
                <a:solidFill>
                  <a:srgbClr val="113FD1"/>
                </a:solidFill>
              </a:rPr>
              <a:t>On P – 3 day)</a:t>
            </a:r>
            <a:endParaRPr lang="en-US" altLang="en-US" sz="3800" dirty="0" smtClean="0">
              <a:solidFill>
                <a:srgbClr val="0C2D96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667000" y="1785902"/>
            <a:ext cx="6019800" cy="2514600"/>
          </a:xfrm>
          <a:prstGeom prst="wedgeEllipseCallout">
            <a:avLst>
              <a:gd name="adj1" fmla="val -60470"/>
              <a:gd name="adj2" fmla="val 2489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Registration of SO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28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001&lt;&gt;S&lt;&gt;01 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3(Three) digits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AC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No.,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 – Sector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Officer, 2(Two)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digits Sector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No.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4617184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113FD1"/>
                </a:solidFill>
              </a:rPr>
              <a:t>After Successful registration, SO will get a SMS with Mobile application download link as following.</a:t>
            </a:r>
          </a:p>
          <a:p>
            <a:r>
              <a:rPr lang="en-IN" sz="2000" b="1" dirty="0" smtClean="0">
                <a:solidFill>
                  <a:srgbClr val="FF0000"/>
                </a:solidFill>
              </a:rPr>
              <a:t>https://drive.google.com/file/d/1m1PhJZcllORrU07FbRc1fwNrjaS6twxa/view?usp=sharing</a:t>
            </a:r>
          </a:p>
        </p:txBody>
      </p:sp>
      <p:pic>
        <p:nvPicPr>
          <p:cNvPr id="11" name="Picture 10" descr="36fa2a8c1d0d46e42ff9c80968525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2755">
            <a:off x="-120603" y="2635203"/>
            <a:ext cx="2362200" cy="23622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 u="sng" dirty="0" smtClean="0">
                <a:solidFill>
                  <a:srgbClr val="113FD1"/>
                </a:solidFill>
              </a:rPr>
              <a:t>POLL Registration ( Poll – 1  day )</a:t>
            </a:r>
            <a:endParaRPr lang="en-US" altLang="en-US" sz="3800" dirty="0" smtClean="0">
              <a:solidFill>
                <a:srgbClr val="0C2D96"/>
              </a:solidFill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2133599" y="1417638"/>
            <a:ext cx="6968197" cy="2620962"/>
          </a:xfrm>
          <a:prstGeom prst="wedgeRectCallout">
            <a:avLst>
              <a:gd name="adj1" fmla="val -53077"/>
              <a:gd name="adj2" fmla="val 71724"/>
            </a:avLst>
          </a:prstGeom>
          <a:solidFill>
            <a:schemeClr val="tx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u="sng" dirty="0">
                <a:solidFill>
                  <a:schemeClr val="bg1"/>
                </a:solidFill>
              </a:rPr>
              <a:t>Registration of Presiding Officer/  </a:t>
            </a:r>
          </a:p>
          <a:p>
            <a:pPr algn="ctr" eaLnBrk="1" hangingPunct="1">
              <a:defRPr/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u="sng" dirty="0">
                <a:solidFill>
                  <a:schemeClr val="bg1"/>
                </a:solidFill>
              </a:rPr>
              <a:t>Polling Officer</a:t>
            </a:r>
          </a:p>
          <a:p>
            <a:pPr eaLnBrk="1" hangingPunct="1">
              <a:defRPr/>
            </a:pPr>
            <a:endParaRPr lang="en-US" sz="105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WB&lt;&gt;EL&lt;&gt;</a:t>
            </a:r>
            <a:r>
              <a:rPr lang="en-US" sz="2800" b="1" dirty="0" smtClean="0">
                <a:solidFill>
                  <a:srgbClr val="ED378E"/>
                </a:solidFill>
              </a:rPr>
              <a:t>001&lt;&gt;P&lt;&gt;001/001A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: 3(Three)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digits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AC no.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– Presiding/Polling Officer ,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3(Three) digits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Polling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Station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No. (001A in case of auxiliary polling station)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113FD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113FD1"/>
                </a:solidFill>
                <a:latin typeface="+mn-lt"/>
                <a:cs typeface="+mn-cs"/>
              </a:rPr>
              <a:t>After Successful registration, PO will get a SMS with Mobile application download link as following.</a:t>
            </a:r>
          </a:p>
          <a:p>
            <a:r>
              <a:rPr lang="en-IN" sz="1600" b="1" dirty="0" smtClean="0">
                <a:solidFill>
                  <a:srgbClr val="FF0000"/>
                </a:solidFill>
              </a:rPr>
              <a:t>https://drive.google.com/file/d/1m1PhJZcllORrU07FbRc1fwNrjaS6twxa/view?usp=sharing</a:t>
            </a:r>
          </a:p>
          <a:p>
            <a:pPr algn="ctr"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36fa2a8c1d0d46e42ff9c809685252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42755">
            <a:off x="-196804" y="3460795"/>
            <a:ext cx="2362200" cy="23622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00235" y="1597763"/>
            <a:ext cx="3200400" cy="2362200"/>
          </a:xfrm>
          <a:prstGeom prst="wedgeRectCallout">
            <a:avLst>
              <a:gd name="adj1" fmla="val -73447"/>
              <a:gd name="adj2" fmla="val -34636"/>
            </a:avLst>
          </a:prstGeom>
          <a:solidFill>
            <a:schemeClr val="tx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chemeClr val="bg1"/>
                </a:solidFill>
              </a:rPr>
              <a:t>Report on Safe Arrival at Polling Station</a:t>
            </a:r>
          </a:p>
          <a:p>
            <a:pPr algn="ctr" eaLnBrk="1" hangingPunct="1">
              <a:defRPr/>
            </a:pPr>
            <a:endParaRPr lang="en-US" sz="20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WB&lt;&gt;EL&lt;&gt;</a:t>
            </a:r>
            <a:r>
              <a:rPr lang="en-US" sz="2400" b="1" dirty="0" smtClean="0">
                <a:solidFill>
                  <a:srgbClr val="ED3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: SAP – Polling Party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Safely Arrived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at the Polling station</a:t>
            </a:r>
          </a:p>
          <a:p>
            <a:pPr algn="ctr" eaLnBrk="1" hangingPunct="1"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 smtClean="0">
                <a:solidFill>
                  <a:srgbClr val="113FD1"/>
                </a:solidFill>
                <a:latin typeface="+mn-lt"/>
              </a:rPr>
              <a:t>POLL REPORT (P-1 day)</a:t>
            </a:r>
            <a:endParaRPr lang="en-US" sz="3800" dirty="0" smtClean="0">
              <a:solidFill>
                <a:srgbClr val="0C2D96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0" y="4800600"/>
            <a:ext cx="54102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7" y="879341"/>
            <a:ext cx="2498865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93" y="2990402"/>
            <a:ext cx="2514600" cy="36575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12196">
            <a:off x="2462519" y="2718374"/>
            <a:ext cx="838200" cy="592138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9" descr="36fa2a8c1d0d46e42ff9c809685252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0937" y="838200"/>
            <a:ext cx="1940663" cy="194066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237094">
            <a:off x="5768440" y="4019878"/>
            <a:ext cx="838200" cy="592138"/>
          </a:xfrm>
          <a:prstGeom prst="rightArrow">
            <a:avLst/>
          </a:prstGeom>
          <a:solidFill>
            <a:srgbClr val="54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400300" y="381000"/>
            <a:ext cx="3960945" cy="5943600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600" dirty="0" smtClean="0">
                <a:solidFill>
                  <a:schemeClr val="bg1"/>
                </a:solidFill>
              </a:rPr>
              <a:t>After safely arriving at the polling station, the Presiding/Polling Officer will check and verify whether Camera is installed in the polling station or not, for Web Casting. If camera is installed, then send message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6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CAMY</a:t>
            </a:r>
            <a:r>
              <a:rPr lang="en-IN" sz="2600" b="1" dirty="0" smtClean="0">
                <a:solidFill>
                  <a:schemeClr val="bg1"/>
                </a:solidFill>
              </a:rPr>
              <a:t> </a:t>
            </a:r>
            <a:endParaRPr lang="en-IN" sz="2600" dirty="0" smtClean="0">
              <a:solidFill>
                <a:schemeClr val="bg1"/>
              </a:solidFill>
            </a:endParaRPr>
          </a:p>
          <a:p>
            <a:pPr algn="ctr"/>
            <a:r>
              <a:rPr lang="en-IN" sz="2600" dirty="0" smtClean="0">
                <a:solidFill>
                  <a:schemeClr val="bg1"/>
                </a:solidFill>
              </a:rPr>
              <a:t>OR</a:t>
            </a:r>
            <a:endParaRPr lang="en-IN" sz="2600" dirty="0">
              <a:solidFill>
                <a:schemeClr val="bg1"/>
              </a:solidFill>
            </a:endParaRPr>
          </a:p>
          <a:p>
            <a:pPr algn="ctr"/>
            <a:r>
              <a:rPr lang="en-IN" sz="2600" dirty="0" smtClean="0">
                <a:solidFill>
                  <a:schemeClr val="bg1"/>
                </a:solidFill>
              </a:rPr>
              <a:t>If not </a:t>
            </a:r>
            <a:r>
              <a:rPr lang="en-IN" sz="2600" dirty="0" smtClean="0">
                <a:solidFill>
                  <a:schemeClr val="bg1"/>
                </a:solidFill>
              </a:rPr>
              <a:t>installed, </a:t>
            </a:r>
            <a:r>
              <a:rPr lang="en-IN" sz="2600" dirty="0" smtClean="0">
                <a:solidFill>
                  <a:schemeClr val="bg1"/>
                </a:solidFill>
              </a:rPr>
              <a:t>then type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&lt;&gt;EL&lt;&gt;</a:t>
            </a:r>
            <a:r>
              <a:rPr lang="en-US" sz="2600" b="1" dirty="0" smtClean="0">
                <a:solidFill>
                  <a:srgbClr val="ED378E"/>
                </a:solidFill>
                <a:latin typeface="Arial" pitchFamily="34" charset="0"/>
                <a:cs typeface="Arial" pitchFamily="34" charset="0"/>
              </a:rPr>
              <a:t>CAMN</a:t>
            </a:r>
            <a:endParaRPr lang="en-IN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2286000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45" y="1752600"/>
            <a:ext cx="244051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60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4913</TotalTime>
  <Words>1713</Words>
  <Application>Microsoft Office PowerPoint</Application>
  <PresentationFormat>On-screen Show (4:3)</PresentationFormat>
  <Paragraphs>420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Constantia</vt:lpstr>
      <vt:lpstr>Engravers MT</vt:lpstr>
      <vt:lpstr>Times New Roman</vt:lpstr>
      <vt:lpstr>Wingdings</vt:lpstr>
      <vt:lpstr>Office Theme</vt:lpstr>
      <vt:lpstr>PowerPoint Presentation</vt:lpstr>
      <vt:lpstr>Guidelines on SMS / Mobile Application based Poll Monitoring System</vt:lpstr>
      <vt:lpstr>PowerPoint Presentation</vt:lpstr>
      <vt:lpstr>PowerPoint Presentation</vt:lpstr>
      <vt:lpstr>POLL Registration ( On P – 3 day )</vt:lpstr>
      <vt:lpstr>POLL Registration (On P – 3 day)</vt:lpstr>
      <vt:lpstr>POLL Registration ( Poll – 1  day )</vt:lpstr>
      <vt:lpstr>POLL REPORT (P-1 day)</vt:lpstr>
      <vt:lpstr>PowerPoint Presentation</vt:lpstr>
      <vt:lpstr>POLL Report ( Poll day)</vt:lpstr>
      <vt:lpstr>POLL Report ( Poll day)</vt:lpstr>
      <vt:lpstr>POLL Report ( Poll day)</vt:lpstr>
      <vt:lpstr>POLL Report (Poll day)</vt:lpstr>
      <vt:lpstr>POLL Problem Reporting ( Poll day )</vt:lpstr>
      <vt:lpstr>Poll Problem Resolved &amp; Poll Resumed ( Poll day )</vt:lpstr>
      <vt:lpstr>PowerPoint Presentation</vt:lpstr>
      <vt:lpstr> POLL MONITORING OUTGOING SMS CONFIRMATIONS   </vt:lpstr>
      <vt:lpstr> POLL MONITORING OUTGOING SMS CONFIRMATIONS </vt:lpstr>
      <vt:lpstr> POLL MONITORING OUTGOING SMS CONFIRMATIONS TO RO / ARO / SECTOR Officers </vt:lpstr>
      <vt:lpstr>PowerPoint Presentation</vt:lpstr>
      <vt:lpstr>PowerPoint Presentation</vt:lpstr>
      <vt:lpstr>PowerPoint Presentation</vt:lpstr>
      <vt:lpstr>PowerPoint Presentation</vt:lpstr>
      <vt:lpstr>SYNOPSIS</vt:lpstr>
      <vt:lpstr>SYNOPSIS</vt:lpstr>
      <vt:lpstr>SYNOPSIS</vt:lpstr>
      <vt:lpstr>SYNOPSIS</vt:lpstr>
      <vt:lpstr>SYNOPSIS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 Based Poll Monitoring System for PC-23 Kolkata Dakshin</dc:title>
  <dc:creator>AMIYA DALUI</dc:creator>
  <cp:lastModifiedBy>hp</cp:lastModifiedBy>
  <cp:revision>554</cp:revision>
  <cp:lastPrinted>2021-03-10T07:37:14Z</cp:lastPrinted>
  <dcterms:created xsi:type="dcterms:W3CDTF">2011-11-16T05:32:43Z</dcterms:created>
  <dcterms:modified xsi:type="dcterms:W3CDTF">2024-04-08T06:37:02Z</dcterms:modified>
</cp:coreProperties>
</file>